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89"/>
  </p:notesMasterIdLst>
  <p:handoutMasterIdLst>
    <p:handoutMasterId r:id="rId190"/>
  </p:handoutMasterIdLst>
  <p:sldIdLst>
    <p:sldId id="626" r:id="rId2"/>
    <p:sldId id="451" r:id="rId3"/>
    <p:sldId id="450" r:id="rId4"/>
    <p:sldId id="585" r:id="rId5"/>
    <p:sldId id="520" r:id="rId6"/>
    <p:sldId id="517" r:id="rId7"/>
    <p:sldId id="518" r:id="rId8"/>
    <p:sldId id="519" r:id="rId9"/>
    <p:sldId id="522" r:id="rId10"/>
    <p:sldId id="524" r:id="rId11"/>
    <p:sldId id="525" r:id="rId12"/>
    <p:sldId id="526" r:id="rId13"/>
    <p:sldId id="527" r:id="rId14"/>
    <p:sldId id="528" r:id="rId15"/>
    <p:sldId id="670" r:id="rId16"/>
    <p:sldId id="671" r:id="rId17"/>
    <p:sldId id="672" r:id="rId18"/>
    <p:sldId id="673" r:id="rId19"/>
    <p:sldId id="674" r:id="rId20"/>
    <p:sldId id="675" r:id="rId21"/>
    <p:sldId id="676" r:id="rId22"/>
    <p:sldId id="677" r:id="rId23"/>
    <p:sldId id="678" r:id="rId24"/>
    <p:sldId id="679" r:id="rId25"/>
    <p:sldId id="680" r:id="rId26"/>
    <p:sldId id="681" r:id="rId27"/>
    <p:sldId id="682" r:id="rId28"/>
    <p:sldId id="683" r:id="rId29"/>
    <p:sldId id="684" r:id="rId30"/>
    <p:sldId id="685" r:id="rId31"/>
    <p:sldId id="686" r:id="rId32"/>
    <p:sldId id="687" r:id="rId33"/>
    <p:sldId id="688" r:id="rId34"/>
    <p:sldId id="689" r:id="rId35"/>
    <p:sldId id="690" r:id="rId36"/>
    <p:sldId id="691" r:id="rId37"/>
    <p:sldId id="692" r:id="rId38"/>
    <p:sldId id="693" r:id="rId39"/>
    <p:sldId id="694" r:id="rId40"/>
    <p:sldId id="695" r:id="rId41"/>
    <p:sldId id="696" r:id="rId42"/>
    <p:sldId id="697" r:id="rId43"/>
    <p:sldId id="698" r:id="rId44"/>
    <p:sldId id="699" r:id="rId45"/>
    <p:sldId id="700" r:id="rId46"/>
    <p:sldId id="701" r:id="rId47"/>
    <p:sldId id="702" r:id="rId48"/>
    <p:sldId id="703" r:id="rId49"/>
    <p:sldId id="704" r:id="rId50"/>
    <p:sldId id="705" r:id="rId51"/>
    <p:sldId id="706" r:id="rId52"/>
    <p:sldId id="707" r:id="rId53"/>
    <p:sldId id="708" r:id="rId54"/>
    <p:sldId id="709" r:id="rId55"/>
    <p:sldId id="710" r:id="rId56"/>
    <p:sldId id="711" r:id="rId57"/>
    <p:sldId id="529" r:id="rId58"/>
    <p:sldId id="548" r:id="rId59"/>
    <p:sldId id="550" r:id="rId60"/>
    <p:sldId id="560" r:id="rId61"/>
    <p:sldId id="561" r:id="rId62"/>
    <p:sldId id="562" r:id="rId63"/>
    <p:sldId id="634" r:id="rId64"/>
    <p:sldId id="635" r:id="rId65"/>
    <p:sldId id="565" r:id="rId66"/>
    <p:sldId id="566" r:id="rId67"/>
    <p:sldId id="567" r:id="rId68"/>
    <p:sldId id="449" r:id="rId69"/>
    <p:sldId id="453" r:id="rId70"/>
    <p:sldId id="455" r:id="rId71"/>
    <p:sldId id="456" r:id="rId72"/>
    <p:sldId id="457" r:id="rId73"/>
    <p:sldId id="632" r:id="rId74"/>
    <p:sldId id="458" r:id="rId75"/>
    <p:sldId id="459" r:id="rId76"/>
    <p:sldId id="460" r:id="rId77"/>
    <p:sldId id="461" r:id="rId78"/>
    <p:sldId id="462" r:id="rId79"/>
    <p:sldId id="465" r:id="rId80"/>
    <p:sldId id="471" r:id="rId81"/>
    <p:sldId id="472" r:id="rId82"/>
    <p:sldId id="473" r:id="rId83"/>
    <p:sldId id="474" r:id="rId84"/>
    <p:sldId id="475" r:id="rId85"/>
    <p:sldId id="477" r:id="rId86"/>
    <p:sldId id="479" r:id="rId87"/>
    <p:sldId id="480" r:id="rId88"/>
    <p:sldId id="481" r:id="rId89"/>
    <p:sldId id="482" r:id="rId90"/>
    <p:sldId id="483" r:id="rId91"/>
    <p:sldId id="484" r:id="rId92"/>
    <p:sldId id="485" r:id="rId93"/>
    <p:sldId id="486" r:id="rId94"/>
    <p:sldId id="487" r:id="rId95"/>
    <p:sldId id="488" r:id="rId96"/>
    <p:sldId id="489" r:id="rId97"/>
    <p:sldId id="490" r:id="rId98"/>
    <p:sldId id="491" r:id="rId99"/>
    <p:sldId id="492" r:id="rId100"/>
    <p:sldId id="493" r:id="rId101"/>
    <p:sldId id="494" r:id="rId102"/>
    <p:sldId id="495" r:id="rId103"/>
    <p:sldId id="496" r:id="rId104"/>
    <p:sldId id="497" r:id="rId105"/>
    <p:sldId id="498" r:id="rId106"/>
    <p:sldId id="499" r:id="rId107"/>
    <p:sldId id="500" r:id="rId108"/>
    <p:sldId id="501" r:id="rId109"/>
    <p:sldId id="502" r:id="rId110"/>
    <p:sldId id="503" r:id="rId111"/>
    <p:sldId id="504" r:id="rId112"/>
    <p:sldId id="505" r:id="rId113"/>
    <p:sldId id="507" r:id="rId114"/>
    <p:sldId id="508" r:id="rId115"/>
    <p:sldId id="509" r:id="rId116"/>
    <p:sldId id="510" r:id="rId117"/>
    <p:sldId id="511" r:id="rId118"/>
    <p:sldId id="512" r:id="rId119"/>
    <p:sldId id="513" r:id="rId120"/>
    <p:sldId id="514" r:id="rId121"/>
    <p:sldId id="506" r:id="rId122"/>
    <p:sldId id="713" r:id="rId123"/>
    <p:sldId id="714" r:id="rId124"/>
    <p:sldId id="715" r:id="rId125"/>
    <p:sldId id="716" r:id="rId126"/>
    <p:sldId id="717" r:id="rId127"/>
    <p:sldId id="718" r:id="rId128"/>
    <p:sldId id="719" r:id="rId129"/>
    <p:sldId id="721" r:id="rId130"/>
    <p:sldId id="723" r:id="rId131"/>
    <p:sldId id="724" r:id="rId132"/>
    <p:sldId id="725" r:id="rId133"/>
    <p:sldId id="729" r:id="rId134"/>
    <p:sldId id="732" r:id="rId135"/>
    <p:sldId id="733" r:id="rId136"/>
    <p:sldId id="636" r:id="rId137"/>
    <p:sldId id="637" r:id="rId138"/>
    <p:sldId id="638" r:id="rId139"/>
    <p:sldId id="639" r:id="rId140"/>
    <p:sldId id="640" r:id="rId141"/>
    <p:sldId id="641" r:id="rId142"/>
    <p:sldId id="642" r:id="rId143"/>
    <p:sldId id="643" r:id="rId144"/>
    <p:sldId id="644" r:id="rId145"/>
    <p:sldId id="645" r:id="rId146"/>
    <p:sldId id="646" r:id="rId147"/>
    <p:sldId id="647" r:id="rId148"/>
    <p:sldId id="648" r:id="rId149"/>
    <p:sldId id="649" r:id="rId150"/>
    <p:sldId id="650" r:id="rId151"/>
    <p:sldId id="651" r:id="rId152"/>
    <p:sldId id="652" r:id="rId153"/>
    <p:sldId id="653" r:id="rId154"/>
    <p:sldId id="654" r:id="rId155"/>
    <p:sldId id="655" r:id="rId156"/>
    <p:sldId id="656" r:id="rId157"/>
    <p:sldId id="657" r:id="rId158"/>
    <p:sldId id="658" r:id="rId159"/>
    <p:sldId id="659" r:id="rId160"/>
    <p:sldId id="661" r:id="rId161"/>
    <p:sldId id="662" r:id="rId162"/>
    <p:sldId id="663" r:id="rId163"/>
    <p:sldId id="664" r:id="rId164"/>
    <p:sldId id="665" r:id="rId165"/>
    <p:sldId id="667" r:id="rId166"/>
    <p:sldId id="668" r:id="rId167"/>
    <p:sldId id="669" r:id="rId168"/>
    <p:sldId id="630" r:id="rId169"/>
    <p:sldId id="628" r:id="rId170"/>
    <p:sldId id="629" r:id="rId171"/>
    <p:sldId id="734" r:id="rId172"/>
    <p:sldId id="736" r:id="rId173"/>
    <p:sldId id="735" r:id="rId174"/>
    <p:sldId id="737" r:id="rId175"/>
    <p:sldId id="740" r:id="rId176"/>
    <p:sldId id="741" r:id="rId177"/>
    <p:sldId id="742" r:id="rId178"/>
    <p:sldId id="743" r:id="rId179"/>
    <p:sldId id="744" r:id="rId180"/>
    <p:sldId id="745" r:id="rId181"/>
    <p:sldId id="747" r:id="rId182"/>
    <p:sldId id="748" r:id="rId183"/>
    <p:sldId id="749" r:id="rId184"/>
    <p:sldId id="751" r:id="rId185"/>
    <p:sldId id="752" r:id="rId186"/>
    <p:sldId id="753" r:id="rId187"/>
    <p:sldId id="754" r:id="rId188"/>
  </p:sldIdLst>
  <p:sldSz cx="9144000" cy="6858000" type="screen4x3"/>
  <p:notesSz cx="6794500" cy="9931400"/>
  <p:defaultTextStyle>
    <a:defPPr>
      <a:defRPr lang="en-US"/>
    </a:defPPr>
    <a:lvl1pPr algn="l" rtl="0" eaLnBrk="0" fontAlgn="base" hangingPunct="0">
      <a:spcBef>
        <a:spcPct val="50000"/>
      </a:spcBef>
      <a:spcAft>
        <a:spcPct val="0"/>
      </a:spcAft>
      <a:defRPr sz="2800" kern="1200">
        <a:solidFill>
          <a:schemeClr val="tx1"/>
        </a:solidFill>
        <a:latin typeface="Times New Roman" pitchFamily="16" charset="0"/>
        <a:ea typeface="+mn-ea"/>
        <a:cs typeface="+mn-cs"/>
      </a:defRPr>
    </a:lvl1pPr>
    <a:lvl2pPr marL="457200" algn="l" rtl="0" eaLnBrk="0" fontAlgn="base" hangingPunct="0">
      <a:spcBef>
        <a:spcPct val="50000"/>
      </a:spcBef>
      <a:spcAft>
        <a:spcPct val="0"/>
      </a:spcAft>
      <a:defRPr sz="2800" kern="1200">
        <a:solidFill>
          <a:schemeClr val="tx1"/>
        </a:solidFill>
        <a:latin typeface="Times New Roman" pitchFamily="16" charset="0"/>
        <a:ea typeface="+mn-ea"/>
        <a:cs typeface="+mn-cs"/>
      </a:defRPr>
    </a:lvl2pPr>
    <a:lvl3pPr marL="914400" algn="l" rtl="0" eaLnBrk="0" fontAlgn="base" hangingPunct="0">
      <a:spcBef>
        <a:spcPct val="50000"/>
      </a:spcBef>
      <a:spcAft>
        <a:spcPct val="0"/>
      </a:spcAft>
      <a:defRPr sz="2800" kern="1200">
        <a:solidFill>
          <a:schemeClr val="tx1"/>
        </a:solidFill>
        <a:latin typeface="Times New Roman" pitchFamily="16" charset="0"/>
        <a:ea typeface="+mn-ea"/>
        <a:cs typeface="+mn-cs"/>
      </a:defRPr>
    </a:lvl3pPr>
    <a:lvl4pPr marL="1371600" algn="l" rtl="0" eaLnBrk="0" fontAlgn="base" hangingPunct="0">
      <a:spcBef>
        <a:spcPct val="50000"/>
      </a:spcBef>
      <a:spcAft>
        <a:spcPct val="0"/>
      </a:spcAft>
      <a:defRPr sz="2800" kern="1200">
        <a:solidFill>
          <a:schemeClr val="tx1"/>
        </a:solidFill>
        <a:latin typeface="Times New Roman" pitchFamily="16" charset="0"/>
        <a:ea typeface="+mn-ea"/>
        <a:cs typeface="+mn-cs"/>
      </a:defRPr>
    </a:lvl4pPr>
    <a:lvl5pPr marL="1828800" algn="l" rtl="0" eaLnBrk="0" fontAlgn="base" hangingPunct="0">
      <a:spcBef>
        <a:spcPct val="50000"/>
      </a:spcBef>
      <a:spcAft>
        <a:spcPct val="0"/>
      </a:spcAft>
      <a:defRPr sz="2800" kern="1200">
        <a:solidFill>
          <a:schemeClr val="tx1"/>
        </a:solidFill>
        <a:latin typeface="Times New Roman" pitchFamily="16" charset="0"/>
        <a:ea typeface="+mn-ea"/>
        <a:cs typeface="+mn-cs"/>
      </a:defRPr>
    </a:lvl5pPr>
    <a:lvl6pPr marL="2286000" algn="l" defTabSz="914400" rtl="0" eaLnBrk="1" latinLnBrk="0" hangingPunct="1">
      <a:defRPr sz="2800" kern="1200">
        <a:solidFill>
          <a:schemeClr val="tx1"/>
        </a:solidFill>
        <a:latin typeface="Times New Roman" pitchFamily="16" charset="0"/>
        <a:ea typeface="+mn-ea"/>
        <a:cs typeface="+mn-cs"/>
      </a:defRPr>
    </a:lvl6pPr>
    <a:lvl7pPr marL="2743200" algn="l" defTabSz="914400" rtl="0" eaLnBrk="1" latinLnBrk="0" hangingPunct="1">
      <a:defRPr sz="2800" kern="1200">
        <a:solidFill>
          <a:schemeClr val="tx1"/>
        </a:solidFill>
        <a:latin typeface="Times New Roman" pitchFamily="16" charset="0"/>
        <a:ea typeface="+mn-ea"/>
        <a:cs typeface="+mn-cs"/>
      </a:defRPr>
    </a:lvl7pPr>
    <a:lvl8pPr marL="3200400" algn="l" defTabSz="914400" rtl="0" eaLnBrk="1" latinLnBrk="0" hangingPunct="1">
      <a:defRPr sz="2800" kern="1200">
        <a:solidFill>
          <a:schemeClr val="tx1"/>
        </a:solidFill>
        <a:latin typeface="Times New Roman" pitchFamily="16" charset="0"/>
        <a:ea typeface="+mn-ea"/>
        <a:cs typeface="+mn-cs"/>
      </a:defRPr>
    </a:lvl8pPr>
    <a:lvl9pPr marL="3657600" algn="l" defTabSz="914400" rtl="0" eaLnBrk="1" latinLnBrk="0" hangingPunct="1">
      <a:defRPr sz="2800" kern="1200">
        <a:solidFill>
          <a:schemeClr val="tx1"/>
        </a:solidFill>
        <a:latin typeface="Times New Roman" pitchFamily="16"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96" autoAdjust="0"/>
    <p:restoredTop sz="95510" autoAdjust="0"/>
  </p:normalViewPr>
  <p:slideViewPr>
    <p:cSldViewPr>
      <p:cViewPr varScale="1">
        <p:scale>
          <a:sx n="108" d="100"/>
          <a:sy n="108" d="100"/>
        </p:scale>
        <p:origin x="1776"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notesMaster" Target="notesMasters/notesMaster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handoutMaster" Target="handoutMasters/handoutMaster1.xml"/><Relationship Id="rId191" Type="http://schemas.openxmlformats.org/officeDocument/2006/relationships/presProps" Target="presProps.xml"/><Relationship Id="rId192"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theme" Target="theme/theme1.xml"/><Relationship Id="rId194"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7551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0"/>
            <a:ext cx="294640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50" tIns="0" rIns="19050" bIns="0" numCol="1" anchor="t" anchorCtr="0" compatLnSpc="1">
            <a:prstTxWarp prst="textNoShape">
              <a:avLst/>
            </a:prstTxWarp>
          </a:bodyPr>
          <a:lstStyle>
            <a:lvl1pPr>
              <a:spcBef>
                <a:spcPct val="0"/>
              </a:spcBef>
              <a:defRPr sz="1000" i="1" smtClean="0"/>
            </a:lvl1pPr>
          </a:lstStyle>
          <a:p>
            <a:pPr>
              <a:defRPr/>
            </a:pPr>
            <a:endParaRPr lang="en-US" altLang="x-none"/>
          </a:p>
        </p:txBody>
      </p:sp>
      <p:sp>
        <p:nvSpPr>
          <p:cNvPr id="2051" name="Rectangle 3"/>
          <p:cNvSpPr>
            <a:spLocks noGrp="1" noChangeArrowheads="1"/>
          </p:cNvSpPr>
          <p:nvPr>
            <p:ph type="dt" idx="1"/>
          </p:nvPr>
        </p:nvSpPr>
        <p:spPr bwMode="auto">
          <a:xfrm>
            <a:off x="3848100" y="0"/>
            <a:ext cx="29464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50" tIns="0" rIns="19050" bIns="0" numCol="1" anchor="t" anchorCtr="0" compatLnSpc="1">
            <a:prstTxWarp prst="textNoShape">
              <a:avLst/>
            </a:prstTxWarp>
          </a:bodyPr>
          <a:lstStyle>
            <a:lvl1pPr algn="r">
              <a:spcBef>
                <a:spcPct val="0"/>
              </a:spcBef>
              <a:defRPr sz="1000" i="1" smtClean="0"/>
            </a:lvl1pPr>
          </a:lstStyle>
          <a:p>
            <a:pPr>
              <a:defRPr/>
            </a:pPr>
            <a:endParaRPr lang="en-US" altLang="x-none"/>
          </a:p>
        </p:txBody>
      </p:sp>
      <p:sp>
        <p:nvSpPr>
          <p:cNvPr id="155652" name="Rectangle 4"/>
          <p:cNvSpPr>
            <a:spLocks noGrp="1" noRot="1" noChangeAspect="1" noChangeArrowheads="1" noTextEdit="1"/>
          </p:cNvSpPr>
          <p:nvPr>
            <p:ph type="sldImg" idx="2"/>
          </p:nvPr>
        </p:nvSpPr>
        <p:spPr bwMode="auto">
          <a:xfrm>
            <a:off x="923925" y="752475"/>
            <a:ext cx="4948238" cy="371157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053" name="Rectangle 5"/>
          <p:cNvSpPr>
            <a:spLocks noGrp="1" noChangeArrowheads="1"/>
          </p:cNvSpPr>
          <p:nvPr>
            <p:ph type="body" sz="quarter" idx="3"/>
          </p:nvPr>
        </p:nvSpPr>
        <p:spPr bwMode="auto">
          <a:xfrm>
            <a:off x="903288" y="4718050"/>
            <a:ext cx="4986337" cy="446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x-none" noProof="0" smtClean="0"/>
              <a:t>Cliquez pour modifier les styles du texte du masque</a:t>
            </a:r>
          </a:p>
          <a:p>
            <a:pPr lvl="1"/>
            <a:r>
              <a:rPr lang="en-US" altLang="x-none" noProof="0" smtClean="0"/>
              <a:t>Deuxième niveau</a:t>
            </a:r>
          </a:p>
          <a:p>
            <a:pPr lvl="2"/>
            <a:r>
              <a:rPr lang="en-US" altLang="x-none" noProof="0" smtClean="0"/>
              <a:t>Troisième niveau</a:t>
            </a:r>
          </a:p>
          <a:p>
            <a:pPr lvl="3"/>
            <a:r>
              <a:rPr lang="en-US" altLang="x-none" noProof="0" smtClean="0"/>
              <a:t>Quatrième niveau</a:t>
            </a:r>
          </a:p>
          <a:p>
            <a:pPr lvl="4"/>
            <a:r>
              <a:rPr lang="en-US" altLang="x-none" noProof="0" smtClean="0"/>
              <a:t>Cinquième niveau</a:t>
            </a:r>
          </a:p>
        </p:txBody>
      </p:sp>
      <p:sp>
        <p:nvSpPr>
          <p:cNvPr id="2054" name="Rectangle 6"/>
          <p:cNvSpPr>
            <a:spLocks noGrp="1" noChangeArrowheads="1"/>
          </p:cNvSpPr>
          <p:nvPr>
            <p:ph type="ftr" sz="quarter" idx="4"/>
          </p:nvPr>
        </p:nvSpPr>
        <p:spPr bwMode="auto">
          <a:xfrm>
            <a:off x="-1588" y="9436100"/>
            <a:ext cx="2946401"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50" tIns="0" rIns="19050" bIns="0" numCol="1" anchor="b" anchorCtr="0" compatLnSpc="1">
            <a:prstTxWarp prst="textNoShape">
              <a:avLst/>
            </a:prstTxWarp>
          </a:bodyPr>
          <a:lstStyle>
            <a:lvl1pPr>
              <a:spcBef>
                <a:spcPct val="0"/>
              </a:spcBef>
              <a:defRPr sz="1000" i="1" smtClean="0"/>
            </a:lvl1pPr>
          </a:lstStyle>
          <a:p>
            <a:pPr>
              <a:defRPr/>
            </a:pPr>
            <a:endParaRPr lang="en-US" altLang="x-none"/>
          </a:p>
        </p:txBody>
      </p:sp>
      <p:sp>
        <p:nvSpPr>
          <p:cNvPr id="2055" name="Rectangle 7"/>
          <p:cNvSpPr>
            <a:spLocks noGrp="1" noChangeArrowheads="1"/>
          </p:cNvSpPr>
          <p:nvPr>
            <p:ph type="sldNum" sz="quarter" idx="5"/>
          </p:nvPr>
        </p:nvSpPr>
        <p:spPr bwMode="auto">
          <a:xfrm>
            <a:off x="3848100" y="9436100"/>
            <a:ext cx="29464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9050" tIns="0" rIns="19050" bIns="0" numCol="1" anchor="b" anchorCtr="0" compatLnSpc="1">
            <a:prstTxWarp prst="textNoShape">
              <a:avLst/>
            </a:prstTxWarp>
          </a:bodyPr>
          <a:lstStyle>
            <a:lvl1pPr algn="r">
              <a:spcBef>
                <a:spcPct val="0"/>
              </a:spcBef>
              <a:defRPr sz="1000" i="1" smtClean="0"/>
            </a:lvl1pPr>
          </a:lstStyle>
          <a:p>
            <a:pPr>
              <a:defRPr/>
            </a:pPr>
            <a:fld id="{B9FEEF16-2CA4-48BA-931A-2FD89502ABFB}" type="slidenum">
              <a:rPr lang="en-US" altLang="x-none"/>
              <a:pPr>
                <a:defRPr/>
              </a:pPr>
              <a:t>‹#›</a:t>
            </a:fld>
            <a:endParaRPr lang="en-US" altLang="x-none"/>
          </a:p>
        </p:txBody>
      </p:sp>
    </p:spTree>
    <p:extLst>
      <p:ext uri="{BB962C8B-B14F-4D97-AF65-F5344CB8AC3E}">
        <p14:creationId xmlns:p14="http://schemas.microsoft.com/office/powerpoint/2010/main" val="60137424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6"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6"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6"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6"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6"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128C90F1-3386-4441-8511-A2D93D8C8603}" type="slidenum">
              <a:rPr lang="en-US" altLang="x-none" sz="1000"/>
              <a:pPr/>
              <a:t>14</a:t>
            </a:fld>
            <a:endParaRPr lang="en-US" altLang="x-none" sz="1000"/>
          </a:p>
        </p:txBody>
      </p:sp>
      <p:sp>
        <p:nvSpPr>
          <p:cNvPr id="157699" name="Rectangle 2"/>
          <p:cNvSpPr>
            <a:spLocks noGrp="1" noRot="1" noChangeAspect="1" noChangeArrowheads="1" noTextEdit="1"/>
          </p:cNvSpPr>
          <p:nvPr>
            <p:ph type="sldImg"/>
          </p:nvPr>
        </p:nvSpPr>
        <p:spPr>
          <a:xfrm>
            <a:off x="915988" y="744538"/>
            <a:ext cx="4965700" cy="3724275"/>
          </a:xfrm>
          <a:ln/>
        </p:spPr>
      </p:sp>
      <p:sp>
        <p:nvSpPr>
          <p:cNvPr id="157700" name="Rectangle 3"/>
          <p:cNvSpPr>
            <a:spLocks noGrp="1" noChangeArrowheads="1"/>
          </p:cNvSpPr>
          <p:nvPr>
            <p:ph type="body" idx="1"/>
          </p:nvPr>
        </p:nvSpPr>
        <p:spPr>
          <a:xfrm>
            <a:off x="906463" y="4716463"/>
            <a:ext cx="4981575" cy="4470400"/>
          </a:xfrm>
          <a:noFill/>
        </p:spPr>
        <p:txBody>
          <a:bodyPr/>
          <a:lstStyle/>
          <a:p>
            <a:endParaRPr lang="fr-FR" altLang="x-none" smtClean="0"/>
          </a:p>
        </p:txBody>
      </p:sp>
    </p:spTree>
    <p:extLst>
      <p:ext uri="{BB962C8B-B14F-4D97-AF65-F5344CB8AC3E}">
        <p14:creationId xmlns:p14="http://schemas.microsoft.com/office/powerpoint/2010/main" val="1019193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E885D0-400E-44C0-9B66-9EA6469E562D}" type="slidenum">
              <a:rPr lang="fr-FR" altLang="x-none"/>
              <a:pPr/>
              <a:t>24</a:t>
            </a:fld>
            <a:endParaRPr lang="fr-FR" altLang="x-none"/>
          </a:p>
        </p:txBody>
      </p:sp>
      <p:sp>
        <p:nvSpPr>
          <p:cNvPr id="524290" name="Rectangle 2"/>
          <p:cNvSpPr txBox="1">
            <a:spLocks noGrp="1" noRot="1" noChangeAspect="1" noChangeArrowheads="1" noTextEdit="1"/>
          </p:cNvSpPr>
          <p:nvPr>
            <p:ph type="sldImg"/>
          </p:nvPr>
        </p:nvSpPr>
        <p:spPr>
          <a:xfrm>
            <a:off x="992188" y="766763"/>
            <a:ext cx="5119687" cy="3840162"/>
          </a:xfrm>
          <a:ln/>
        </p:spPr>
      </p:sp>
      <p:sp>
        <p:nvSpPr>
          <p:cNvPr id="524291" name="Rectangle 3"/>
          <p:cNvSpPr txBox="1">
            <a:spLocks noGrp="1" noChangeArrowheads="1"/>
          </p:cNvSpPr>
          <p:nvPr>
            <p:ph type="body" idx="1"/>
          </p:nvPr>
        </p:nvSpPr>
        <p:spPr>
          <a:xfrm>
            <a:off x="946150" y="4862513"/>
            <a:ext cx="5207000" cy="4605337"/>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3227292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E22C9A-4684-4A7E-932D-C69630585755}" type="slidenum">
              <a:rPr lang="fr-FR" altLang="x-none"/>
              <a:pPr/>
              <a:t>25</a:t>
            </a:fld>
            <a:endParaRPr lang="fr-FR" altLang="x-none"/>
          </a:p>
        </p:txBody>
      </p:sp>
      <p:sp>
        <p:nvSpPr>
          <p:cNvPr id="526338" name="Rectangle 2"/>
          <p:cNvSpPr txBox="1">
            <a:spLocks noGrp="1" noRot="1" noChangeAspect="1" noChangeArrowheads="1" noTextEdit="1"/>
          </p:cNvSpPr>
          <p:nvPr>
            <p:ph type="sldImg"/>
          </p:nvPr>
        </p:nvSpPr>
        <p:spPr>
          <a:xfrm>
            <a:off x="992188" y="766763"/>
            <a:ext cx="5119687" cy="3840162"/>
          </a:xfrm>
          <a:ln/>
        </p:spPr>
      </p:sp>
      <p:sp>
        <p:nvSpPr>
          <p:cNvPr id="526339" name="Rectangle 3"/>
          <p:cNvSpPr txBox="1">
            <a:spLocks noGrp="1" noChangeArrowheads="1"/>
          </p:cNvSpPr>
          <p:nvPr>
            <p:ph type="body" idx="1"/>
          </p:nvPr>
        </p:nvSpPr>
        <p:spPr>
          <a:xfrm>
            <a:off x="946150" y="4862513"/>
            <a:ext cx="5207000" cy="4605337"/>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3599989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0CB24D-3F7E-405C-BEEC-264A387CFEB1}" type="slidenum">
              <a:rPr lang="fr-FR" altLang="x-none"/>
              <a:pPr/>
              <a:t>26</a:t>
            </a:fld>
            <a:endParaRPr lang="fr-FR" altLang="x-none"/>
          </a:p>
        </p:txBody>
      </p:sp>
      <p:sp>
        <p:nvSpPr>
          <p:cNvPr id="528386" name="Rectangle 2"/>
          <p:cNvSpPr txBox="1">
            <a:spLocks noGrp="1" noRot="1" noChangeAspect="1" noChangeArrowheads="1" noTextEdit="1"/>
          </p:cNvSpPr>
          <p:nvPr>
            <p:ph type="sldImg"/>
          </p:nvPr>
        </p:nvSpPr>
        <p:spPr>
          <a:xfrm>
            <a:off x="992188" y="766763"/>
            <a:ext cx="5119687" cy="3840162"/>
          </a:xfrm>
          <a:ln/>
        </p:spPr>
      </p:sp>
      <p:sp>
        <p:nvSpPr>
          <p:cNvPr id="528387" name="Rectangle 3"/>
          <p:cNvSpPr txBox="1">
            <a:spLocks noGrp="1" noChangeArrowheads="1"/>
          </p:cNvSpPr>
          <p:nvPr>
            <p:ph type="body" idx="1"/>
          </p:nvPr>
        </p:nvSpPr>
        <p:spPr>
          <a:xfrm>
            <a:off x="946150" y="4862513"/>
            <a:ext cx="5207000" cy="4605337"/>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524431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6793B-0B13-4CF6-A859-60F78B45F6A6}" type="slidenum">
              <a:rPr lang="fr-FR" altLang="x-none"/>
              <a:pPr/>
              <a:t>27</a:t>
            </a:fld>
            <a:endParaRPr lang="fr-FR" altLang="x-none"/>
          </a:p>
        </p:txBody>
      </p:sp>
      <p:sp>
        <p:nvSpPr>
          <p:cNvPr id="532482" name="Text Box 2"/>
          <p:cNvSpPr txBox="1">
            <a:spLocks noChangeArrowheads="1"/>
          </p:cNvSpPr>
          <p:nvPr/>
        </p:nvSpPr>
        <p:spPr bwMode="auto">
          <a:xfrm>
            <a:off x="1227138" y="773113"/>
            <a:ext cx="4646612" cy="3825875"/>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32483" name="Rectangle 3"/>
          <p:cNvSpPr txBox="1">
            <a:spLocks noGrp="1" noChangeArrowheads="1"/>
          </p:cNvSpPr>
          <p:nvPr>
            <p:ph type="body"/>
          </p:nvPr>
        </p:nvSpPr>
        <p:spPr>
          <a:xfrm>
            <a:off x="946150" y="4862513"/>
            <a:ext cx="5207000" cy="4605337"/>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2092380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58B20C-529F-4310-A76C-33C10ED73BEC}" type="slidenum">
              <a:rPr lang="fr-FR" altLang="x-none"/>
              <a:pPr/>
              <a:t>28</a:t>
            </a:fld>
            <a:endParaRPr lang="fr-FR" altLang="x-none"/>
          </a:p>
        </p:txBody>
      </p:sp>
      <p:sp>
        <p:nvSpPr>
          <p:cNvPr id="482306" name="Text Box 2"/>
          <p:cNvSpPr txBox="1">
            <a:spLocks noChangeArrowheads="1"/>
          </p:cNvSpPr>
          <p:nvPr/>
        </p:nvSpPr>
        <p:spPr bwMode="auto">
          <a:xfrm>
            <a:off x="1457325" y="1025525"/>
            <a:ext cx="4184650" cy="350678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2307" name="Rectangle 3"/>
          <p:cNvSpPr txBox="1">
            <a:spLocks noGrp="1" noChangeArrowheads="1"/>
          </p:cNvSpPr>
          <p:nvPr>
            <p:ph type="body"/>
          </p:nvPr>
        </p:nvSpPr>
        <p:spPr>
          <a:xfrm>
            <a:off x="1082675" y="4872038"/>
            <a:ext cx="4938713" cy="3887787"/>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715985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C90A95-0B27-405B-8DC6-637A853EB316}" type="slidenum">
              <a:rPr lang="fr-FR" altLang="x-none"/>
              <a:pPr/>
              <a:t>29</a:t>
            </a:fld>
            <a:endParaRPr lang="fr-FR" altLang="x-none"/>
          </a:p>
        </p:txBody>
      </p:sp>
      <p:sp>
        <p:nvSpPr>
          <p:cNvPr id="484354" name="Text Box 2"/>
          <p:cNvSpPr txBox="1">
            <a:spLocks noChangeArrowheads="1"/>
          </p:cNvSpPr>
          <p:nvPr/>
        </p:nvSpPr>
        <p:spPr bwMode="auto">
          <a:xfrm>
            <a:off x="1457325" y="1025525"/>
            <a:ext cx="4184650" cy="350678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4355" name="Rectangle 3"/>
          <p:cNvSpPr txBox="1">
            <a:spLocks noGrp="1" noChangeArrowheads="1"/>
          </p:cNvSpPr>
          <p:nvPr>
            <p:ph type="body"/>
          </p:nvPr>
        </p:nvSpPr>
        <p:spPr>
          <a:xfrm>
            <a:off x="1082675" y="4872038"/>
            <a:ext cx="4938713" cy="3887787"/>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466187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9ED380-9E59-4909-9EF4-A0BFA581C89F}" type="slidenum">
              <a:rPr lang="fr-FR" altLang="x-none"/>
              <a:pPr/>
              <a:t>30</a:t>
            </a:fld>
            <a:endParaRPr lang="fr-FR" altLang="x-none"/>
          </a:p>
        </p:txBody>
      </p:sp>
      <p:sp>
        <p:nvSpPr>
          <p:cNvPr id="486402" name="Text Box 2"/>
          <p:cNvSpPr txBox="1">
            <a:spLocks noChangeArrowheads="1"/>
          </p:cNvSpPr>
          <p:nvPr/>
        </p:nvSpPr>
        <p:spPr bwMode="auto">
          <a:xfrm>
            <a:off x="1457325" y="1025525"/>
            <a:ext cx="4184650" cy="350678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6403" name="Rectangle 3"/>
          <p:cNvSpPr txBox="1">
            <a:spLocks noGrp="1" noChangeArrowheads="1"/>
          </p:cNvSpPr>
          <p:nvPr>
            <p:ph type="body"/>
          </p:nvPr>
        </p:nvSpPr>
        <p:spPr>
          <a:xfrm>
            <a:off x="1082675" y="4872038"/>
            <a:ext cx="4938713" cy="3887787"/>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4237034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7A270A-89E6-4915-BEA6-75BA6271428B}" type="slidenum">
              <a:rPr lang="fr-FR" altLang="x-none"/>
              <a:pPr/>
              <a:t>31</a:t>
            </a:fld>
            <a:endParaRPr lang="fr-FR" altLang="x-none"/>
          </a:p>
        </p:txBody>
      </p:sp>
      <p:sp>
        <p:nvSpPr>
          <p:cNvPr id="488450" name="Text Box 2"/>
          <p:cNvSpPr txBox="1">
            <a:spLocks noChangeArrowheads="1"/>
          </p:cNvSpPr>
          <p:nvPr/>
        </p:nvSpPr>
        <p:spPr bwMode="auto">
          <a:xfrm>
            <a:off x="1457325" y="1025525"/>
            <a:ext cx="4184650" cy="350678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88451" name="Rectangle 3"/>
          <p:cNvSpPr txBox="1">
            <a:spLocks noGrp="1" noChangeArrowheads="1"/>
          </p:cNvSpPr>
          <p:nvPr>
            <p:ph type="body"/>
          </p:nvPr>
        </p:nvSpPr>
        <p:spPr>
          <a:xfrm>
            <a:off x="1082675" y="4872038"/>
            <a:ext cx="4938713" cy="3887787"/>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561531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A246A8B-782C-4901-A7D7-646E1159F022}" type="slidenum">
              <a:rPr lang="fr-FR" altLang="x-none"/>
              <a:pPr/>
              <a:t>32</a:t>
            </a:fld>
            <a:endParaRPr lang="fr-FR" altLang="x-none"/>
          </a:p>
        </p:txBody>
      </p:sp>
      <p:sp>
        <p:nvSpPr>
          <p:cNvPr id="490498" name="Text Box 2"/>
          <p:cNvSpPr txBox="1">
            <a:spLocks noChangeArrowheads="1"/>
          </p:cNvSpPr>
          <p:nvPr/>
        </p:nvSpPr>
        <p:spPr bwMode="auto">
          <a:xfrm>
            <a:off x="1457325" y="1025525"/>
            <a:ext cx="4184650" cy="350678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0499" name="Rectangle 3"/>
          <p:cNvSpPr txBox="1">
            <a:spLocks noGrp="1" noChangeArrowheads="1"/>
          </p:cNvSpPr>
          <p:nvPr>
            <p:ph type="body"/>
          </p:nvPr>
        </p:nvSpPr>
        <p:spPr>
          <a:xfrm>
            <a:off x="1082675" y="4872038"/>
            <a:ext cx="4938713" cy="3887787"/>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27049587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099486-F22B-4D1F-A0AC-B3F410FEFF02}" type="slidenum">
              <a:rPr lang="fr-FR" altLang="x-none"/>
              <a:pPr/>
              <a:t>33</a:t>
            </a:fld>
            <a:endParaRPr lang="fr-FR" altLang="x-none"/>
          </a:p>
        </p:txBody>
      </p:sp>
      <p:sp>
        <p:nvSpPr>
          <p:cNvPr id="492546" name="Text Box 2"/>
          <p:cNvSpPr txBox="1">
            <a:spLocks noChangeArrowheads="1"/>
          </p:cNvSpPr>
          <p:nvPr/>
        </p:nvSpPr>
        <p:spPr bwMode="auto">
          <a:xfrm>
            <a:off x="1457325" y="1025525"/>
            <a:ext cx="4184650" cy="350678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92547" name="Rectangle 3"/>
          <p:cNvSpPr txBox="1">
            <a:spLocks noGrp="1" noChangeArrowheads="1"/>
          </p:cNvSpPr>
          <p:nvPr>
            <p:ph type="body"/>
          </p:nvPr>
        </p:nvSpPr>
        <p:spPr>
          <a:xfrm>
            <a:off x="1082675" y="4872038"/>
            <a:ext cx="4938713" cy="3887787"/>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520469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6EBD33-B921-41FE-B385-D666EA9D3928}" type="slidenum">
              <a:rPr lang="fr-FR" altLang="x-none"/>
              <a:pPr/>
              <a:t>16</a:t>
            </a:fld>
            <a:endParaRPr lang="fr-FR" altLang="x-none"/>
          </a:p>
        </p:txBody>
      </p:sp>
      <p:sp>
        <p:nvSpPr>
          <p:cNvPr id="576514" name="Rectangle 2"/>
          <p:cNvSpPr>
            <a:spLocks noGrp="1" noRot="1" noChangeAspect="1" noChangeArrowheads="1" noTextEdit="1"/>
          </p:cNvSpPr>
          <p:nvPr>
            <p:ph type="sldImg"/>
          </p:nvPr>
        </p:nvSpPr>
        <p:spPr>
          <a:xfrm>
            <a:off x="992188" y="766763"/>
            <a:ext cx="5118100" cy="3838575"/>
          </a:xfrm>
          <a:ln/>
        </p:spPr>
      </p:sp>
      <p:sp>
        <p:nvSpPr>
          <p:cNvPr id="576515" name="Rectangle 3"/>
          <p:cNvSpPr>
            <a:spLocks noGrp="1" noChangeArrowheads="1"/>
          </p:cNvSpPr>
          <p:nvPr>
            <p:ph type="body" idx="1"/>
          </p:nvPr>
        </p:nvSpPr>
        <p:spPr>
          <a:xfrm>
            <a:off x="709613" y="4862513"/>
            <a:ext cx="5680075" cy="4605337"/>
          </a:xfrm>
        </p:spPr>
        <p:txBody>
          <a:bodyPr/>
          <a:lstStyle/>
          <a:p>
            <a:endParaRPr lang="en-US" altLang="x-none"/>
          </a:p>
        </p:txBody>
      </p:sp>
    </p:spTree>
    <p:extLst>
      <p:ext uri="{BB962C8B-B14F-4D97-AF65-F5344CB8AC3E}">
        <p14:creationId xmlns:p14="http://schemas.microsoft.com/office/powerpoint/2010/main" val="2829471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D6AD77-31DD-4AC9-A020-EB5B366317C0}" type="slidenum">
              <a:rPr lang="fr-FR" altLang="x-none"/>
              <a:pPr/>
              <a:t>45</a:t>
            </a:fld>
            <a:endParaRPr lang="fr-FR" altLang="x-none"/>
          </a:p>
        </p:txBody>
      </p:sp>
      <p:sp>
        <p:nvSpPr>
          <p:cNvPr id="570370" name="Text Box 2"/>
          <p:cNvSpPr txBox="1">
            <a:spLocks noChangeArrowheads="1"/>
          </p:cNvSpPr>
          <p:nvPr/>
        </p:nvSpPr>
        <p:spPr bwMode="auto">
          <a:xfrm>
            <a:off x="1227138" y="773113"/>
            <a:ext cx="4646612" cy="3825875"/>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70371" name="Rectangle 3"/>
          <p:cNvSpPr txBox="1">
            <a:spLocks noGrp="1" noChangeArrowheads="1"/>
          </p:cNvSpPr>
          <p:nvPr>
            <p:ph type="body"/>
          </p:nvPr>
        </p:nvSpPr>
        <p:spPr>
          <a:xfrm>
            <a:off x="946150" y="4862513"/>
            <a:ext cx="5207000" cy="4605337"/>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709114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FF6349-0B79-402C-BFD4-A9B3A374F769}" type="slidenum">
              <a:rPr lang="fr-FR" altLang="x-none"/>
              <a:pPr/>
              <a:t>46</a:t>
            </a:fld>
            <a:endParaRPr lang="fr-FR" altLang="x-none"/>
          </a:p>
        </p:txBody>
      </p:sp>
      <p:sp>
        <p:nvSpPr>
          <p:cNvPr id="568322" name="Rectangle 2"/>
          <p:cNvSpPr txBox="1">
            <a:spLocks noGrp="1" noRot="1" noChangeAspect="1" noChangeArrowheads="1" noTextEdit="1"/>
          </p:cNvSpPr>
          <p:nvPr>
            <p:ph type="sldImg"/>
          </p:nvPr>
        </p:nvSpPr>
        <p:spPr>
          <a:xfrm>
            <a:off x="992188" y="766763"/>
            <a:ext cx="5116512" cy="3836987"/>
          </a:xfrm>
          <a:ln/>
        </p:spPr>
      </p:sp>
      <p:sp>
        <p:nvSpPr>
          <p:cNvPr id="568323" name="Rectangle 3"/>
          <p:cNvSpPr txBox="1">
            <a:spLocks noGrp="1" noChangeArrowheads="1"/>
          </p:cNvSpPr>
          <p:nvPr>
            <p:ph type="body" idx="1"/>
          </p:nvPr>
        </p:nvSpPr>
        <p:spPr>
          <a:xfrm>
            <a:off x="947738" y="4860925"/>
            <a:ext cx="5203825" cy="4606925"/>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3492087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26B4A37-A491-4D5B-ADB9-43582AAE78B1}" type="slidenum">
              <a:rPr lang="fr-FR" altLang="x-none"/>
              <a:pPr/>
              <a:t>47</a:t>
            </a:fld>
            <a:endParaRPr lang="fr-FR" altLang="x-none"/>
          </a:p>
        </p:txBody>
      </p:sp>
      <p:sp>
        <p:nvSpPr>
          <p:cNvPr id="500738" name="Text Box 2"/>
          <p:cNvSpPr txBox="1">
            <a:spLocks noChangeArrowheads="1"/>
          </p:cNvSpPr>
          <p:nvPr/>
        </p:nvSpPr>
        <p:spPr bwMode="auto">
          <a:xfrm>
            <a:off x="1457325" y="1025525"/>
            <a:ext cx="4184650" cy="350678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0739" name="Rectangle 3"/>
          <p:cNvSpPr txBox="1">
            <a:spLocks noGrp="1" noChangeArrowheads="1"/>
          </p:cNvSpPr>
          <p:nvPr>
            <p:ph type="body"/>
          </p:nvPr>
        </p:nvSpPr>
        <p:spPr>
          <a:xfrm>
            <a:off x="1082675" y="4872038"/>
            <a:ext cx="4938713" cy="3887787"/>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3233711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56D808-B802-4702-9AF8-4CAEF8DA4C0F}" type="slidenum">
              <a:rPr lang="fr-FR" altLang="x-none"/>
              <a:pPr/>
              <a:t>48</a:t>
            </a:fld>
            <a:endParaRPr lang="fr-FR" altLang="x-none"/>
          </a:p>
        </p:txBody>
      </p:sp>
      <p:sp>
        <p:nvSpPr>
          <p:cNvPr id="538626" name="Rectangle 2"/>
          <p:cNvSpPr txBox="1">
            <a:spLocks noGrp="1" noRot="1" noChangeAspect="1" noChangeArrowheads="1" noTextEdit="1"/>
          </p:cNvSpPr>
          <p:nvPr>
            <p:ph type="sldImg"/>
          </p:nvPr>
        </p:nvSpPr>
        <p:spPr>
          <a:xfrm>
            <a:off x="992188" y="766763"/>
            <a:ext cx="5116512" cy="3836987"/>
          </a:xfrm>
          <a:ln/>
        </p:spPr>
      </p:sp>
      <p:sp>
        <p:nvSpPr>
          <p:cNvPr id="538627" name="Rectangle 3"/>
          <p:cNvSpPr txBox="1">
            <a:spLocks noGrp="1" noChangeArrowheads="1"/>
          </p:cNvSpPr>
          <p:nvPr>
            <p:ph type="body" idx="1"/>
          </p:nvPr>
        </p:nvSpPr>
        <p:spPr>
          <a:xfrm>
            <a:off x="947738" y="4860925"/>
            <a:ext cx="5203825" cy="4606925"/>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929418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C4AB98-784A-45F8-A135-851685A0692E}" type="slidenum">
              <a:rPr lang="fr-FR" altLang="x-none"/>
              <a:pPr/>
              <a:t>49</a:t>
            </a:fld>
            <a:endParaRPr lang="fr-FR" altLang="x-none"/>
          </a:p>
        </p:txBody>
      </p:sp>
      <p:sp>
        <p:nvSpPr>
          <p:cNvPr id="504834" name="Text Box 2"/>
          <p:cNvSpPr txBox="1">
            <a:spLocks noChangeArrowheads="1"/>
          </p:cNvSpPr>
          <p:nvPr/>
        </p:nvSpPr>
        <p:spPr bwMode="auto">
          <a:xfrm>
            <a:off x="1457325" y="1025525"/>
            <a:ext cx="4184650" cy="350678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4835" name="Rectangle 3"/>
          <p:cNvSpPr txBox="1">
            <a:spLocks noGrp="1" noChangeArrowheads="1"/>
          </p:cNvSpPr>
          <p:nvPr>
            <p:ph type="body"/>
          </p:nvPr>
        </p:nvSpPr>
        <p:spPr>
          <a:xfrm>
            <a:off x="1082675" y="4872038"/>
            <a:ext cx="4938713" cy="3887787"/>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063549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CD9091F-D293-4FF4-AADD-E0D787308CFA}" type="slidenum">
              <a:rPr lang="fr-FR" altLang="x-none"/>
              <a:pPr/>
              <a:t>50</a:t>
            </a:fld>
            <a:endParaRPr lang="fr-FR" altLang="x-none"/>
          </a:p>
        </p:txBody>
      </p:sp>
      <p:sp>
        <p:nvSpPr>
          <p:cNvPr id="506882" name="Text Box 2"/>
          <p:cNvSpPr txBox="1">
            <a:spLocks noChangeArrowheads="1"/>
          </p:cNvSpPr>
          <p:nvPr/>
        </p:nvSpPr>
        <p:spPr bwMode="auto">
          <a:xfrm>
            <a:off x="1457325" y="1025525"/>
            <a:ext cx="4184650" cy="350678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6883" name="Rectangle 3"/>
          <p:cNvSpPr txBox="1">
            <a:spLocks noGrp="1" noChangeArrowheads="1"/>
          </p:cNvSpPr>
          <p:nvPr>
            <p:ph type="body"/>
          </p:nvPr>
        </p:nvSpPr>
        <p:spPr>
          <a:xfrm>
            <a:off x="1082675" y="4872038"/>
            <a:ext cx="4938713" cy="3887787"/>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2668140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4D5CFD-B09A-49CF-B375-B4C22E693C03}" type="slidenum">
              <a:rPr lang="fr-FR" altLang="x-none"/>
              <a:pPr/>
              <a:t>51</a:t>
            </a:fld>
            <a:endParaRPr lang="fr-FR" altLang="x-none"/>
          </a:p>
        </p:txBody>
      </p:sp>
      <p:sp>
        <p:nvSpPr>
          <p:cNvPr id="508930" name="Text Box 2"/>
          <p:cNvSpPr txBox="1">
            <a:spLocks noChangeArrowheads="1"/>
          </p:cNvSpPr>
          <p:nvPr/>
        </p:nvSpPr>
        <p:spPr bwMode="auto">
          <a:xfrm>
            <a:off x="1457325" y="1025525"/>
            <a:ext cx="4184650" cy="350678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08931" name="Rectangle 3"/>
          <p:cNvSpPr txBox="1">
            <a:spLocks noGrp="1" noChangeArrowheads="1"/>
          </p:cNvSpPr>
          <p:nvPr>
            <p:ph type="body"/>
          </p:nvPr>
        </p:nvSpPr>
        <p:spPr>
          <a:xfrm>
            <a:off x="1082675" y="4872038"/>
            <a:ext cx="4938713" cy="3887787"/>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5735009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23921CB-7EE5-43C3-B1A1-83FB922E7350}" type="slidenum">
              <a:rPr lang="fr-FR" altLang="x-none"/>
              <a:pPr/>
              <a:t>52</a:t>
            </a:fld>
            <a:endParaRPr lang="fr-FR" altLang="x-none"/>
          </a:p>
        </p:txBody>
      </p:sp>
      <p:sp>
        <p:nvSpPr>
          <p:cNvPr id="510978" name="Text Box 2"/>
          <p:cNvSpPr txBox="1">
            <a:spLocks noChangeArrowheads="1"/>
          </p:cNvSpPr>
          <p:nvPr/>
        </p:nvSpPr>
        <p:spPr bwMode="auto">
          <a:xfrm>
            <a:off x="1457325" y="1025525"/>
            <a:ext cx="4184650" cy="350678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0979" name="Rectangle 3"/>
          <p:cNvSpPr txBox="1">
            <a:spLocks noGrp="1" noChangeArrowheads="1"/>
          </p:cNvSpPr>
          <p:nvPr>
            <p:ph type="body"/>
          </p:nvPr>
        </p:nvSpPr>
        <p:spPr>
          <a:xfrm>
            <a:off x="1082675" y="4872038"/>
            <a:ext cx="4938713" cy="3887787"/>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25587528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F668F0-A04E-4B62-979D-D121FFAC2FEA}" type="slidenum">
              <a:rPr lang="fr-FR" altLang="x-none"/>
              <a:pPr/>
              <a:t>53</a:t>
            </a:fld>
            <a:endParaRPr lang="fr-FR" altLang="x-none"/>
          </a:p>
        </p:txBody>
      </p:sp>
      <p:sp>
        <p:nvSpPr>
          <p:cNvPr id="513026" name="Text Box 2"/>
          <p:cNvSpPr txBox="1">
            <a:spLocks noChangeArrowheads="1"/>
          </p:cNvSpPr>
          <p:nvPr/>
        </p:nvSpPr>
        <p:spPr bwMode="auto">
          <a:xfrm>
            <a:off x="1457325" y="1025525"/>
            <a:ext cx="4184650" cy="350678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13027" name="Rectangle 3"/>
          <p:cNvSpPr txBox="1">
            <a:spLocks noGrp="1" noChangeArrowheads="1"/>
          </p:cNvSpPr>
          <p:nvPr>
            <p:ph type="body"/>
          </p:nvPr>
        </p:nvSpPr>
        <p:spPr>
          <a:xfrm>
            <a:off x="1082675" y="4872038"/>
            <a:ext cx="4938713" cy="3887787"/>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28024413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D7B8D6-8315-4EC9-93F4-8E2DBAEC3284}" type="slidenum">
              <a:rPr lang="fr-FR" altLang="x-none"/>
              <a:pPr/>
              <a:t>56</a:t>
            </a:fld>
            <a:endParaRPr lang="fr-FR" altLang="x-none"/>
          </a:p>
        </p:txBody>
      </p:sp>
      <p:sp>
        <p:nvSpPr>
          <p:cNvPr id="578562" name="Rectangle 2"/>
          <p:cNvSpPr txBox="1">
            <a:spLocks noGrp="1" noRot="1" noChangeAspect="1" noChangeArrowheads="1" noTextEdit="1"/>
          </p:cNvSpPr>
          <p:nvPr>
            <p:ph type="sldImg"/>
          </p:nvPr>
        </p:nvSpPr>
        <p:spPr>
          <a:xfrm>
            <a:off x="992188" y="766763"/>
            <a:ext cx="5119687" cy="3840162"/>
          </a:xfrm>
          <a:ln/>
        </p:spPr>
      </p:sp>
      <p:sp>
        <p:nvSpPr>
          <p:cNvPr id="578563" name="Rectangle 3"/>
          <p:cNvSpPr txBox="1">
            <a:spLocks noGrp="1" noChangeArrowheads="1"/>
          </p:cNvSpPr>
          <p:nvPr>
            <p:ph type="body" idx="1"/>
          </p:nvPr>
        </p:nvSpPr>
        <p:spPr>
          <a:xfrm>
            <a:off x="946150" y="4862513"/>
            <a:ext cx="5207000" cy="4605337"/>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96966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E4C5D9-45D2-47E2-8B8C-C5C4A9F15388}" type="slidenum">
              <a:rPr lang="fr-FR" altLang="x-none"/>
              <a:pPr/>
              <a:t>17</a:t>
            </a:fld>
            <a:endParaRPr lang="fr-FR" altLang="x-none"/>
          </a:p>
        </p:txBody>
      </p:sp>
      <p:sp>
        <p:nvSpPr>
          <p:cNvPr id="517122" name="Rectangle 2"/>
          <p:cNvSpPr txBox="1">
            <a:spLocks noGrp="1" noRot="1" noChangeAspect="1" noChangeArrowheads="1" noTextEdit="1"/>
          </p:cNvSpPr>
          <p:nvPr>
            <p:ph type="sldImg"/>
          </p:nvPr>
        </p:nvSpPr>
        <p:spPr>
          <a:xfrm>
            <a:off x="992188" y="766763"/>
            <a:ext cx="5119687" cy="3840162"/>
          </a:xfrm>
          <a:ln/>
        </p:spPr>
      </p:sp>
      <p:sp>
        <p:nvSpPr>
          <p:cNvPr id="517123" name="Rectangle 3"/>
          <p:cNvSpPr txBox="1">
            <a:spLocks noGrp="1" noChangeArrowheads="1"/>
          </p:cNvSpPr>
          <p:nvPr>
            <p:ph type="body" idx="1"/>
          </p:nvPr>
        </p:nvSpPr>
        <p:spPr>
          <a:xfrm>
            <a:off x="946150" y="4862513"/>
            <a:ext cx="5207000" cy="4605337"/>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37184905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a:t>
            </a:r>
            <a:r>
              <a:rPr lang="fr-FR" baseline="0" dirty="0" smtClean="0"/>
              <a:t> plus de détail, et une version toujours à jour : https://</a:t>
            </a:r>
            <a:r>
              <a:rPr lang="fr-FR" baseline="0" dirty="0" err="1" smtClean="0"/>
              <a:t>spring.io</a:t>
            </a:r>
            <a:r>
              <a:rPr lang="fr-FR" baseline="0" dirty="0" smtClean="0"/>
              <a:t>/</a:t>
            </a:r>
            <a:r>
              <a:rPr lang="fr-FR" baseline="0" dirty="0" err="1" smtClean="0"/>
              <a:t>projects</a:t>
            </a:r>
            <a:endParaRPr lang="fr-FR" baseline="0" dirty="0" smtClean="0"/>
          </a:p>
        </p:txBody>
      </p:sp>
      <p:sp>
        <p:nvSpPr>
          <p:cNvPr id="4" name="Espace réservé du numéro de diapositive 3"/>
          <p:cNvSpPr>
            <a:spLocks noGrp="1"/>
          </p:cNvSpPr>
          <p:nvPr>
            <p:ph type="sldNum" sz="quarter" idx="10"/>
          </p:nvPr>
        </p:nvSpPr>
        <p:spPr/>
        <p:txBody>
          <a:bodyPr/>
          <a:lstStyle/>
          <a:p>
            <a:pPr>
              <a:defRPr/>
            </a:pPr>
            <a:fld id="{B9FEEF16-2CA4-48BA-931A-2FD89502ABFB}" type="slidenum">
              <a:rPr lang="en-US" altLang="x-none" smtClean="0"/>
              <a:pPr>
                <a:defRPr/>
              </a:pPr>
              <a:t>58</a:t>
            </a:fld>
            <a:endParaRPr lang="en-US" altLang="x-none"/>
          </a:p>
        </p:txBody>
      </p:sp>
    </p:spTree>
    <p:extLst>
      <p:ext uri="{BB962C8B-B14F-4D97-AF65-F5344CB8AC3E}">
        <p14:creationId xmlns:p14="http://schemas.microsoft.com/office/powerpoint/2010/main" val="109814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a:defRPr/>
            </a:pPr>
            <a:fld id="{B9FEEF16-2CA4-48BA-931A-2FD89502ABFB}" type="slidenum">
              <a:rPr lang="en-US" altLang="x-none" smtClean="0"/>
              <a:pPr>
                <a:defRPr/>
              </a:pPr>
              <a:t>63</a:t>
            </a:fld>
            <a:endParaRPr lang="en-US" altLang="x-none"/>
          </a:p>
        </p:txBody>
      </p:sp>
    </p:spTree>
    <p:extLst>
      <p:ext uri="{BB962C8B-B14F-4D97-AF65-F5344CB8AC3E}">
        <p14:creationId xmlns:p14="http://schemas.microsoft.com/office/powerpoint/2010/main" val="647658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A0277B5E-5B84-4882-A4B1-29DB2BF1212C}" type="slidenum">
              <a:rPr lang="en-US" altLang="x-none" sz="1000"/>
              <a:pPr/>
              <a:t>70</a:t>
            </a:fld>
            <a:endParaRPr lang="en-US" altLang="x-none" sz="1000"/>
          </a:p>
        </p:txBody>
      </p:sp>
      <p:sp>
        <p:nvSpPr>
          <p:cNvPr id="158723" name="Rectangle 2"/>
          <p:cNvSpPr>
            <a:spLocks noGrp="1" noRot="1" noChangeAspect="1" noChangeArrowheads="1" noTextEdit="1"/>
          </p:cNvSpPr>
          <p:nvPr>
            <p:ph type="sldImg"/>
          </p:nvPr>
        </p:nvSpPr>
        <p:spPr>
          <a:xfrm>
            <a:off x="0" y="330200"/>
            <a:ext cx="0" cy="0"/>
          </a:xfrm>
          <a:solidFill>
            <a:srgbClr val="FFFFFF"/>
          </a:solidFill>
          <a:ln/>
        </p:spPr>
      </p:sp>
      <p:sp>
        <p:nvSpPr>
          <p:cNvPr id="158724" name="Rectangle 3"/>
          <p:cNvSpPr>
            <a:spLocks noGrp="1" noChangeArrowheads="1"/>
          </p:cNvSpPr>
          <p:nvPr>
            <p:ph type="body" idx="1"/>
          </p:nvPr>
        </p:nvSpPr>
        <p:spPr>
          <a:xfrm>
            <a:off x="498475" y="4689475"/>
            <a:ext cx="5800725" cy="179388"/>
          </a:xfrm>
          <a:noFill/>
        </p:spPr>
        <p:txBody>
          <a:bodyPr lIns="0" tIns="0" rIns="0" bIns="0">
            <a:spAutoFit/>
          </a:bodyPr>
          <a:lstStyle/>
          <a:p>
            <a:pPr defTabSz="457200"/>
            <a:endParaRPr lang="fr-FR" altLang="x-none" smtClean="0"/>
          </a:p>
        </p:txBody>
      </p:sp>
    </p:spTree>
    <p:extLst>
      <p:ext uri="{BB962C8B-B14F-4D97-AF65-F5344CB8AC3E}">
        <p14:creationId xmlns:p14="http://schemas.microsoft.com/office/powerpoint/2010/main" val="27831553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978B0921-D4B3-4B18-8719-79B21FCE1069}" type="slidenum">
              <a:rPr lang="en-US" altLang="x-none" sz="1000"/>
              <a:pPr/>
              <a:t>72</a:t>
            </a:fld>
            <a:endParaRPr lang="en-US" altLang="x-none" sz="1000"/>
          </a:p>
        </p:txBody>
      </p:sp>
      <p:sp>
        <p:nvSpPr>
          <p:cNvPr id="159747" name="Rectangle 2"/>
          <p:cNvSpPr>
            <a:spLocks noGrp="1" noRot="1" noChangeAspect="1" noChangeArrowheads="1" noTextEdit="1"/>
          </p:cNvSpPr>
          <p:nvPr>
            <p:ph type="sldImg"/>
          </p:nvPr>
        </p:nvSpPr>
        <p:spPr>
          <a:xfrm>
            <a:off x="0" y="330200"/>
            <a:ext cx="0" cy="0"/>
          </a:xfrm>
          <a:solidFill>
            <a:srgbClr val="FFFFFF"/>
          </a:solidFill>
          <a:ln/>
        </p:spPr>
      </p:sp>
      <p:sp>
        <p:nvSpPr>
          <p:cNvPr id="159748" name="Rectangle 3"/>
          <p:cNvSpPr>
            <a:spLocks noGrp="1" noChangeArrowheads="1"/>
          </p:cNvSpPr>
          <p:nvPr>
            <p:ph type="body" idx="1"/>
          </p:nvPr>
        </p:nvSpPr>
        <p:spPr>
          <a:xfrm>
            <a:off x="498475" y="4689475"/>
            <a:ext cx="5800725" cy="179388"/>
          </a:xfrm>
          <a:noFill/>
        </p:spPr>
        <p:txBody>
          <a:bodyPr lIns="0" tIns="0" rIns="0" bIns="0">
            <a:spAutoFit/>
          </a:bodyPr>
          <a:lstStyle/>
          <a:p>
            <a:pPr defTabSz="457200"/>
            <a:endParaRPr lang="fr-FR" altLang="x-none" smtClean="0"/>
          </a:p>
        </p:txBody>
      </p:sp>
    </p:spTree>
    <p:extLst>
      <p:ext uri="{BB962C8B-B14F-4D97-AF65-F5344CB8AC3E}">
        <p14:creationId xmlns:p14="http://schemas.microsoft.com/office/powerpoint/2010/main" val="24160829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838C23B1-C7FE-4BC7-AC51-7A4ED2EC1CFD}" type="slidenum">
              <a:rPr lang="en-US" altLang="x-none" sz="1000"/>
              <a:pPr/>
              <a:t>73</a:t>
            </a:fld>
            <a:endParaRPr lang="en-US" altLang="x-none" sz="1000"/>
          </a:p>
        </p:txBody>
      </p:sp>
      <p:sp>
        <p:nvSpPr>
          <p:cNvPr id="160771" name="Rectangle 2"/>
          <p:cNvSpPr>
            <a:spLocks noGrp="1" noRot="1" noChangeAspect="1" noChangeArrowheads="1" noTextEdit="1"/>
          </p:cNvSpPr>
          <p:nvPr>
            <p:ph type="sldImg"/>
          </p:nvPr>
        </p:nvSpPr>
        <p:spPr>
          <a:xfrm>
            <a:off x="914400" y="744538"/>
            <a:ext cx="4965700" cy="3724275"/>
          </a:xfrm>
          <a:ln/>
        </p:spPr>
      </p:sp>
      <p:sp>
        <p:nvSpPr>
          <p:cNvPr id="160772" name="Rectangle 3"/>
          <p:cNvSpPr>
            <a:spLocks noGrp="1" noChangeArrowheads="1"/>
          </p:cNvSpPr>
          <p:nvPr>
            <p:ph type="body" idx="1"/>
          </p:nvPr>
        </p:nvSpPr>
        <p:spPr>
          <a:xfrm>
            <a:off x="679450" y="4718050"/>
            <a:ext cx="5435600" cy="4468813"/>
          </a:xfrm>
          <a:noFill/>
        </p:spPr>
        <p:txBody>
          <a:bodyPr/>
          <a:lstStyle/>
          <a:p>
            <a:r>
              <a:rPr lang="en-US" altLang="x-none" smtClean="0"/>
              <a:t>To understand the concept of AOP let’s look at a piece of code [PgDn] which implements a very simple requirement: transfer an amount X from account A to account B. The implementation should be very simple; but as we can see, the code is not. The reason [PgDn] is that besides of taking care of the simple transfer of funds, the code has to do many other things. We must make sure that only authorized people will conduct the transfer. We do transaction management to maintain the integrity of the database. And we log the operation for auditing purposes.</a:t>
            </a:r>
          </a:p>
          <a:p>
            <a:endParaRPr lang="en-US" altLang="x-none" smtClean="0"/>
          </a:p>
          <a:p>
            <a:r>
              <a:rPr lang="en-US" altLang="x-none" smtClean="0"/>
              <a:t>The great idea behind AOP [PgDn] is to conceptually de-compose the requirements into concerns such as logging and security. Provide an implementation for each of these. And, use a mechanical process to weave these implementations into a single executable.</a:t>
            </a:r>
          </a:p>
        </p:txBody>
      </p:sp>
    </p:spTree>
    <p:extLst>
      <p:ext uri="{BB962C8B-B14F-4D97-AF65-F5344CB8AC3E}">
        <p14:creationId xmlns:p14="http://schemas.microsoft.com/office/powerpoint/2010/main" val="2252754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22192CB1-1A29-43B3-9FF4-66A8F3FAD97F}" type="slidenum">
              <a:rPr lang="en-US" altLang="x-none" sz="1000"/>
              <a:pPr/>
              <a:t>74</a:t>
            </a:fld>
            <a:endParaRPr lang="en-US" altLang="x-none" sz="1000"/>
          </a:p>
        </p:txBody>
      </p:sp>
      <p:sp>
        <p:nvSpPr>
          <p:cNvPr id="161795" name="Rectangle 2"/>
          <p:cNvSpPr>
            <a:spLocks noGrp="1" noRot="1" noChangeAspect="1" noChangeArrowheads="1" noTextEdit="1"/>
          </p:cNvSpPr>
          <p:nvPr>
            <p:ph type="sldImg"/>
          </p:nvPr>
        </p:nvSpPr>
        <p:spPr>
          <a:xfrm>
            <a:off x="0" y="330200"/>
            <a:ext cx="0" cy="0"/>
          </a:xfrm>
          <a:solidFill>
            <a:srgbClr val="FFFFFF"/>
          </a:solidFill>
          <a:ln/>
        </p:spPr>
      </p:sp>
      <p:sp>
        <p:nvSpPr>
          <p:cNvPr id="161796" name="Rectangle 3"/>
          <p:cNvSpPr>
            <a:spLocks noGrp="1" noChangeArrowheads="1"/>
          </p:cNvSpPr>
          <p:nvPr>
            <p:ph type="body" idx="1"/>
          </p:nvPr>
        </p:nvSpPr>
        <p:spPr>
          <a:xfrm>
            <a:off x="498475" y="4689475"/>
            <a:ext cx="5800725" cy="179388"/>
          </a:xfrm>
          <a:noFill/>
        </p:spPr>
        <p:txBody>
          <a:bodyPr lIns="0" tIns="0" rIns="0" bIns="0">
            <a:spAutoFit/>
          </a:bodyPr>
          <a:lstStyle/>
          <a:p>
            <a:pPr defTabSz="457200"/>
            <a:endParaRPr lang="fr-FR" altLang="x-none" smtClean="0"/>
          </a:p>
        </p:txBody>
      </p:sp>
    </p:spTree>
    <p:extLst>
      <p:ext uri="{BB962C8B-B14F-4D97-AF65-F5344CB8AC3E}">
        <p14:creationId xmlns:p14="http://schemas.microsoft.com/office/powerpoint/2010/main" val="588382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8B6D6C9B-2581-4C41-9F3E-30F6D71DCAAC}" type="slidenum">
              <a:rPr lang="en-US" altLang="x-none" sz="1000"/>
              <a:pPr/>
              <a:t>75</a:t>
            </a:fld>
            <a:endParaRPr lang="en-US" altLang="x-none" sz="1000"/>
          </a:p>
        </p:txBody>
      </p:sp>
      <p:sp>
        <p:nvSpPr>
          <p:cNvPr id="162819" name="Rectangle 2"/>
          <p:cNvSpPr>
            <a:spLocks noGrp="1" noRot="1" noChangeAspect="1" noChangeArrowheads="1" noTextEdit="1"/>
          </p:cNvSpPr>
          <p:nvPr>
            <p:ph type="sldImg"/>
          </p:nvPr>
        </p:nvSpPr>
        <p:spPr>
          <a:xfrm>
            <a:off x="914400" y="744538"/>
            <a:ext cx="4965700" cy="3724275"/>
          </a:xfrm>
          <a:ln/>
        </p:spPr>
      </p:sp>
      <p:sp>
        <p:nvSpPr>
          <p:cNvPr id="162820" name="Rectangle 3"/>
          <p:cNvSpPr>
            <a:spLocks noGrp="1" noChangeArrowheads="1"/>
          </p:cNvSpPr>
          <p:nvPr>
            <p:ph type="body" idx="1"/>
          </p:nvPr>
        </p:nvSpPr>
        <p:spPr>
          <a:xfrm>
            <a:off x="906463" y="4718050"/>
            <a:ext cx="4981575" cy="4468813"/>
          </a:xfrm>
          <a:noFill/>
        </p:spPr>
        <p:txBody>
          <a:bodyPr lIns="95552" tIns="47775" rIns="95552" bIns="47775"/>
          <a:lstStyle/>
          <a:p>
            <a:r>
              <a:rPr lang="en-US" altLang="x-none" smtClean="0"/>
              <a:t>OOP is an idea about how to structure systems  the idea of an “object” has proven to be a powerful</a:t>
            </a:r>
          </a:p>
          <a:p>
            <a:r>
              <a:rPr lang="en-US" altLang="x-none" smtClean="0"/>
              <a:t>fundamentally about classification and specialization (classes and inheritance)</a:t>
            </a:r>
          </a:p>
        </p:txBody>
      </p:sp>
    </p:spTree>
    <p:extLst>
      <p:ext uri="{BB962C8B-B14F-4D97-AF65-F5344CB8AC3E}">
        <p14:creationId xmlns:p14="http://schemas.microsoft.com/office/powerpoint/2010/main" val="38744722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B3266747-C258-4BC7-B033-336CCC614236}" type="slidenum">
              <a:rPr lang="en-US" altLang="x-none" sz="1000"/>
              <a:pPr/>
              <a:t>95</a:t>
            </a:fld>
            <a:endParaRPr lang="en-US" altLang="x-none" sz="1000"/>
          </a:p>
        </p:txBody>
      </p:sp>
      <p:sp>
        <p:nvSpPr>
          <p:cNvPr id="163843" name="Rectangle 2"/>
          <p:cNvSpPr>
            <a:spLocks noGrp="1" noRot="1" noChangeAspect="1" noChangeArrowheads="1" noTextEdit="1"/>
          </p:cNvSpPr>
          <p:nvPr>
            <p:ph type="sldImg"/>
          </p:nvPr>
        </p:nvSpPr>
        <p:spPr>
          <a:xfrm>
            <a:off x="925513" y="754063"/>
            <a:ext cx="4945062" cy="3708400"/>
          </a:xfrm>
          <a:ln/>
        </p:spPr>
      </p:sp>
      <p:sp>
        <p:nvSpPr>
          <p:cNvPr id="163844" name="Rectangle 3"/>
          <p:cNvSpPr>
            <a:spLocks noGrp="1" noChangeArrowheads="1"/>
          </p:cNvSpPr>
          <p:nvPr>
            <p:ph type="body" idx="1"/>
          </p:nvPr>
        </p:nvSpPr>
        <p:spPr>
          <a:xfrm>
            <a:off x="908050" y="4716463"/>
            <a:ext cx="4978400" cy="4468812"/>
          </a:xfrm>
          <a:noFill/>
        </p:spPr>
        <p:txBody>
          <a:bodyPr lIns="92106" tIns="46054" rIns="92106" bIns="46054"/>
          <a:lstStyle/>
          <a:p>
            <a:r>
              <a:rPr lang="en-US" altLang="x-none" smtClean="0"/>
              <a:t>fix this, move points.</a:t>
            </a:r>
          </a:p>
        </p:txBody>
      </p:sp>
    </p:spTree>
    <p:extLst>
      <p:ext uri="{BB962C8B-B14F-4D97-AF65-F5344CB8AC3E}">
        <p14:creationId xmlns:p14="http://schemas.microsoft.com/office/powerpoint/2010/main" val="31130079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DF115CC2-F5F4-41C0-9385-65C41D5E789B}" type="slidenum">
              <a:rPr lang="en-US" altLang="x-none" sz="1000"/>
              <a:pPr/>
              <a:t>97</a:t>
            </a:fld>
            <a:endParaRPr lang="en-US" altLang="x-none" sz="1000"/>
          </a:p>
        </p:txBody>
      </p:sp>
      <p:sp>
        <p:nvSpPr>
          <p:cNvPr id="164867" name="Rectangle 2"/>
          <p:cNvSpPr>
            <a:spLocks noGrp="1" noRot="1" noChangeAspect="1" noChangeArrowheads="1" noTextEdit="1"/>
          </p:cNvSpPr>
          <p:nvPr>
            <p:ph type="sldImg"/>
          </p:nvPr>
        </p:nvSpPr>
        <p:spPr>
          <a:xfrm>
            <a:off x="925513" y="754063"/>
            <a:ext cx="4945062" cy="3708400"/>
          </a:xfrm>
          <a:ln/>
        </p:spPr>
      </p:sp>
      <p:sp>
        <p:nvSpPr>
          <p:cNvPr id="164868" name="Rectangle 3"/>
          <p:cNvSpPr>
            <a:spLocks noGrp="1" noChangeArrowheads="1"/>
          </p:cNvSpPr>
          <p:nvPr>
            <p:ph type="body" idx="1"/>
          </p:nvPr>
        </p:nvSpPr>
        <p:spPr>
          <a:xfrm>
            <a:off x="908050" y="4716463"/>
            <a:ext cx="4978400" cy="4468812"/>
          </a:xfrm>
          <a:noFill/>
        </p:spPr>
        <p:txBody>
          <a:bodyPr lIns="92106" tIns="46054" rIns="92106" bIns="46054"/>
          <a:lstStyle/>
          <a:p>
            <a:r>
              <a:rPr lang="en-US" altLang="x-none" smtClean="0"/>
              <a:t>fix animation</a:t>
            </a:r>
          </a:p>
        </p:txBody>
      </p:sp>
    </p:spTree>
    <p:extLst>
      <p:ext uri="{BB962C8B-B14F-4D97-AF65-F5344CB8AC3E}">
        <p14:creationId xmlns:p14="http://schemas.microsoft.com/office/powerpoint/2010/main" val="9803564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996AD249-4221-46EA-85EA-CEBC4F63EAC6}" type="slidenum">
              <a:rPr lang="en-US" altLang="x-none" sz="1000"/>
              <a:pPr/>
              <a:t>101</a:t>
            </a:fld>
            <a:endParaRPr lang="en-US" altLang="x-none" sz="1000"/>
          </a:p>
        </p:txBody>
      </p:sp>
      <p:sp>
        <p:nvSpPr>
          <p:cNvPr id="165891" name="Rectangle 2"/>
          <p:cNvSpPr>
            <a:spLocks noGrp="1" noRot="1" noChangeAspect="1" noChangeArrowheads="1" noTextEdit="1"/>
          </p:cNvSpPr>
          <p:nvPr>
            <p:ph type="sldImg"/>
          </p:nvPr>
        </p:nvSpPr>
        <p:spPr>
          <a:xfrm>
            <a:off x="914400" y="744538"/>
            <a:ext cx="4965700" cy="3724275"/>
          </a:xfrm>
          <a:ln/>
        </p:spPr>
      </p:sp>
      <p:sp>
        <p:nvSpPr>
          <p:cNvPr id="165892" name="Rectangle 3"/>
          <p:cNvSpPr>
            <a:spLocks noGrp="1" noChangeArrowheads="1"/>
          </p:cNvSpPr>
          <p:nvPr>
            <p:ph type="body" idx="1"/>
          </p:nvPr>
        </p:nvSpPr>
        <p:spPr>
          <a:xfrm>
            <a:off x="908050" y="4718050"/>
            <a:ext cx="4978400" cy="4468813"/>
          </a:xfrm>
          <a:noFill/>
        </p:spPr>
        <p:txBody>
          <a:bodyPr/>
          <a:lstStyle/>
          <a:p>
            <a:r>
              <a:rPr lang="en-US" altLang="x-none" smtClean="0"/>
              <a:t>check for cflowbelow/sub</a:t>
            </a:r>
          </a:p>
        </p:txBody>
      </p:sp>
    </p:spTree>
    <p:extLst>
      <p:ext uri="{BB962C8B-B14F-4D97-AF65-F5344CB8AC3E}">
        <p14:creationId xmlns:p14="http://schemas.microsoft.com/office/powerpoint/2010/main" val="4115602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9F6A55-E1EE-48E3-A853-89A32116855A}" type="slidenum">
              <a:rPr lang="fr-FR" altLang="x-none"/>
              <a:pPr/>
              <a:t>18</a:t>
            </a:fld>
            <a:endParaRPr lang="fr-FR" altLang="x-none"/>
          </a:p>
        </p:txBody>
      </p:sp>
      <p:sp>
        <p:nvSpPr>
          <p:cNvPr id="519170" name="Rectangle 2"/>
          <p:cNvSpPr txBox="1">
            <a:spLocks noGrp="1" noRot="1" noChangeAspect="1" noChangeArrowheads="1" noTextEdit="1"/>
          </p:cNvSpPr>
          <p:nvPr>
            <p:ph type="sldImg"/>
          </p:nvPr>
        </p:nvSpPr>
        <p:spPr>
          <a:xfrm>
            <a:off x="992188" y="766763"/>
            <a:ext cx="5119687" cy="3840162"/>
          </a:xfrm>
          <a:ln/>
        </p:spPr>
      </p:sp>
      <p:sp>
        <p:nvSpPr>
          <p:cNvPr id="519171" name="Rectangle 3"/>
          <p:cNvSpPr txBox="1">
            <a:spLocks noGrp="1" noChangeArrowheads="1"/>
          </p:cNvSpPr>
          <p:nvPr>
            <p:ph type="body" idx="1"/>
          </p:nvPr>
        </p:nvSpPr>
        <p:spPr>
          <a:xfrm>
            <a:off x="946150" y="4862513"/>
            <a:ext cx="5207000" cy="4605337"/>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6629452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80BB0018-BB25-4617-87B5-E6126BC45DB5}" type="slidenum">
              <a:rPr lang="en-US" altLang="x-none" sz="1000"/>
              <a:pPr/>
              <a:t>102</a:t>
            </a:fld>
            <a:endParaRPr lang="en-US" altLang="x-none" sz="1000"/>
          </a:p>
        </p:txBody>
      </p:sp>
      <p:sp>
        <p:nvSpPr>
          <p:cNvPr id="166915" name="Rectangle 2"/>
          <p:cNvSpPr>
            <a:spLocks noGrp="1" noRot="1" noChangeAspect="1" noChangeArrowheads="1" noTextEdit="1"/>
          </p:cNvSpPr>
          <p:nvPr>
            <p:ph type="sldImg"/>
          </p:nvPr>
        </p:nvSpPr>
        <p:spPr>
          <a:xfrm>
            <a:off x="914400" y="744538"/>
            <a:ext cx="4965700" cy="3724275"/>
          </a:xfrm>
          <a:ln/>
        </p:spPr>
      </p:sp>
      <p:sp>
        <p:nvSpPr>
          <p:cNvPr id="166916" name="Rectangle 3"/>
          <p:cNvSpPr>
            <a:spLocks noGrp="1" noChangeArrowheads="1"/>
          </p:cNvSpPr>
          <p:nvPr>
            <p:ph type="body" idx="1"/>
          </p:nvPr>
        </p:nvSpPr>
        <p:spPr>
          <a:xfrm>
            <a:off x="908050" y="4718050"/>
            <a:ext cx="4978400" cy="4468813"/>
          </a:xfrm>
          <a:noFill/>
        </p:spPr>
        <p:txBody>
          <a:bodyPr/>
          <a:lstStyle/>
          <a:p>
            <a:r>
              <a:rPr lang="en-US" altLang="x-none" smtClean="0"/>
              <a:t>delay animation until clicked</a:t>
            </a:r>
          </a:p>
          <a:p>
            <a:r>
              <a:rPr lang="en-US" altLang="x-none" smtClean="0"/>
              <a:t>fix picture</a:t>
            </a:r>
          </a:p>
        </p:txBody>
      </p:sp>
    </p:spTree>
    <p:extLst>
      <p:ext uri="{BB962C8B-B14F-4D97-AF65-F5344CB8AC3E}">
        <p14:creationId xmlns:p14="http://schemas.microsoft.com/office/powerpoint/2010/main" val="19194227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728E7BB1-B76F-43EC-86C3-FBF4ACA91990}" type="slidenum">
              <a:rPr lang="en-US" altLang="x-none" sz="1000"/>
              <a:pPr/>
              <a:t>104</a:t>
            </a:fld>
            <a:endParaRPr lang="en-US" altLang="x-none" sz="1000"/>
          </a:p>
        </p:txBody>
      </p:sp>
      <p:sp>
        <p:nvSpPr>
          <p:cNvPr id="167939" name="Rectangle 2"/>
          <p:cNvSpPr>
            <a:spLocks noGrp="1" noRot="1" noChangeAspect="1" noChangeArrowheads="1" noTextEdit="1"/>
          </p:cNvSpPr>
          <p:nvPr>
            <p:ph type="sldImg"/>
          </p:nvPr>
        </p:nvSpPr>
        <p:spPr>
          <a:xfrm>
            <a:off x="914400" y="744538"/>
            <a:ext cx="4965700" cy="3724275"/>
          </a:xfrm>
          <a:ln/>
        </p:spPr>
      </p:sp>
      <p:sp>
        <p:nvSpPr>
          <p:cNvPr id="167940" name="Rectangle 3"/>
          <p:cNvSpPr>
            <a:spLocks noGrp="1" noChangeArrowheads="1"/>
          </p:cNvSpPr>
          <p:nvPr>
            <p:ph type="body" idx="1"/>
          </p:nvPr>
        </p:nvSpPr>
        <p:spPr>
          <a:xfrm>
            <a:off x="908050" y="4718050"/>
            <a:ext cx="4978400" cy="4468813"/>
          </a:xfrm>
          <a:noFill/>
        </p:spPr>
        <p:txBody>
          <a:bodyPr/>
          <a:lstStyle/>
          <a:p>
            <a:r>
              <a:rPr lang="en-US" altLang="x-none" smtClean="0"/>
              <a:t>fix color of this</a:t>
            </a:r>
          </a:p>
        </p:txBody>
      </p:sp>
    </p:spTree>
    <p:extLst>
      <p:ext uri="{BB962C8B-B14F-4D97-AF65-F5344CB8AC3E}">
        <p14:creationId xmlns:p14="http://schemas.microsoft.com/office/powerpoint/2010/main" val="16426928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D18E7375-319A-461A-9D8E-59B9B6C83308}" type="slidenum">
              <a:rPr lang="en-US" altLang="x-none" sz="1000"/>
              <a:pPr/>
              <a:t>109</a:t>
            </a:fld>
            <a:endParaRPr lang="en-US" altLang="x-none" sz="1000"/>
          </a:p>
        </p:txBody>
      </p:sp>
      <p:sp>
        <p:nvSpPr>
          <p:cNvPr id="168963" name="Rectangle 2"/>
          <p:cNvSpPr>
            <a:spLocks noGrp="1" noRot="1" noChangeAspect="1" noChangeArrowheads="1" noTextEdit="1"/>
          </p:cNvSpPr>
          <p:nvPr>
            <p:ph type="sldImg"/>
          </p:nvPr>
        </p:nvSpPr>
        <p:spPr>
          <a:xfrm>
            <a:off x="914400" y="744538"/>
            <a:ext cx="4965700" cy="3724275"/>
          </a:xfrm>
          <a:ln/>
        </p:spPr>
      </p:sp>
      <p:sp>
        <p:nvSpPr>
          <p:cNvPr id="168964" name="Rectangle 3"/>
          <p:cNvSpPr>
            <a:spLocks noGrp="1" noChangeArrowheads="1"/>
          </p:cNvSpPr>
          <p:nvPr>
            <p:ph type="body" idx="1"/>
          </p:nvPr>
        </p:nvSpPr>
        <p:spPr>
          <a:xfrm>
            <a:off x="908050" y="4718050"/>
            <a:ext cx="4978400" cy="4468813"/>
          </a:xfrm>
          <a:noFill/>
        </p:spPr>
        <p:txBody>
          <a:bodyPr/>
          <a:lstStyle/>
          <a:p>
            <a:r>
              <a:rPr lang="en-US" altLang="x-none" smtClean="0"/>
              <a:t>fix next three slides, args, target, this.</a:t>
            </a:r>
          </a:p>
        </p:txBody>
      </p:sp>
    </p:spTree>
    <p:extLst>
      <p:ext uri="{BB962C8B-B14F-4D97-AF65-F5344CB8AC3E}">
        <p14:creationId xmlns:p14="http://schemas.microsoft.com/office/powerpoint/2010/main" val="10295330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xfrm>
            <a:off x="4402336" y="9554483"/>
            <a:ext cx="3368378" cy="502255"/>
          </a:xfrm>
          <a:prstGeom prst="rect">
            <a:avLst/>
          </a:prstGeom>
          <a:ln/>
        </p:spPr>
        <p:txBody>
          <a:bodyPr lIns="96378" tIns="48189" rIns="96378" bIns="48189"/>
          <a:lstStyle/>
          <a:p>
            <a:fld id="{9D75C487-481B-4833-8E55-5FB6B1F02A1C}" type="slidenum">
              <a:rPr lang="en-US" altLang="x-none"/>
              <a:pPr/>
              <a:t>136</a:t>
            </a:fld>
            <a:endParaRPr lang="en-US" altLang="x-none"/>
          </a:p>
        </p:txBody>
      </p:sp>
      <p:sp>
        <p:nvSpPr>
          <p:cNvPr id="38913" name="Text Box 1"/>
          <p:cNvSpPr txBox="1">
            <a:spLocks noChangeArrowheads="1"/>
          </p:cNvSpPr>
          <p:nvPr/>
        </p:nvSpPr>
        <p:spPr bwMode="auto">
          <a:xfrm>
            <a:off x="1335881" y="755045"/>
            <a:ext cx="5100638" cy="37719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378" tIns="48189" rIns="96378" bIns="48189" anchor="ctr"/>
          <a:lstStyle/>
          <a:p>
            <a:endParaRPr lang="en-US"/>
          </a:p>
        </p:txBody>
      </p:sp>
      <p:sp>
        <p:nvSpPr>
          <p:cNvPr id="38914" name="Text Box 2"/>
          <p:cNvSpPr txBox="1">
            <a:spLocks noGrp="1" noChangeArrowheads="1"/>
          </p:cNvSpPr>
          <p:nvPr>
            <p:ph type="body"/>
          </p:nvPr>
        </p:nvSpPr>
        <p:spPr bwMode="auto">
          <a:xfrm>
            <a:off x="777579" y="4778073"/>
            <a:ext cx="6217245" cy="45252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2069" tIns="60483" rIns="102069" bIns="50845"/>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57200"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57200"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57200"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57200"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pPr eaLnBrk="1" hangingPunct="1">
              <a:lnSpc>
                <a:spcPct val="94000"/>
              </a:lnSpc>
              <a:spcBef>
                <a:spcPts val="474"/>
              </a:spcBef>
            </a:pPr>
            <a:endParaRPr lang="en-US" altLang="x-none">
              <a:latin typeface="Arial" charset="0"/>
              <a:ea typeface="AR PL ShanHeiSun Uni" charset="0"/>
              <a:cs typeface="AR PL ShanHeiSun Uni" charset="0"/>
            </a:endParaRPr>
          </a:p>
          <a:p>
            <a:pPr eaLnBrk="1" hangingPunct="1">
              <a:lnSpc>
                <a:spcPct val="94000"/>
              </a:lnSpc>
              <a:spcBef>
                <a:spcPts val="474"/>
              </a:spcBef>
            </a:pPr>
            <a:endParaRPr lang="en-US" altLang="x-none">
              <a:latin typeface="Arial" charset="0"/>
              <a:ea typeface="AR PL ShanHeiSun Uni" charset="0"/>
              <a:cs typeface="AR PL ShanHeiSun Uni" charset="0"/>
            </a:endParaRPr>
          </a:p>
        </p:txBody>
      </p:sp>
    </p:spTree>
    <p:extLst>
      <p:ext uri="{BB962C8B-B14F-4D97-AF65-F5344CB8AC3E}">
        <p14:creationId xmlns:p14="http://schemas.microsoft.com/office/powerpoint/2010/main" val="9001299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xfrm>
            <a:off x="4402336" y="9554483"/>
            <a:ext cx="3368378" cy="502255"/>
          </a:xfrm>
          <a:prstGeom prst="rect">
            <a:avLst/>
          </a:prstGeom>
          <a:ln/>
        </p:spPr>
        <p:txBody>
          <a:bodyPr lIns="96378" tIns="48189" rIns="96378" bIns="48189"/>
          <a:lstStyle/>
          <a:p>
            <a:fld id="{19DFDBEA-E029-46FD-8152-1F573E5D0C14}" type="slidenum">
              <a:rPr lang="en-US" altLang="x-none"/>
              <a:pPr/>
              <a:t>137</a:t>
            </a:fld>
            <a:endParaRPr lang="en-US" altLang="x-none"/>
          </a:p>
        </p:txBody>
      </p:sp>
      <p:sp>
        <p:nvSpPr>
          <p:cNvPr id="39937" name="Text Box 1"/>
          <p:cNvSpPr txBox="1">
            <a:spLocks noChangeArrowheads="1"/>
          </p:cNvSpPr>
          <p:nvPr/>
        </p:nvSpPr>
        <p:spPr bwMode="auto">
          <a:xfrm>
            <a:off x="1335881" y="755045"/>
            <a:ext cx="5100638" cy="37719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378" tIns="48189" rIns="96378" bIns="48189" anchor="ctr"/>
          <a:lstStyle/>
          <a:p>
            <a:endParaRPr lang="en-US"/>
          </a:p>
        </p:txBody>
      </p:sp>
      <p:sp>
        <p:nvSpPr>
          <p:cNvPr id="39938" name="Text Box 2"/>
          <p:cNvSpPr txBox="1">
            <a:spLocks noGrp="1" noChangeArrowheads="1"/>
          </p:cNvSpPr>
          <p:nvPr>
            <p:ph type="body"/>
          </p:nvPr>
        </p:nvSpPr>
        <p:spPr bwMode="auto">
          <a:xfrm>
            <a:off x="777579" y="4778073"/>
            <a:ext cx="6217245" cy="45252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2069" tIns="60483" rIns="102069" bIns="50845"/>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57200"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57200"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57200"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57200"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pPr eaLnBrk="1" hangingPunct="1">
              <a:lnSpc>
                <a:spcPct val="94000"/>
              </a:lnSpc>
              <a:spcBef>
                <a:spcPts val="474"/>
              </a:spcBef>
            </a:pPr>
            <a:endParaRPr lang="en-US" altLang="x-none">
              <a:latin typeface="Arial" charset="0"/>
              <a:ea typeface="AR PL ShanHeiSun Uni" charset="0"/>
              <a:cs typeface="AR PL ShanHeiSun Uni" charset="0"/>
            </a:endParaRPr>
          </a:p>
          <a:p>
            <a:pPr eaLnBrk="1" hangingPunct="1">
              <a:lnSpc>
                <a:spcPct val="94000"/>
              </a:lnSpc>
              <a:spcBef>
                <a:spcPts val="474"/>
              </a:spcBef>
            </a:pPr>
            <a:endParaRPr lang="en-US" altLang="x-none">
              <a:latin typeface="Arial" charset="0"/>
              <a:ea typeface="AR PL ShanHeiSun Uni" charset="0"/>
              <a:cs typeface="AR PL ShanHeiSun Uni" charset="0"/>
            </a:endParaRPr>
          </a:p>
        </p:txBody>
      </p:sp>
    </p:spTree>
    <p:extLst>
      <p:ext uri="{BB962C8B-B14F-4D97-AF65-F5344CB8AC3E}">
        <p14:creationId xmlns:p14="http://schemas.microsoft.com/office/powerpoint/2010/main" val="20580867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xfrm>
            <a:off x="4402336" y="9554483"/>
            <a:ext cx="3368378" cy="502255"/>
          </a:xfrm>
          <a:prstGeom prst="rect">
            <a:avLst/>
          </a:prstGeom>
          <a:ln/>
        </p:spPr>
        <p:txBody>
          <a:bodyPr lIns="96378" tIns="48189" rIns="96378" bIns="48189"/>
          <a:lstStyle/>
          <a:p>
            <a:fld id="{31FABE47-DC1E-4A06-B293-A40CDA2DA3CC}" type="slidenum">
              <a:rPr lang="en-US" altLang="x-none"/>
              <a:pPr/>
              <a:t>138</a:t>
            </a:fld>
            <a:endParaRPr lang="en-US" altLang="x-none"/>
          </a:p>
        </p:txBody>
      </p:sp>
      <p:sp>
        <p:nvSpPr>
          <p:cNvPr id="40961" name="Rectangle 1"/>
          <p:cNvSpPr txBox="1">
            <a:spLocks noGrp="1" noRot="1" noChangeAspect="1" noChangeArrowheads="1"/>
          </p:cNvSpPr>
          <p:nvPr>
            <p:ph type="sldImg"/>
          </p:nvPr>
        </p:nvSpPr>
        <p:spPr bwMode="auto">
          <a:xfrm>
            <a:off x="1371600" y="755650"/>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2" name="Rectangle 2"/>
          <p:cNvSpPr txBox="1">
            <a:spLocks noGrp="1" noChangeArrowheads="1"/>
          </p:cNvSpPr>
          <p:nvPr>
            <p:ph type="body" idx="1"/>
          </p:nvPr>
        </p:nvSpPr>
        <p:spPr bwMode="auto">
          <a:xfrm>
            <a:off x="777579" y="4778073"/>
            <a:ext cx="6217245" cy="45252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42295260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xfrm>
            <a:off x="4402336" y="9554483"/>
            <a:ext cx="3368378" cy="502255"/>
          </a:xfrm>
          <a:prstGeom prst="rect">
            <a:avLst/>
          </a:prstGeom>
          <a:ln/>
        </p:spPr>
        <p:txBody>
          <a:bodyPr lIns="96378" tIns="48189" rIns="96378" bIns="48189"/>
          <a:lstStyle/>
          <a:p>
            <a:fld id="{80E5B69A-DC12-48F4-AF7A-66F3A1CAB27C}" type="slidenum">
              <a:rPr lang="en-US" altLang="x-none"/>
              <a:pPr/>
              <a:t>139</a:t>
            </a:fld>
            <a:endParaRPr lang="en-US" altLang="x-none"/>
          </a:p>
        </p:txBody>
      </p:sp>
      <p:sp>
        <p:nvSpPr>
          <p:cNvPr id="41985" name="Rectangle 1"/>
          <p:cNvSpPr txBox="1">
            <a:spLocks noGrp="1" noRot="1" noChangeAspect="1" noChangeArrowheads="1"/>
          </p:cNvSpPr>
          <p:nvPr>
            <p:ph type="sldImg"/>
          </p:nvPr>
        </p:nvSpPr>
        <p:spPr bwMode="auto">
          <a:xfrm>
            <a:off x="1371600" y="755650"/>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6" name="Rectangle 2"/>
          <p:cNvSpPr txBox="1">
            <a:spLocks noGrp="1" noChangeArrowheads="1"/>
          </p:cNvSpPr>
          <p:nvPr>
            <p:ph type="body" idx="1"/>
          </p:nvPr>
        </p:nvSpPr>
        <p:spPr bwMode="auto">
          <a:xfrm>
            <a:off x="777579" y="4778073"/>
            <a:ext cx="6217245" cy="45252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4135431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xfrm>
            <a:off x="4402336" y="9554483"/>
            <a:ext cx="3368378" cy="502255"/>
          </a:xfrm>
          <a:prstGeom prst="rect">
            <a:avLst/>
          </a:prstGeom>
          <a:ln/>
        </p:spPr>
        <p:txBody>
          <a:bodyPr lIns="96378" tIns="48189" rIns="96378" bIns="48189"/>
          <a:lstStyle/>
          <a:p>
            <a:fld id="{5C31BC1B-DFB5-4F96-A56D-1E0311FFF791}" type="slidenum">
              <a:rPr lang="en-US" altLang="x-none"/>
              <a:pPr/>
              <a:t>140</a:t>
            </a:fld>
            <a:endParaRPr lang="en-US" altLang="x-none"/>
          </a:p>
        </p:txBody>
      </p:sp>
      <p:sp>
        <p:nvSpPr>
          <p:cNvPr id="43009" name="Rectangle 1"/>
          <p:cNvSpPr txBox="1">
            <a:spLocks noGrp="1" noRot="1" noChangeAspect="1" noChangeArrowheads="1"/>
          </p:cNvSpPr>
          <p:nvPr>
            <p:ph type="sldImg"/>
          </p:nvPr>
        </p:nvSpPr>
        <p:spPr bwMode="auto">
          <a:xfrm>
            <a:off x="1371600" y="755650"/>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010" name="Rectangle 2"/>
          <p:cNvSpPr txBox="1">
            <a:spLocks noGrp="1" noChangeArrowheads="1"/>
          </p:cNvSpPr>
          <p:nvPr>
            <p:ph type="body" idx="1"/>
          </p:nvPr>
        </p:nvSpPr>
        <p:spPr bwMode="auto">
          <a:xfrm>
            <a:off x="777579" y="4778073"/>
            <a:ext cx="6217245" cy="45252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1624307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xfrm>
            <a:off x="4402336" y="9554483"/>
            <a:ext cx="3368378" cy="502255"/>
          </a:xfrm>
          <a:prstGeom prst="rect">
            <a:avLst/>
          </a:prstGeom>
          <a:ln/>
        </p:spPr>
        <p:txBody>
          <a:bodyPr lIns="96378" tIns="48189" rIns="96378" bIns="48189"/>
          <a:lstStyle/>
          <a:p>
            <a:fld id="{F4DDC7DE-BA6E-4F7D-9C72-6488DDA81236}" type="slidenum">
              <a:rPr lang="en-US" altLang="x-none"/>
              <a:pPr/>
              <a:t>141</a:t>
            </a:fld>
            <a:endParaRPr lang="en-US" altLang="x-none"/>
          </a:p>
        </p:txBody>
      </p:sp>
      <p:sp>
        <p:nvSpPr>
          <p:cNvPr id="44033" name="Text Box 1"/>
          <p:cNvSpPr txBox="1">
            <a:spLocks noChangeArrowheads="1"/>
          </p:cNvSpPr>
          <p:nvPr/>
        </p:nvSpPr>
        <p:spPr bwMode="auto">
          <a:xfrm>
            <a:off x="1335881" y="755045"/>
            <a:ext cx="5100638" cy="37719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378" tIns="48189" rIns="96378" bIns="48189" anchor="ctr"/>
          <a:lstStyle/>
          <a:p>
            <a:endParaRPr lang="en-US"/>
          </a:p>
        </p:txBody>
      </p:sp>
      <p:sp>
        <p:nvSpPr>
          <p:cNvPr id="44034" name="Text Box 2"/>
          <p:cNvSpPr txBox="1">
            <a:spLocks noGrp="1" noChangeArrowheads="1"/>
          </p:cNvSpPr>
          <p:nvPr>
            <p:ph type="body"/>
          </p:nvPr>
        </p:nvSpPr>
        <p:spPr bwMode="auto">
          <a:xfrm>
            <a:off x="777579" y="4778073"/>
            <a:ext cx="6217245" cy="45252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2069" tIns="60483" rIns="102069" bIns="50845"/>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57200"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57200"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57200"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57200"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pPr eaLnBrk="1" hangingPunct="1">
              <a:lnSpc>
                <a:spcPct val="94000"/>
              </a:lnSpc>
              <a:spcBef>
                <a:spcPts val="474"/>
              </a:spcBef>
            </a:pPr>
            <a:endParaRPr lang="en-US" altLang="x-none">
              <a:latin typeface="Arial" charset="0"/>
              <a:ea typeface="AR PL ShanHeiSun Uni" charset="0"/>
              <a:cs typeface="AR PL ShanHeiSun Uni" charset="0"/>
            </a:endParaRPr>
          </a:p>
          <a:p>
            <a:pPr eaLnBrk="1" hangingPunct="1">
              <a:lnSpc>
                <a:spcPct val="94000"/>
              </a:lnSpc>
              <a:spcBef>
                <a:spcPts val="474"/>
              </a:spcBef>
            </a:pPr>
            <a:endParaRPr lang="en-US" altLang="x-none">
              <a:latin typeface="Arial" charset="0"/>
              <a:ea typeface="AR PL ShanHeiSun Uni" charset="0"/>
              <a:cs typeface="AR PL ShanHeiSun Uni" charset="0"/>
            </a:endParaRPr>
          </a:p>
        </p:txBody>
      </p:sp>
    </p:spTree>
    <p:extLst>
      <p:ext uri="{BB962C8B-B14F-4D97-AF65-F5344CB8AC3E}">
        <p14:creationId xmlns:p14="http://schemas.microsoft.com/office/powerpoint/2010/main" val="38155574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xfrm>
            <a:off x="4402336" y="9554483"/>
            <a:ext cx="3368378" cy="502255"/>
          </a:xfrm>
          <a:prstGeom prst="rect">
            <a:avLst/>
          </a:prstGeom>
          <a:ln/>
        </p:spPr>
        <p:txBody>
          <a:bodyPr lIns="96378" tIns="48189" rIns="96378" bIns="48189"/>
          <a:lstStyle/>
          <a:p>
            <a:fld id="{B52AF444-9379-480D-BBDF-5FCABE428384}" type="slidenum">
              <a:rPr lang="en-US" altLang="x-none"/>
              <a:pPr/>
              <a:t>142</a:t>
            </a:fld>
            <a:endParaRPr lang="en-US" altLang="x-none"/>
          </a:p>
        </p:txBody>
      </p:sp>
      <p:sp>
        <p:nvSpPr>
          <p:cNvPr id="45057" name="Rectangle 1"/>
          <p:cNvSpPr txBox="1">
            <a:spLocks noGrp="1" noRot="1" noChangeAspect="1" noChangeArrowheads="1"/>
          </p:cNvSpPr>
          <p:nvPr>
            <p:ph type="sldImg"/>
          </p:nvPr>
        </p:nvSpPr>
        <p:spPr bwMode="auto">
          <a:xfrm>
            <a:off x="1371600" y="755650"/>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5058" name="Rectangle 2"/>
          <p:cNvSpPr txBox="1">
            <a:spLocks noGrp="1" noChangeArrowheads="1"/>
          </p:cNvSpPr>
          <p:nvPr>
            <p:ph type="body" idx="1"/>
          </p:nvPr>
        </p:nvSpPr>
        <p:spPr bwMode="auto">
          <a:xfrm>
            <a:off x="777579" y="4778073"/>
            <a:ext cx="6217245" cy="45252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810789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BD72C0-5A88-4F3A-971B-C760EC301E79}" type="slidenum">
              <a:rPr lang="fr-FR" altLang="x-none"/>
              <a:pPr/>
              <a:t>19</a:t>
            </a:fld>
            <a:endParaRPr lang="fr-FR" altLang="x-none"/>
          </a:p>
        </p:txBody>
      </p:sp>
      <p:sp>
        <p:nvSpPr>
          <p:cNvPr id="521218" name="Rectangle 2"/>
          <p:cNvSpPr txBox="1">
            <a:spLocks noGrp="1" noRot="1" noChangeAspect="1" noChangeArrowheads="1" noTextEdit="1"/>
          </p:cNvSpPr>
          <p:nvPr>
            <p:ph type="sldImg"/>
          </p:nvPr>
        </p:nvSpPr>
        <p:spPr>
          <a:xfrm>
            <a:off x="992188" y="766763"/>
            <a:ext cx="5119687" cy="3840162"/>
          </a:xfrm>
          <a:ln/>
        </p:spPr>
      </p:sp>
      <p:sp>
        <p:nvSpPr>
          <p:cNvPr id="521219" name="Rectangle 3"/>
          <p:cNvSpPr txBox="1">
            <a:spLocks noGrp="1" noChangeArrowheads="1"/>
          </p:cNvSpPr>
          <p:nvPr>
            <p:ph type="body" idx="1"/>
          </p:nvPr>
        </p:nvSpPr>
        <p:spPr>
          <a:xfrm>
            <a:off x="946150" y="4862513"/>
            <a:ext cx="5207000" cy="4605337"/>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4574618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xfrm>
            <a:off x="4402336" y="9554483"/>
            <a:ext cx="3368378" cy="502255"/>
          </a:xfrm>
          <a:prstGeom prst="rect">
            <a:avLst/>
          </a:prstGeom>
          <a:ln/>
        </p:spPr>
        <p:txBody>
          <a:bodyPr lIns="96378" tIns="48189" rIns="96378" bIns="48189"/>
          <a:lstStyle/>
          <a:p>
            <a:fld id="{16E8AC93-D49E-45D6-BC56-60781AA2382B}" type="slidenum">
              <a:rPr lang="en-US" altLang="x-none"/>
              <a:pPr/>
              <a:t>143</a:t>
            </a:fld>
            <a:endParaRPr lang="en-US" altLang="x-none"/>
          </a:p>
        </p:txBody>
      </p:sp>
      <p:sp>
        <p:nvSpPr>
          <p:cNvPr id="46081" name="Rectangle 1"/>
          <p:cNvSpPr txBox="1">
            <a:spLocks noGrp="1" noRot="1" noChangeAspect="1" noChangeArrowheads="1"/>
          </p:cNvSpPr>
          <p:nvPr>
            <p:ph type="sldImg"/>
          </p:nvPr>
        </p:nvSpPr>
        <p:spPr bwMode="auto">
          <a:xfrm>
            <a:off x="1371600" y="755650"/>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2" name="Rectangle 2"/>
          <p:cNvSpPr txBox="1">
            <a:spLocks noGrp="1" noChangeArrowheads="1"/>
          </p:cNvSpPr>
          <p:nvPr>
            <p:ph type="body" idx="1"/>
          </p:nvPr>
        </p:nvSpPr>
        <p:spPr bwMode="auto">
          <a:xfrm>
            <a:off x="777579" y="4778073"/>
            <a:ext cx="6217245" cy="45252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606098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xfrm>
            <a:off x="4402336" y="9554483"/>
            <a:ext cx="3368378" cy="502255"/>
          </a:xfrm>
          <a:prstGeom prst="rect">
            <a:avLst/>
          </a:prstGeom>
          <a:ln/>
        </p:spPr>
        <p:txBody>
          <a:bodyPr lIns="96378" tIns="48189" rIns="96378" bIns="48189"/>
          <a:lstStyle/>
          <a:p>
            <a:fld id="{C751C78C-05A0-420A-B8BE-7E6F6E06B1E9}" type="slidenum">
              <a:rPr lang="en-US" altLang="x-none"/>
              <a:pPr/>
              <a:t>144</a:t>
            </a:fld>
            <a:endParaRPr lang="en-US" altLang="x-none"/>
          </a:p>
        </p:txBody>
      </p:sp>
      <p:sp>
        <p:nvSpPr>
          <p:cNvPr id="47105" name="Rectangle 1"/>
          <p:cNvSpPr txBox="1">
            <a:spLocks noGrp="1" noRot="1" noChangeAspect="1" noChangeArrowheads="1"/>
          </p:cNvSpPr>
          <p:nvPr>
            <p:ph type="sldImg"/>
          </p:nvPr>
        </p:nvSpPr>
        <p:spPr bwMode="auto">
          <a:xfrm>
            <a:off x="1371600" y="755650"/>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6" name="Rectangle 2"/>
          <p:cNvSpPr txBox="1">
            <a:spLocks noGrp="1" noChangeArrowheads="1"/>
          </p:cNvSpPr>
          <p:nvPr>
            <p:ph type="body" idx="1"/>
          </p:nvPr>
        </p:nvSpPr>
        <p:spPr bwMode="auto">
          <a:xfrm>
            <a:off x="777579" y="4778073"/>
            <a:ext cx="6217245" cy="45252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389899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xfrm>
            <a:off x="4402336" y="9554483"/>
            <a:ext cx="3368378" cy="502255"/>
          </a:xfrm>
          <a:prstGeom prst="rect">
            <a:avLst/>
          </a:prstGeom>
          <a:ln/>
        </p:spPr>
        <p:txBody>
          <a:bodyPr lIns="96378" tIns="48189" rIns="96378" bIns="48189"/>
          <a:lstStyle/>
          <a:p>
            <a:fld id="{1ECA3205-ABCB-4C21-84E6-359F766F0316}" type="slidenum">
              <a:rPr lang="en-US" altLang="x-none"/>
              <a:pPr/>
              <a:t>145</a:t>
            </a:fld>
            <a:endParaRPr lang="en-US" altLang="x-none"/>
          </a:p>
        </p:txBody>
      </p:sp>
      <p:sp>
        <p:nvSpPr>
          <p:cNvPr id="48129" name="Rectangle 1"/>
          <p:cNvSpPr txBox="1">
            <a:spLocks noGrp="1" noRot="1" noChangeAspect="1" noChangeArrowheads="1"/>
          </p:cNvSpPr>
          <p:nvPr>
            <p:ph type="sldImg"/>
          </p:nvPr>
        </p:nvSpPr>
        <p:spPr bwMode="auto">
          <a:xfrm>
            <a:off x="1371600" y="755650"/>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0" name="Rectangle 2"/>
          <p:cNvSpPr txBox="1">
            <a:spLocks noGrp="1" noChangeArrowheads="1"/>
          </p:cNvSpPr>
          <p:nvPr>
            <p:ph type="body" idx="1"/>
          </p:nvPr>
        </p:nvSpPr>
        <p:spPr bwMode="auto">
          <a:xfrm>
            <a:off x="777579" y="4778073"/>
            <a:ext cx="6217245" cy="45252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4163619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xfrm>
            <a:off x="4402336" y="9554483"/>
            <a:ext cx="3368378" cy="502255"/>
          </a:xfrm>
          <a:prstGeom prst="rect">
            <a:avLst/>
          </a:prstGeom>
          <a:ln/>
        </p:spPr>
        <p:txBody>
          <a:bodyPr lIns="96378" tIns="48189" rIns="96378" bIns="48189"/>
          <a:lstStyle/>
          <a:p>
            <a:fld id="{6BCCA865-B51E-46AD-82AD-61F9B9AB76DA}" type="slidenum">
              <a:rPr lang="en-US" altLang="x-none"/>
              <a:pPr/>
              <a:t>146</a:t>
            </a:fld>
            <a:endParaRPr lang="en-US" altLang="x-none"/>
          </a:p>
        </p:txBody>
      </p:sp>
      <p:sp>
        <p:nvSpPr>
          <p:cNvPr id="49153" name="Rectangle 1"/>
          <p:cNvSpPr txBox="1">
            <a:spLocks noGrp="1" noRot="1" noChangeAspect="1" noChangeArrowheads="1"/>
          </p:cNvSpPr>
          <p:nvPr>
            <p:ph type="sldImg"/>
          </p:nvPr>
        </p:nvSpPr>
        <p:spPr bwMode="auto">
          <a:xfrm>
            <a:off x="1371600" y="755650"/>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4" name="Rectangle 2"/>
          <p:cNvSpPr txBox="1">
            <a:spLocks noGrp="1" noChangeArrowheads="1"/>
          </p:cNvSpPr>
          <p:nvPr>
            <p:ph type="body" idx="1"/>
          </p:nvPr>
        </p:nvSpPr>
        <p:spPr bwMode="auto">
          <a:xfrm>
            <a:off x="777579" y="4778073"/>
            <a:ext cx="6217245" cy="45252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0911402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xfrm>
            <a:off x="4402336" y="9554483"/>
            <a:ext cx="3368378" cy="502255"/>
          </a:xfrm>
          <a:prstGeom prst="rect">
            <a:avLst/>
          </a:prstGeom>
          <a:ln/>
        </p:spPr>
        <p:txBody>
          <a:bodyPr lIns="96378" tIns="48189" rIns="96378" bIns="48189"/>
          <a:lstStyle/>
          <a:p>
            <a:fld id="{33062074-C288-4A5E-A016-0A8153DD4D32}" type="slidenum">
              <a:rPr lang="en-US" altLang="x-none"/>
              <a:pPr/>
              <a:t>147</a:t>
            </a:fld>
            <a:endParaRPr lang="en-US" altLang="x-none"/>
          </a:p>
        </p:txBody>
      </p:sp>
      <p:sp>
        <p:nvSpPr>
          <p:cNvPr id="50177" name="Rectangle 1"/>
          <p:cNvSpPr txBox="1">
            <a:spLocks noGrp="1" noRot="1" noChangeAspect="1" noChangeArrowheads="1"/>
          </p:cNvSpPr>
          <p:nvPr>
            <p:ph type="sldImg"/>
          </p:nvPr>
        </p:nvSpPr>
        <p:spPr bwMode="auto">
          <a:xfrm>
            <a:off x="1371600" y="755650"/>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0178" name="Rectangle 2"/>
          <p:cNvSpPr txBox="1">
            <a:spLocks noGrp="1" noChangeArrowheads="1"/>
          </p:cNvSpPr>
          <p:nvPr>
            <p:ph type="body" idx="1"/>
          </p:nvPr>
        </p:nvSpPr>
        <p:spPr bwMode="auto">
          <a:xfrm>
            <a:off x="777579" y="4778073"/>
            <a:ext cx="6217245" cy="45252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4108180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xfrm>
            <a:off x="4402336" y="9554483"/>
            <a:ext cx="3368378" cy="502255"/>
          </a:xfrm>
          <a:prstGeom prst="rect">
            <a:avLst/>
          </a:prstGeom>
          <a:ln/>
        </p:spPr>
        <p:txBody>
          <a:bodyPr lIns="96378" tIns="48189" rIns="96378" bIns="48189"/>
          <a:lstStyle/>
          <a:p>
            <a:fld id="{4E137388-6FC0-4462-8E5D-F9E4E9865898}" type="slidenum">
              <a:rPr lang="en-US" altLang="x-none"/>
              <a:pPr/>
              <a:t>148</a:t>
            </a:fld>
            <a:endParaRPr lang="en-US" altLang="x-none"/>
          </a:p>
        </p:txBody>
      </p:sp>
      <p:sp>
        <p:nvSpPr>
          <p:cNvPr id="51201" name="Rectangle 1"/>
          <p:cNvSpPr txBox="1">
            <a:spLocks noGrp="1" noRot="1" noChangeAspect="1" noChangeArrowheads="1"/>
          </p:cNvSpPr>
          <p:nvPr>
            <p:ph type="sldImg"/>
          </p:nvPr>
        </p:nvSpPr>
        <p:spPr bwMode="auto">
          <a:xfrm>
            <a:off x="1371600" y="755650"/>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2" name="Rectangle 2"/>
          <p:cNvSpPr txBox="1">
            <a:spLocks noGrp="1" noChangeArrowheads="1"/>
          </p:cNvSpPr>
          <p:nvPr>
            <p:ph type="body" idx="1"/>
          </p:nvPr>
        </p:nvSpPr>
        <p:spPr bwMode="auto">
          <a:xfrm>
            <a:off x="777579" y="4778073"/>
            <a:ext cx="6217245" cy="45252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4777903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xfrm>
            <a:off x="4402336" y="9554483"/>
            <a:ext cx="3368378" cy="502255"/>
          </a:xfrm>
          <a:prstGeom prst="rect">
            <a:avLst/>
          </a:prstGeom>
          <a:ln/>
        </p:spPr>
        <p:txBody>
          <a:bodyPr lIns="96378" tIns="48189" rIns="96378" bIns="48189"/>
          <a:lstStyle/>
          <a:p>
            <a:fld id="{2163F67C-01DE-4524-9DAA-C1BDD2ECE24F}" type="slidenum">
              <a:rPr lang="en-US" altLang="x-none"/>
              <a:pPr/>
              <a:t>149</a:t>
            </a:fld>
            <a:endParaRPr lang="en-US" altLang="x-none"/>
          </a:p>
        </p:txBody>
      </p:sp>
      <p:sp>
        <p:nvSpPr>
          <p:cNvPr id="52225" name="Rectangle 1"/>
          <p:cNvSpPr txBox="1">
            <a:spLocks noGrp="1" noRot="1" noChangeAspect="1" noChangeArrowheads="1"/>
          </p:cNvSpPr>
          <p:nvPr>
            <p:ph type="sldImg"/>
          </p:nvPr>
        </p:nvSpPr>
        <p:spPr bwMode="auto">
          <a:xfrm>
            <a:off x="1371600" y="755650"/>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2226" name="Rectangle 2"/>
          <p:cNvSpPr txBox="1">
            <a:spLocks noGrp="1" noChangeArrowheads="1"/>
          </p:cNvSpPr>
          <p:nvPr>
            <p:ph type="body" idx="1"/>
          </p:nvPr>
        </p:nvSpPr>
        <p:spPr bwMode="auto">
          <a:xfrm>
            <a:off x="777579" y="4778073"/>
            <a:ext cx="6217245" cy="45252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1500720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xfrm>
            <a:off x="4402336" y="9554483"/>
            <a:ext cx="3368378" cy="502255"/>
          </a:xfrm>
          <a:prstGeom prst="rect">
            <a:avLst/>
          </a:prstGeom>
          <a:ln/>
        </p:spPr>
        <p:txBody>
          <a:bodyPr lIns="96378" tIns="48189" rIns="96378" bIns="48189"/>
          <a:lstStyle/>
          <a:p>
            <a:fld id="{CD0D6654-34BB-414F-8E3A-6DB1FFA37E6E}" type="slidenum">
              <a:rPr lang="en-US" altLang="x-none"/>
              <a:pPr/>
              <a:t>150</a:t>
            </a:fld>
            <a:endParaRPr lang="en-US" altLang="x-none"/>
          </a:p>
        </p:txBody>
      </p:sp>
      <p:sp>
        <p:nvSpPr>
          <p:cNvPr id="53249" name="Text Box 1"/>
          <p:cNvSpPr txBox="1">
            <a:spLocks noChangeArrowheads="1"/>
          </p:cNvSpPr>
          <p:nvPr/>
        </p:nvSpPr>
        <p:spPr bwMode="auto">
          <a:xfrm>
            <a:off x="1335881" y="755045"/>
            <a:ext cx="5100638" cy="37719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6378" tIns="48189" rIns="96378" bIns="48189" anchor="ctr"/>
          <a:lstStyle/>
          <a:p>
            <a:endParaRPr lang="en-US"/>
          </a:p>
        </p:txBody>
      </p:sp>
      <p:sp>
        <p:nvSpPr>
          <p:cNvPr id="53250" name="Text Box 2"/>
          <p:cNvSpPr txBox="1">
            <a:spLocks noGrp="1" noChangeArrowheads="1"/>
          </p:cNvSpPr>
          <p:nvPr>
            <p:ph type="body"/>
          </p:nvPr>
        </p:nvSpPr>
        <p:spPr bwMode="auto">
          <a:xfrm>
            <a:off x="777579" y="4778073"/>
            <a:ext cx="6217245" cy="45252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2069" tIns="60483" rIns="102069" bIns="50845"/>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5pPr>
            <a:lvl6pPr marL="2514600" indent="-228600" defTabSz="457200"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6pPr>
            <a:lvl7pPr marL="2971800" indent="-228600" defTabSz="457200"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7pPr>
            <a:lvl8pPr marL="3429000" indent="-228600" defTabSz="457200"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8pPr>
            <a:lvl9pPr marL="3886200" indent="-228600" defTabSz="457200" eaLnBrk="0" fontAlgn="base" hangingPunct="0">
              <a:spcBef>
                <a:spcPct val="3000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200">
                <a:solidFill>
                  <a:srgbClr val="000000"/>
                </a:solidFill>
                <a:latin typeface="Times New Roman" pitchFamily="16" charset="0"/>
              </a:defRPr>
            </a:lvl9pPr>
          </a:lstStyle>
          <a:p>
            <a:pPr eaLnBrk="1" hangingPunct="1">
              <a:lnSpc>
                <a:spcPct val="94000"/>
              </a:lnSpc>
              <a:spcBef>
                <a:spcPts val="474"/>
              </a:spcBef>
            </a:pPr>
            <a:endParaRPr lang="en-US" altLang="x-none">
              <a:latin typeface="Arial" charset="0"/>
              <a:ea typeface="AR PL ShanHeiSun Uni" charset="0"/>
              <a:cs typeface="AR PL ShanHeiSun Uni" charset="0"/>
            </a:endParaRPr>
          </a:p>
          <a:p>
            <a:pPr eaLnBrk="1" hangingPunct="1">
              <a:lnSpc>
                <a:spcPct val="94000"/>
              </a:lnSpc>
              <a:spcBef>
                <a:spcPts val="474"/>
              </a:spcBef>
            </a:pPr>
            <a:endParaRPr lang="en-US" altLang="x-none">
              <a:latin typeface="Arial" charset="0"/>
              <a:ea typeface="AR PL ShanHeiSun Uni" charset="0"/>
              <a:cs typeface="AR PL ShanHeiSun Uni" charset="0"/>
            </a:endParaRPr>
          </a:p>
        </p:txBody>
      </p:sp>
    </p:spTree>
    <p:extLst>
      <p:ext uri="{BB962C8B-B14F-4D97-AF65-F5344CB8AC3E}">
        <p14:creationId xmlns:p14="http://schemas.microsoft.com/office/powerpoint/2010/main" val="29396837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xfrm>
            <a:off x="4402336" y="9554483"/>
            <a:ext cx="3368378" cy="502255"/>
          </a:xfrm>
          <a:prstGeom prst="rect">
            <a:avLst/>
          </a:prstGeom>
          <a:ln/>
        </p:spPr>
        <p:txBody>
          <a:bodyPr lIns="96378" tIns="48189" rIns="96378" bIns="48189"/>
          <a:lstStyle/>
          <a:p>
            <a:fld id="{1AA1A06D-32DC-4C3C-9B82-D7C941B7D6B3}" type="slidenum">
              <a:rPr lang="en-US" altLang="x-none"/>
              <a:pPr/>
              <a:t>151</a:t>
            </a:fld>
            <a:endParaRPr lang="en-US" altLang="x-none"/>
          </a:p>
        </p:txBody>
      </p:sp>
      <p:sp>
        <p:nvSpPr>
          <p:cNvPr id="54273" name="Rectangle 1"/>
          <p:cNvSpPr txBox="1">
            <a:spLocks noGrp="1" noRot="1" noChangeAspect="1" noChangeArrowheads="1"/>
          </p:cNvSpPr>
          <p:nvPr>
            <p:ph type="sldImg"/>
          </p:nvPr>
        </p:nvSpPr>
        <p:spPr bwMode="auto">
          <a:xfrm>
            <a:off x="1371600" y="755650"/>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4274" name="Rectangle 2"/>
          <p:cNvSpPr txBox="1">
            <a:spLocks noGrp="1" noChangeArrowheads="1"/>
          </p:cNvSpPr>
          <p:nvPr>
            <p:ph type="body" idx="1"/>
          </p:nvPr>
        </p:nvSpPr>
        <p:spPr bwMode="auto">
          <a:xfrm>
            <a:off x="777579" y="4778073"/>
            <a:ext cx="6217245" cy="45252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0831847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xfrm>
            <a:off x="4402336" y="9554483"/>
            <a:ext cx="3368378" cy="502255"/>
          </a:xfrm>
          <a:prstGeom prst="rect">
            <a:avLst/>
          </a:prstGeom>
          <a:ln/>
        </p:spPr>
        <p:txBody>
          <a:bodyPr lIns="96378" tIns="48189" rIns="96378" bIns="48189"/>
          <a:lstStyle/>
          <a:p>
            <a:fld id="{58330593-9C6F-4AD1-884F-729855B9A47D}" type="slidenum">
              <a:rPr lang="en-US" altLang="x-none"/>
              <a:pPr/>
              <a:t>152</a:t>
            </a:fld>
            <a:endParaRPr lang="en-US" altLang="x-none"/>
          </a:p>
        </p:txBody>
      </p:sp>
      <p:sp>
        <p:nvSpPr>
          <p:cNvPr id="55297" name="Rectangle 1"/>
          <p:cNvSpPr txBox="1">
            <a:spLocks noGrp="1" noRot="1" noChangeAspect="1" noChangeArrowheads="1"/>
          </p:cNvSpPr>
          <p:nvPr>
            <p:ph type="sldImg"/>
          </p:nvPr>
        </p:nvSpPr>
        <p:spPr bwMode="auto">
          <a:xfrm>
            <a:off x="1371600" y="755650"/>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5298" name="Rectangle 2"/>
          <p:cNvSpPr txBox="1">
            <a:spLocks noGrp="1" noChangeArrowheads="1"/>
          </p:cNvSpPr>
          <p:nvPr>
            <p:ph type="body" idx="1"/>
          </p:nvPr>
        </p:nvSpPr>
        <p:spPr bwMode="auto">
          <a:xfrm>
            <a:off x="777579" y="4778073"/>
            <a:ext cx="6217245" cy="45252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933103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428AD43-96CB-4E14-8095-EC2DF33C70A6}" type="slidenum">
              <a:rPr lang="fr-FR" altLang="x-none"/>
              <a:pPr/>
              <a:t>20</a:t>
            </a:fld>
            <a:endParaRPr lang="fr-FR" altLang="x-none"/>
          </a:p>
        </p:txBody>
      </p:sp>
      <p:sp>
        <p:nvSpPr>
          <p:cNvPr id="459778" name="Text Box 2"/>
          <p:cNvSpPr txBox="1">
            <a:spLocks noChangeArrowheads="1"/>
          </p:cNvSpPr>
          <p:nvPr/>
        </p:nvSpPr>
        <p:spPr bwMode="auto">
          <a:xfrm>
            <a:off x="1457325" y="1025525"/>
            <a:ext cx="4184650" cy="350678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59779" name="Rectangle 3"/>
          <p:cNvSpPr txBox="1">
            <a:spLocks noGrp="1" noChangeArrowheads="1"/>
          </p:cNvSpPr>
          <p:nvPr>
            <p:ph type="body"/>
          </p:nvPr>
        </p:nvSpPr>
        <p:spPr>
          <a:xfrm>
            <a:off x="1082675" y="4872038"/>
            <a:ext cx="4938713" cy="3887787"/>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32816070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xfrm>
            <a:off x="4402336" y="9554483"/>
            <a:ext cx="3368378" cy="502255"/>
          </a:xfrm>
          <a:prstGeom prst="rect">
            <a:avLst/>
          </a:prstGeom>
          <a:ln/>
        </p:spPr>
        <p:txBody>
          <a:bodyPr lIns="96378" tIns="48189" rIns="96378" bIns="48189"/>
          <a:lstStyle/>
          <a:p>
            <a:fld id="{F04D3C14-A309-4BA7-93AA-0291ADB141AC}" type="slidenum">
              <a:rPr lang="en-US" altLang="x-none"/>
              <a:pPr/>
              <a:t>153</a:t>
            </a:fld>
            <a:endParaRPr lang="en-US" altLang="x-none"/>
          </a:p>
        </p:txBody>
      </p:sp>
      <p:sp>
        <p:nvSpPr>
          <p:cNvPr id="56321" name="Rectangle 1"/>
          <p:cNvSpPr txBox="1">
            <a:spLocks noGrp="1" noRot="1" noChangeAspect="1" noChangeArrowheads="1"/>
          </p:cNvSpPr>
          <p:nvPr>
            <p:ph type="sldImg"/>
          </p:nvPr>
        </p:nvSpPr>
        <p:spPr bwMode="auto">
          <a:xfrm>
            <a:off x="1371600" y="755650"/>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6322" name="Rectangle 2"/>
          <p:cNvSpPr txBox="1">
            <a:spLocks noGrp="1" noChangeArrowheads="1"/>
          </p:cNvSpPr>
          <p:nvPr>
            <p:ph type="body" idx="1"/>
          </p:nvPr>
        </p:nvSpPr>
        <p:spPr bwMode="auto">
          <a:xfrm>
            <a:off x="777579" y="4778073"/>
            <a:ext cx="6217245" cy="45252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4427792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xfrm>
            <a:off x="4402336" y="9554483"/>
            <a:ext cx="3368378" cy="502255"/>
          </a:xfrm>
          <a:prstGeom prst="rect">
            <a:avLst/>
          </a:prstGeom>
          <a:ln/>
        </p:spPr>
        <p:txBody>
          <a:bodyPr lIns="96378" tIns="48189" rIns="96378" bIns="48189"/>
          <a:lstStyle/>
          <a:p>
            <a:fld id="{B6C01FF7-4398-4FB8-8FDA-265455589AE3}" type="slidenum">
              <a:rPr lang="en-US" altLang="x-none"/>
              <a:pPr/>
              <a:t>154</a:t>
            </a:fld>
            <a:endParaRPr lang="en-US" altLang="x-none"/>
          </a:p>
        </p:txBody>
      </p:sp>
      <p:sp>
        <p:nvSpPr>
          <p:cNvPr id="57345" name="Rectangle 1"/>
          <p:cNvSpPr txBox="1">
            <a:spLocks noGrp="1" noRot="1" noChangeAspect="1" noChangeArrowheads="1"/>
          </p:cNvSpPr>
          <p:nvPr>
            <p:ph type="sldImg"/>
          </p:nvPr>
        </p:nvSpPr>
        <p:spPr bwMode="auto">
          <a:xfrm>
            <a:off x="1371600" y="755650"/>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7346" name="Rectangle 2"/>
          <p:cNvSpPr txBox="1">
            <a:spLocks noGrp="1" noChangeArrowheads="1"/>
          </p:cNvSpPr>
          <p:nvPr>
            <p:ph type="body" idx="1"/>
          </p:nvPr>
        </p:nvSpPr>
        <p:spPr bwMode="auto">
          <a:xfrm>
            <a:off x="777579" y="4778073"/>
            <a:ext cx="6217245" cy="45252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22247508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xfrm>
            <a:off x="4402336" y="9554483"/>
            <a:ext cx="3368378" cy="502255"/>
          </a:xfrm>
          <a:prstGeom prst="rect">
            <a:avLst/>
          </a:prstGeom>
          <a:ln/>
        </p:spPr>
        <p:txBody>
          <a:bodyPr lIns="96378" tIns="48189" rIns="96378" bIns="48189"/>
          <a:lstStyle/>
          <a:p>
            <a:fld id="{B0D18505-6670-470F-AFE5-45D1E073A429}" type="slidenum">
              <a:rPr lang="en-US" altLang="x-none"/>
              <a:pPr/>
              <a:t>155</a:t>
            </a:fld>
            <a:endParaRPr lang="en-US" altLang="x-none"/>
          </a:p>
        </p:txBody>
      </p:sp>
      <p:sp>
        <p:nvSpPr>
          <p:cNvPr id="58369" name="Rectangle 1"/>
          <p:cNvSpPr txBox="1">
            <a:spLocks noGrp="1" noRot="1" noChangeAspect="1" noChangeArrowheads="1"/>
          </p:cNvSpPr>
          <p:nvPr>
            <p:ph type="sldImg"/>
          </p:nvPr>
        </p:nvSpPr>
        <p:spPr bwMode="auto">
          <a:xfrm>
            <a:off x="1371600" y="755650"/>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8370" name="Rectangle 2"/>
          <p:cNvSpPr txBox="1">
            <a:spLocks noGrp="1" noChangeArrowheads="1"/>
          </p:cNvSpPr>
          <p:nvPr>
            <p:ph type="body" idx="1"/>
          </p:nvPr>
        </p:nvSpPr>
        <p:spPr bwMode="auto">
          <a:xfrm>
            <a:off x="777579" y="4778073"/>
            <a:ext cx="6217245" cy="45252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9161013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xfrm>
            <a:off x="4402336" y="9554483"/>
            <a:ext cx="3368378" cy="502255"/>
          </a:xfrm>
          <a:prstGeom prst="rect">
            <a:avLst/>
          </a:prstGeom>
          <a:ln/>
        </p:spPr>
        <p:txBody>
          <a:bodyPr lIns="96378" tIns="48189" rIns="96378" bIns="48189"/>
          <a:lstStyle/>
          <a:p>
            <a:fld id="{A9FF3A6F-0447-4877-B44E-F6C3F9402960}" type="slidenum">
              <a:rPr lang="en-US" altLang="x-none"/>
              <a:pPr/>
              <a:t>156</a:t>
            </a:fld>
            <a:endParaRPr lang="en-US" altLang="x-none"/>
          </a:p>
        </p:txBody>
      </p:sp>
      <p:sp>
        <p:nvSpPr>
          <p:cNvPr id="59393" name="Rectangle 1"/>
          <p:cNvSpPr txBox="1">
            <a:spLocks noGrp="1" noRot="1" noChangeAspect="1" noChangeArrowheads="1"/>
          </p:cNvSpPr>
          <p:nvPr>
            <p:ph type="sldImg"/>
          </p:nvPr>
        </p:nvSpPr>
        <p:spPr bwMode="auto">
          <a:xfrm>
            <a:off x="1371600" y="755650"/>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9394" name="Rectangle 2"/>
          <p:cNvSpPr txBox="1">
            <a:spLocks noGrp="1" noChangeArrowheads="1"/>
          </p:cNvSpPr>
          <p:nvPr>
            <p:ph type="body" idx="1"/>
          </p:nvPr>
        </p:nvSpPr>
        <p:spPr bwMode="auto">
          <a:xfrm>
            <a:off x="777579" y="4778073"/>
            <a:ext cx="6217245" cy="45252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054811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xfrm>
            <a:off x="4402336" y="9554483"/>
            <a:ext cx="3368378" cy="502255"/>
          </a:xfrm>
          <a:prstGeom prst="rect">
            <a:avLst/>
          </a:prstGeom>
          <a:ln/>
        </p:spPr>
        <p:txBody>
          <a:bodyPr lIns="96378" tIns="48189" rIns="96378" bIns="48189"/>
          <a:lstStyle/>
          <a:p>
            <a:fld id="{86888A58-1CFB-4346-A59D-C7902965000E}" type="slidenum">
              <a:rPr lang="en-US" altLang="x-none"/>
              <a:pPr/>
              <a:t>157</a:t>
            </a:fld>
            <a:endParaRPr lang="en-US" altLang="x-none"/>
          </a:p>
        </p:txBody>
      </p:sp>
      <p:sp>
        <p:nvSpPr>
          <p:cNvPr id="60417" name="Rectangle 1"/>
          <p:cNvSpPr txBox="1">
            <a:spLocks noGrp="1" noRot="1" noChangeAspect="1" noChangeArrowheads="1"/>
          </p:cNvSpPr>
          <p:nvPr>
            <p:ph type="sldImg"/>
          </p:nvPr>
        </p:nvSpPr>
        <p:spPr bwMode="auto">
          <a:xfrm>
            <a:off x="1265238" y="712788"/>
            <a:ext cx="4756150" cy="35671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0418" name="Rectangle 2"/>
          <p:cNvSpPr txBox="1">
            <a:spLocks noGrp="1" noChangeArrowheads="1"/>
          </p:cNvSpPr>
          <p:nvPr>
            <p:ph type="body" idx="1"/>
          </p:nvPr>
        </p:nvSpPr>
        <p:spPr bwMode="auto">
          <a:xfrm>
            <a:off x="971550" y="4516966"/>
            <a:ext cx="5343525" cy="427914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2367787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xfrm>
            <a:off x="4402336" y="9554483"/>
            <a:ext cx="3368378" cy="502255"/>
          </a:xfrm>
          <a:prstGeom prst="rect">
            <a:avLst/>
          </a:prstGeom>
          <a:ln/>
        </p:spPr>
        <p:txBody>
          <a:bodyPr lIns="96378" tIns="48189" rIns="96378" bIns="48189"/>
          <a:lstStyle/>
          <a:p>
            <a:fld id="{982B4B37-F412-46A2-8FA5-B3E33708CBA7}" type="slidenum">
              <a:rPr lang="en-US" altLang="x-none"/>
              <a:pPr/>
              <a:t>158</a:t>
            </a:fld>
            <a:endParaRPr lang="en-US" altLang="x-none"/>
          </a:p>
        </p:txBody>
      </p:sp>
      <p:sp>
        <p:nvSpPr>
          <p:cNvPr id="61441" name="Rectangle 1"/>
          <p:cNvSpPr txBox="1">
            <a:spLocks noGrp="1" noRot="1" noChangeAspect="1" noChangeArrowheads="1"/>
          </p:cNvSpPr>
          <p:nvPr>
            <p:ph type="sldImg"/>
          </p:nvPr>
        </p:nvSpPr>
        <p:spPr bwMode="auto">
          <a:xfrm>
            <a:off x="1371600" y="755650"/>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42" name="Rectangle 2"/>
          <p:cNvSpPr txBox="1">
            <a:spLocks noGrp="1" noChangeArrowheads="1"/>
          </p:cNvSpPr>
          <p:nvPr>
            <p:ph type="body" idx="1"/>
          </p:nvPr>
        </p:nvSpPr>
        <p:spPr bwMode="auto">
          <a:xfrm>
            <a:off x="777579" y="4778073"/>
            <a:ext cx="6217245" cy="45252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0486415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xfrm>
            <a:off x="4402336" y="9554483"/>
            <a:ext cx="3368378" cy="502255"/>
          </a:xfrm>
          <a:prstGeom prst="rect">
            <a:avLst/>
          </a:prstGeom>
          <a:ln/>
        </p:spPr>
        <p:txBody>
          <a:bodyPr lIns="96378" tIns="48189" rIns="96378" bIns="48189"/>
          <a:lstStyle/>
          <a:p>
            <a:fld id="{662A5250-9912-4155-873A-E5C39C5A527C}" type="slidenum">
              <a:rPr lang="en-US" altLang="x-none"/>
              <a:pPr/>
              <a:t>159</a:t>
            </a:fld>
            <a:endParaRPr lang="en-US" altLang="x-none"/>
          </a:p>
        </p:txBody>
      </p:sp>
      <p:sp>
        <p:nvSpPr>
          <p:cNvPr id="62465" name="Rectangle 1"/>
          <p:cNvSpPr txBox="1">
            <a:spLocks noGrp="1" noRot="1" noChangeAspect="1" noChangeArrowheads="1"/>
          </p:cNvSpPr>
          <p:nvPr>
            <p:ph type="sldImg"/>
          </p:nvPr>
        </p:nvSpPr>
        <p:spPr bwMode="auto">
          <a:xfrm>
            <a:off x="1371600" y="755650"/>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2466" name="Rectangle 2"/>
          <p:cNvSpPr txBox="1">
            <a:spLocks noGrp="1" noChangeArrowheads="1"/>
          </p:cNvSpPr>
          <p:nvPr>
            <p:ph type="body" idx="1"/>
          </p:nvPr>
        </p:nvSpPr>
        <p:spPr bwMode="auto">
          <a:xfrm>
            <a:off x="777579" y="4778073"/>
            <a:ext cx="6217245" cy="45252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8052155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93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7938" name="Rectangle 2"/>
          <p:cNvSpPr txBox="1">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12458076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547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05474" name="Rectangle 2"/>
          <p:cNvSpPr txBox="1">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4316092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6369"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6370" name="Rectangle 2"/>
          <p:cNvSpPr txBox="1">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545572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2CB3EB-5B8E-4385-B6D4-5EB84471E383}" type="slidenum">
              <a:rPr lang="fr-FR" altLang="x-none"/>
              <a:pPr/>
              <a:t>21</a:t>
            </a:fld>
            <a:endParaRPr lang="fr-FR" altLang="x-none"/>
          </a:p>
        </p:txBody>
      </p:sp>
      <p:sp>
        <p:nvSpPr>
          <p:cNvPr id="515074" name="Rectangle 2"/>
          <p:cNvSpPr txBox="1">
            <a:spLocks noGrp="1" noRot="1" noChangeAspect="1" noChangeArrowheads="1" noTextEdit="1"/>
          </p:cNvSpPr>
          <p:nvPr>
            <p:ph type="sldImg"/>
          </p:nvPr>
        </p:nvSpPr>
        <p:spPr>
          <a:xfrm>
            <a:off x="992188" y="766763"/>
            <a:ext cx="5116512" cy="3836987"/>
          </a:xfrm>
          <a:ln/>
        </p:spPr>
      </p:sp>
      <p:sp>
        <p:nvSpPr>
          <p:cNvPr id="515075" name="Rectangle 3"/>
          <p:cNvSpPr txBox="1">
            <a:spLocks noGrp="1" noChangeArrowheads="1"/>
          </p:cNvSpPr>
          <p:nvPr>
            <p:ph type="body" idx="1"/>
          </p:nvPr>
        </p:nvSpPr>
        <p:spPr>
          <a:xfrm>
            <a:off x="947738" y="4860925"/>
            <a:ext cx="5203825" cy="4606925"/>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127644672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7393"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7394" name="Rectangle 2"/>
          <p:cNvSpPr txBox="1">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3567432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937" name="Rectangle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7938" name="Rectangle 2"/>
          <p:cNvSpPr txBox="1">
            <a:spLocks noGrp="1" noChangeArrowheads="1"/>
          </p:cNvSpPr>
          <p:nvPr>
            <p:ph type="body" idx="1"/>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x-none" altLang="x-none"/>
          </a:p>
        </p:txBody>
      </p:sp>
    </p:spTree>
    <p:extLst>
      <p:ext uri="{BB962C8B-B14F-4D97-AF65-F5344CB8AC3E}">
        <p14:creationId xmlns:p14="http://schemas.microsoft.com/office/powerpoint/2010/main" val="650705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BE82483-0FF0-478C-991C-926A3797F37E}" type="slidenum">
              <a:rPr lang="fr-FR" altLang="x-none"/>
              <a:pPr/>
              <a:t>22</a:t>
            </a:fld>
            <a:endParaRPr lang="fr-FR" altLang="x-none"/>
          </a:p>
        </p:txBody>
      </p:sp>
      <p:sp>
        <p:nvSpPr>
          <p:cNvPr id="463874" name="Text Box 2"/>
          <p:cNvSpPr txBox="1">
            <a:spLocks noChangeArrowheads="1"/>
          </p:cNvSpPr>
          <p:nvPr/>
        </p:nvSpPr>
        <p:spPr bwMode="auto">
          <a:xfrm>
            <a:off x="1457325" y="1025525"/>
            <a:ext cx="4184650" cy="350678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3875" name="Rectangle 3"/>
          <p:cNvSpPr txBox="1">
            <a:spLocks noGrp="1" noChangeArrowheads="1"/>
          </p:cNvSpPr>
          <p:nvPr>
            <p:ph type="body"/>
          </p:nvPr>
        </p:nvSpPr>
        <p:spPr>
          <a:xfrm>
            <a:off x="1082675" y="4872038"/>
            <a:ext cx="4938713" cy="3887787"/>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390766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5DA2CE-DF7B-4212-BC0F-A79A649ACBB7}" type="slidenum">
              <a:rPr lang="fr-FR" altLang="x-none"/>
              <a:pPr/>
              <a:t>23</a:t>
            </a:fld>
            <a:endParaRPr lang="fr-FR" altLang="x-none"/>
          </a:p>
        </p:txBody>
      </p:sp>
      <p:sp>
        <p:nvSpPr>
          <p:cNvPr id="465922" name="Text Box 2"/>
          <p:cNvSpPr txBox="1">
            <a:spLocks noChangeArrowheads="1"/>
          </p:cNvSpPr>
          <p:nvPr/>
        </p:nvSpPr>
        <p:spPr bwMode="auto">
          <a:xfrm>
            <a:off x="1457325" y="1025525"/>
            <a:ext cx="4184650" cy="350678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65923" name="Rectangle 3"/>
          <p:cNvSpPr txBox="1">
            <a:spLocks noGrp="1" noChangeArrowheads="1"/>
          </p:cNvSpPr>
          <p:nvPr>
            <p:ph type="body"/>
          </p:nvPr>
        </p:nvSpPr>
        <p:spPr>
          <a:xfrm>
            <a:off x="1082675" y="4872038"/>
            <a:ext cx="4938713" cy="3887787"/>
          </a:xfrm>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x-none" altLang="x-none"/>
          </a:p>
        </p:txBody>
      </p:sp>
    </p:spTree>
    <p:extLst>
      <p:ext uri="{BB962C8B-B14F-4D97-AF65-F5344CB8AC3E}">
        <p14:creationId xmlns:p14="http://schemas.microsoft.com/office/powerpoint/2010/main" val="3647244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r-FR" smtClean="0"/>
              <a:t>Modifiez le style des sous-titres du masque</a:t>
            </a:r>
            <a:endParaRPr lang="fr-FR"/>
          </a:p>
        </p:txBody>
      </p:sp>
      <p:sp>
        <p:nvSpPr>
          <p:cNvPr id="4" name="Rectangle 4"/>
          <p:cNvSpPr>
            <a:spLocks noGrp="1" noChangeArrowheads="1"/>
          </p:cNvSpPr>
          <p:nvPr>
            <p:ph type="dt" sz="half" idx="10"/>
          </p:nvPr>
        </p:nvSpPr>
        <p:spPr>
          <a:ln/>
        </p:spPr>
        <p:txBody>
          <a:bodyPr/>
          <a:lstStyle>
            <a:lvl1pPr>
              <a:defRPr/>
            </a:lvl1pPr>
          </a:lstStyle>
          <a:p>
            <a:pPr>
              <a:defRPr/>
            </a:pPr>
            <a:r>
              <a:rPr lang="en-US" altLang="x-none"/>
              <a:t>TAA</a:t>
            </a:r>
          </a:p>
        </p:txBody>
      </p:sp>
      <p:sp>
        <p:nvSpPr>
          <p:cNvPr id="5" name="Rectangle 5"/>
          <p:cNvSpPr>
            <a:spLocks noGrp="1" noChangeArrowheads="1"/>
          </p:cNvSpPr>
          <p:nvPr>
            <p:ph type="ftr" sz="quarter" idx="11"/>
          </p:nvPr>
        </p:nvSpPr>
        <p:spPr>
          <a:ln/>
        </p:spPr>
        <p:txBody>
          <a:bodyPr/>
          <a:lstStyle>
            <a:lvl1pPr>
              <a:defRPr/>
            </a:lvl1pPr>
          </a:lstStyle>
          <a:p>
            <a:pPr>
              <a:defRPr/>
            </a:pPr>
            <a:fld id="{ACC62F4A-1841-4AFF-9F18-E1B5CBF7CD17}" type="slidenum">
              <a:rPr lang="en-US" altLang="x-none"/>
              <a:pPr>
                <a:defRPr/>
              </a:pPr>
              <a:t>‹#›</a:t>
            </a:fld>
            <a:endParaRPr lang="en-US" altLang="x-none"/>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x-none"/>
              <a:t>Olivier Barais</a:t>
            </a:r>
          </a:p>
        </p:txBody>
      </p:sp>
    </p:spTree>
    <p:extLst>
      <p:ext uri="{BB962C8B-B14F-4D97-AF65-F5344CB8AC3E}">
        <p14:creationId xmlns:p14="http://schemas.microsoft.com/office/powerpoint/2010/main" val="1768802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4"/>
          <p:cNvSpPr>
            <a:spLocks noGrp="1" noChangeArrowheads="1"/>
          </p:cNvSpPr>
          <p:nvPr>
            <p:ph type="dt" sz="half" idx="10"/>
          </p:nvPr>
        </p:nvSpPr>
        <p:spPr>
          <a:ln/>
        </p:spPr>
        <p:txBody>
          <a:bodyPr/>
          <a:lstStyle>
            <a:lvl1pPr>
              <a:defRPr/>
            </a:lvl1pPr>
          </a:lstStyle>
          <a:p>
            <a:pPr>
              <a:defRPr/>
            </a:pPr>
            <a:r>
              <a:rPr lang="en-US" altLang="x-none"/>
              <a:t>TAA</a:t>
            </a:r>
          </a:p>
        </p:txBody>
      </p:sp>
      <p:sp>
        <p:nvSpPr>
          <p:cNvPr id="5" name="Rectangle 5"/>
          <p:cNvSpPr>
            <a:spLocks noGrp="1" noChangeArrowheads="1"/>
          </p:cNvSpPr>
          <p:nvPr>
            <p:ph type="ftr" sz="quarter" idx="11"/>
          </p:nvPr>
        </p:nvSpPr>
        <p:spPr>
          <a:ln/>
        </p:spPr>
        <p:txBody>
          <a:bodyPr/>
          <a:lstStyle>
            <a:lvl1pPr>
              <a:defRPr/>
            </a:lvl1pPr>
          </a:lstStyle>
          <a:p>
            <a:pPr>
              <a:defRPr/>
            </a:pPr>
            <a:fld id="{D7FDD76D-0B4F-43B0-9BFF-6A8E66F8E4BB}" type="slidenum">
              <a:rPr lang="en-US" altLang="x-none"/>
              <a:pPr>
                <a:defRPr/>
              </a:pPr>
              <a:t>‹#›</a:t>
            </a:fld>
            <a:endParaRPr lang="en-US" altLang="x-none"/>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x-none"/>
              <a:t>Olivier Barais</a:t>
            </a:r>
          </a:p>
        </p:txBody>
      </p:sp>
    </p:spTree>
    <p:extLst>
      <p:ext uri="{BB962C8B-B14F-4D97-AF65-F5344CB8AC3E}">
        <p14:creationId xmlns:p14="http://schemas.microsoft.com/office/powerpoint/2010/main" val="7452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438900" y="152400"/>
            <a:ext cx="1943100" cy="4953000"/>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609600" y="152400"/>
            <a:ext cx="5676900" cy="4953000"/>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4"/>
          <p:cNvSpPr>
            <a:spLocks noGrp="1" noChangeArrowheads="1"/>
          </p:cNvSpPr>
          <p:nvPr>
            <p:ph type="dt" sz="half" idx="10"/>
          </p:nvPr>
        </p:nvSpPr>
        <p:spPr>
          <a:ln/>
        </p:spPr>
        <p:txBody>
          <a:bodyPr/>
          <a:lstStyle>
            <a:lvl1pPr>
              <a:defRPr/>
            </a:lvl1pPr>
          </a:lstStyle>
          <a:p>
            <a:pPr>
              <a:defRPr/>
            </a:pPr>
            <a:r>
              <a:rPr lang="en-US" altLang="x-none"/>
              <a:t>TAA</a:t>
            </a:r>
          </a:p>
        </p:txBody>
      </p:sp>
      <p:sp>
        <p:nvSpPr>
          <p:cNvPr id="5" name="Rectangle 5"/>
          <p:cNvSpPr>
            <a:spLocks noGrp="1" noChangeArrowheads="1"/>
          </p:cNvSpPr>
          <p:nvPr>
            <p:ph type="ftr" sz="quarter" idx="11"/>
          </p:nvPr>
        </p:nvSpPr>
        <p:spPr>
          <a:ln/>
        </p:spPr>
        <p:txBody>
          <a:bodyPr/>
          <a:lstStyle>
            <a:lvl1pPr>
              <a:defRPr/>
            </a:lvl1pPr>
          </a:lstStyle>
          <a:p>
            <a:pPr>
              <a:defRPr/>
            </a:pPr>
            <a:fld id="{E9378828-6197-4AE1-A3CE-4DEFC2D82162}" type="slidenum">
              <a:rPr lang="en-US" altLang="x-none"/>
              <a:pPr>
                <a:defRPr/>
              </a:pPr>
              <a:t>‹#›</a:t>
            </a:fld>
            <a:endParaRPr lang="en-US" altLang="x-none"/>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x-none"/>
              <a:t>Olivier Barais</a:t>
            </a:r>
          </a:p>
        </p:txBody>
      </p:sp>
    </p:spTree>
    <p:extLst>
      <p:ext uri="{BB962C8B-B14F-4D97-AF65-F5344CB8AC3E}">
        <p14:creationId xmlns:p14="http://schemas.microsoft.com/office/powerpoint/2010/main" val="12391135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reserve="1">
  <p:cSld name="Titre et contenu sur texte">
    <p:spTree>
      <p:nvGrpSpPr>
        <p:cNvPr id="1" name=""/>
        <p:cNvGrpSpPr/>
        <p:nvPr/>
      </p:nvGrpSpPr>
      <p:grpSpPr>
        <a:xfrm>
          <a:off x="0" y="0"/>
          <a:ext cx="0" cy="0"/>
          <a:chOff x="0" y="0"/>
          <a:chExt cx="0" cy="0"/>
        </a:xfrm>
      </p:grpSpPr>
      <p:sp>
        <p:nvSpPr>
          <p:cNvPr id="2" name="Titre 1"/>
          <p:cNvSpPr>
            <a:spLocks noGrp="1"/>
          </p:cNvSpPr>
          <p:nvPr>
            <p:ph type="title"/>
          </p:nvPr>
        </p:nvSpPr>
        <p:spPr>
          <a:xfrm>
            <a:off x="609600" y="152400"/>
            <a:ext cx="7772400" cy="457200"/>
          </a:xfrm>
        </p:spPr>
        <p:txBody>
          <a:bodyPr/>
          <a:lstStyle/>
          <a:p>
            <a:r>
              <a:rPr lang="fr-FR" smtClean="0"/>
              <a:t>Modifiez le style du titre</a:t>
            </a:r>
            <a:endParaRPr lang="fr-FR"/>
          </a:p>
        </p:txBody>
      </p:sp>
      <p:sp>
        <p:nvSpPr>
          <p:cNvPr id="3" name="Espace réservé du contenu 2"/>
          <p:cNvSpPr>
            <a:spLocks noGrp="1"/>
          </p:cNvSpPr>
          <p:nvPr>
            <p:ph sz="half" idx="1"/>
          </p:nvPr>
        </p:nvSpPr>
        <p:spPr>
          <a:xfrm>
            <a:off x="609600" y="990600"/>
            <a:ext cx="7772400" cy="19812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609600" y="3124200"/>
            <a:ext cx="7772400" cy="19812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4"/>
          <p:cNvSpPr>
            <a:spLocks noGrp="1" noChangeArrowheads="1"/>
          </p:cNvSpPr>
          <p:nvPr>
            <p:ph type="dt" sz="half" idx="10"/>
          </p:nvPr>
        </p:nvSpPr>
        <p:spPr>
          <a:ln/>
        </p:spPr>
        <p:txBody>
          <a:bodyPr/>
          <a:lstStyle>
            <a:lvl1pPr>
              <a:defRPr/>
            </a:lvl1pPr>
          </a:lstStyle>
          <a:p>
            <a:pPr>
              <a:defRPr/>
            </a:pPr>
            <a:r>
              <a:rPr lang="en-US" altLang="x-none"/>
              <a:t>TAA</a:t>
            </a:r>
          </a:p>
        </p:txBody>
      </p:sp>
      <p:sp>
        <p:nvSpPr>
          <p:cNvPr id="6" name="Rectangle 5"/>
          <p:cNvSpPr>
            <a:spLocks noGrp="1" noChangeArrowheads="1"/>
          </p:cNvSpPr>
          <p:nvPr>
            <p:ph type="ftr" sz="quarter" idx="11"/>
          </p:nvPr>
        </p:nvSpPr>
        <p:spPr>
          <a:ln/>
        </p:spPr>
        <p:txBody>
          <a:bodyPr/>
          <a:lstStyle>
            <a:lvl1pPr>
              <a:defRPr/>
            </a:lvl1pPr>
          </a:lstStyle>
          <a:p>
            <a:pPr>
              <a:defRPr/>
            </a:pPr>
            <a:fld id="{DEBC9982-0A64-457F-AD17-DD62F3951DC6}" type="slidenum">
              <a:rPr lang="en-US" altLang="x-none"/>
              <a:pPr>
                <a:defRPr/>
              </a:pPr>
              <a:t>‹#›</a:t>
            </a:fld>
            <a:endParaRPr lang="en-US" altLang="x-none"/>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x-none"/>
              <a:t>Olivier Barais</a:t>
            </a:r>
          </a:p>
        </p:txBody>
      </p:sp>
    </p:spTree>
    <p:extLst>
      <p:ext uri="{BB962C8B-B14F-4D97-AF65-F5344CB8AC3E}">
        <p14:creationId xmlns:p14="http://schemas.microsoft.com/office/powerpoint/2010/main" val="175384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OverObj" preserve="1">
  <p:cSld name="Titre et texte sur contenu">
    <p:spTree>
      <p:nvGrpSpPr>
        <p:cNvPr id="1" name=""/>
        <p:cNvGrpSpPr/>
        <p:nvPr/>
      </p:nvGrpSpPr>
      <p:grpSpPr>
        <a:xfrm>
          <a:off x="0" y="0"/>
          <a:ext cx="0" cy="0"/>
          <a:chOff x="0" y="0"/>
          <a:chExt cx="0" cy="0"/>
        </a:xfrm>
      </p:grpSpPr>
      <p:sp>
        <p:nvSpPr>
          <p:cNvPr id="2" name="Titre 1"/>
          <p:cNvSpPr>
            <a:spLocks noGrp="1"/>
          </p:cNvSpPr>
          <p:nvPr>
            <p:ph type="title"/>
          </p:nvPr>
        </p:nvSpPr>
        <p:spPr>
          <a:xfrm>
            <a:off x="609600" y="152400"/>
            <a:ext cx="7772400" cy="457200"/>
          </a:xfrm>
        </p:spPr>
        <p:txBody>
          <a:bodyPr/>
          <a:lstStyle/>
          <a:p>
            <a:r>
              <a:rPr lang="fr-FR" smtClean="0"/>
              <a:t>Modifiez le style du titre</a:t>
            </a:r>
            <a:endParaRPr lang="fr-FR"/>
          </a:p>
        </p:txBody>
      </p:sp>
      <p:sp>
        <p:nvSpPr>
          <p:cNvPr id="3" name="Espace réservé du texte 2"/>
          <p:cNvSpPr>
            <a:spLocks noGrp="1"/>
          </p:cNvSpPr>
          <p:nvPr>
            <p:ph type="body" sz="half" idx="1"/>
          </p:nvPr>
        </p:nvSpPr>
        <p:spPr>
          <a:xfrm>
            <a:off x="609600" y="990600"/>
            <a:ext cx="7772400" cy="19812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09600" y="3124200"/>
            <a:ext cx="7772400" cy="19812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4"/>
          <p:cNvSpPr>
            <a:spLocks noGrp="1" noChangeArrowheads="1"/>
          </p:cNvSpPr>
          <p:nvPr>
            <p:ph type="dt" sz="half" idx="10"/>
          </p:nvPr>
        </p:nvSpPr>
        <p:spPr>
          <a:ln/>
        </p:spPr>
        <p:txBody>
          <a:bodyPr/>
          <a:lstStyle>
            <a:lvl1pPr>
              <a:defRPr/>
            </a:lvl1pPr>
          </a:lstStyle>
          <a:p>
            <a:pPr>
              <a:defRPr/>
            </a:pPr>
            <a:r>
              <a:rPr lang="en-US" altLang="x-none"/>
              <a:t>TAA</a:t>
            </a:r>
          </a:p>
        </p:txBody>
      </p:sp>
      <p:sp>
        <p:nvSpPr>
          <p:cNvPr id="6" name="Rectangle 5"/>
          <p:cNvSpPr>
            <a:spLocks noGrp="1" noChangeArrowheads="1"/>
          </p:cNvSpPr>
          <p:nvPr>
            <p:ph type="ftr" sz="quarter" idx="11"/>
          </p:nvPr>
        </p:nvSpPr>
        <p:spPr>
          <a:ln/>
        </p:spPr>
        <p:txBody>
          <a:bodyPr/>
          <a:lstStyle>
            <a:lvl1pPr>
              <a:defRPr/>
            </a:lvl1pPr>
          </a:lstStyle>
          <a:p>
            <a:pPr>
              <a:defRPr/>
            </a:pPr>
            <a:fld id="{8F5222D4-9B66-485F-8193-77B0E4581128}" type="slidenum">
              <a:rPr lang="en-US" altLang="x-none"/>
              <a:pPr>
                <a:defRPr/>
              </a:pPr>
              <a:t>‹#›</a:t>
            </a:fld>
            <a:endParaRPr lang="en-US" altLang="x-none"/>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x-none"/>
              <a:t>Olivier Barais</a:t>
            </a:r>
          </a:p>
        </p:txBody>
      </p:sp>
    </p:spTree>
    <p:extLst>
      <p:ext uri="{BB962C8B-B14F-4D97-AF65-F5344CB8AC3E}">
        <p14:creationId xmlns:p14="http://schemas.microsoft.com/office/powerpoint/2010/main" val="15777092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AndTx" preserve="1">
  <p:cSld name="Titre. Diagramme et texte">
    <p:spTree>
      <p:nvGrpSpPr>
        <p:cNvPr id="1" name=""/>
        <p:cNvGrpSpPr/>
        <p:nvPr/>
      </p:nvGrpSpPr>
      <p:grpSpPr>
        <a:xfrm>
          <a:off x="0" y="0"/>
          <a:ext cx="0" cy="0"/>
          <a:chOff x="0" y="0"/>
          <a:chExt cx="0" cy="0"/>
        </a:xfrm>
      </p:grpSpPr>
      <p:sp>
        <p:nvSpPr>
          <p:cNvPr id="2" name="Titre 1"/>
          <p:cNvSpPr>
            <a:spLocks noGrp="1"/>
          </p:cNvSpPr>
          <p:nvPr>
            <p:ph type="title"/>
          </p:nvPr>
        </p:nvSpPr>
        <p:spPr>
          <a:xfrm>
            <a:off x="609600" y="152400"/>
            <a:ext cx="7772400" cy="457200"/>
          </a:xfrm>
        </p:spPr>
        <p:txBody>
          <a:bodyPr/>
          <a:lstStyle/>
          <a:p>
            <a:r>
              <a:rPr lang="fr-FR" smtClean="0"/>
              <a:t>Modifiez le style du titre</a:t>
            </a:r>
            <a:endParaRPr lang="fr-FR"/>
          </a:p>
        </p:txBody>
      </p:sp>
      <p:sp>
        <p:nvSpPr>
          <p:cNvPr id="3" name="Espace réservé du graphique 2"/>
          <p:cNvSpPr>
            <a:spLocks noGrp="1"/>
          </p:cNvSpPr>
          <p:nvPr>
            <p:ph type="chart" sz="half" idx="1"/>
          </p:nvPr>
        </p:nvSpPr>
        <p:spPr>
          <a:xfrm>
            <a:off x="609600" y="990600"/>
            <a:ext cx="3810000" cy="4114800"/>
          </a:xfrm>
        </p:spPr>
        <p:txBody>
          <a:bodyPr/>
          <a:lstStyle/>
          <a:p>
            <a:pPr lvl="0"/>
            <a:endParaRPr lang="fr-FR" noProof="0" smtClean="0"/>
          </a:p>
        </p:txBody>
      </p:sp>
      <p:sp>
        <p:nvSpPr>
          <p:cNvPr id="4" name="Espace réservé du texte 3"/>
          <p:cNvSpPr>
            <a:spLocks noGrp="1"/>
          </p:cNvSpPr>
          <p:nvPr>
            <p:ph type="body" sz="half" idx="2"/>
          </p:nvPr>
        </p:nvSpPr>
        <p:spPr>
          <a:xfrm>
            <a:off x="4572000" y="990600"/>
            <a:ext cx="3810000" cy="41148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4"/>
          <p:cNvSpPr>
            <a:spLocks noGrp="1" noChangeArrowheads="1"/>
          </p:cNvSpPr>
          <p:nvPr>
            <p:ph type="dt" sz="half" idx="10"/>
          </p:nvPr>
        </p:nvSpPr>
        <p:spPr>
          <a:ln/>
        </p:spPr>
        <p:txBody>
          <a:bodyPr/>
          <a:lstStyle>
            <a:lvl1pPr>
              <a:defRPr/>
            </a:lvl1pPr>
          </a:lstStyle>
          <a:p>
            <a:pPr>
              <a:defRPr/>
            </a:pPr>
            <a:r>
              <a:rPr lang="en-US" altLang="x-none"/>
              <a:t>TAA</a:t>
            </a:r>
          </a:p>
        </p:txBody>
      </p:sp>
      <p:sp>
        <p:nvSpPr>
          <p:cNvPr id="6" name="Rectangle 5"/>
          <p:cNvSpPr>
            <a:spLocks noGrp="1" noChangeArrowheads="1"/>
          </p:cNvSpPr>
          <p:nvPr>
            <p:ph type="ftr" sz="quarter" idx="11"/>
          </p:nvPr>
        </p:nvSpPr>
        <p:spPr>
          <a:ln/>
        </p:spPr>
        <p:txBody>
          <a:bodyPr/>
          <a:lstStyle>
            <a:lvl1pPr>
              <a:defRPr/>
            </a:lvl1pPr>
          </a:lstStyle>
          <a:p>
            <a:pPr>
              <a:defRPr/>
            </a:pPr>
            <a:fld id="{BD19632C-C65C-4162-BA11-6069C6527DA7}" type="slidenum">
              <a:rPr lang="en-US" altLang="x-none"/>
              <a:pPr>
                <a:defRPr/>
              </a:pPr>
              <a:t>‹#›</a:t>
            </a:fld>
            <a:endParaRPr lang="en-US" altLang="x-none"/>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x-none"/>
              <a:t>Olivier Barais</a:t>
            </a:r>
          </a:p>
        </p:txBody>
      </p:sp>
    </p:spTree>
    <p:extLst>
      <p:ext uri="{BB962C8B-B14F-4D97-AF65-F5344CB8AC3E}">
        <p14:creationId xmlns:p14="http://schemas.microsoft.com/office/powerpoint/2010/main" val="33859892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685800" y="2011363"/>
            <a:ext cx="7770813" cy="1385887"/>
          </a:xfrm>
        </p:spPr>
        <p:txBody>
          <a:bodyPr/>
          <a:lstStyle/>
          <a:p>
            <a:r>
              <a:rPr lang="fr-FR" smtClean="0"/>
              <a:t>Modifiez le style du titre</a:t>
            </a:r>
            <a:endParaRPr lang="en-US"/>
          </a:p>
        </p:txBody>
      </p:sp>
    </p:spTree>
    <p:extLst>
      <p:ext uri="{BB962C8B-B14F-4D97-AF65-F5344CB8AC3E}">
        <p14:creationId xmlns:p14="http://schemas.microsoft.com/office/powerpoint/2010/main" val="1014212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cSld name="Titre. Text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228600" y="228600"/>
            <a:ext cx="8763000" cy="609600"/>
          </a:xfrm>
        </p:spPr>
        <p:txBody>
          <a:bodyPr/>
          <a:lstStyle/>
          <a:p>
            <a:r>
              <a:rPr lang="fr-FR" smtClean="0"/>
              <a:t>Modifiez le style du titre</a:t>
            </a:r>
            <a:endParaRPr lang="en-US"/>
          </a:p>
        </p:txBody>
      </p:sp>
      <p:sp>
        <p:nvSpPr>
          <p:cNvPr id="3" name="Espace réservé du texte 2"/>
          <p:cNvSpPr>
            <a:spLocks noGrp="1"/>
          </p:cNvSpPr>
          <p:nvPr>
            <p:ph type="body" sz="half" idx="1"/>
          </p:nvPr>
        </p:nvSpPr>
        <p:spPr>
          <a:xfrm>
            <a:off x="228600" y="990600"/>
            <a:ext cx="4305300" cy="53340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Espace réservé du contenu 3"/>
          <p:cNvSpPr>
            <a:spLocks noGrp="1"/>
          </p:cNvSpPr>
          <p:nvPr>
            <p:ph sz="half" idx="2"/>
          </p:nvPr>
        </p:nvSpPr>
        <p:spPr>
          <a:xfrm>
            <a:off x="4686300" y="990600"/>
            <a:ext cx="4305300" cy="5334000"/>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Espace réservé de la date 4"/>
          <p:cNvSpPr>
            <a:spLocks noGrp="1"/>
          </p:cNvSpPr>
          <p:nvPr>
            <p:ph type="dt" sz="half" idx="10"/>
          </p:nvPr>
        </p:nvSpPr>
        <p:spPr>
          <a:xfrm>
            <a:off x="304800" y="6553200"/>
            <a:ext cx="1905000" cy="304800"/>
          </a:xfrm>
        </p:spPr>
        <p:txBody>
          <a:bodyPr/>
          <a:lstStyle>
            <a:lvl1pPr>
              <a:defRPr/>
            </a:lvl1pPr>
          </a:lstStyle>
          <a:p>
            <a:endParaRPr lang="en-US" altLang="x-none"/>
          </a:p>
        </p:txBody>
      </p:sp>
      <p:sp>
        <p:nvSpPr>
          <p:cNvPr id="6" name="Espace réservé du pied de page 5"/>
          <p:cNvSpPr>
            <a:spLocks noGrp="1"/>
          </p:cNvSpPr>
          <p:nvPr>
            <p:ph type="ftr" sz="quarter" idx="11"/>
          </p:nvPr>
        </p:nvSpPr>
        <p:spPr>
          <a:xfrm>
            <a:off x="3124200" y="6400800"/>
            <a:ext cx="2895600" cy="304800"/>
          </a:xfrm>
        </p:spPr>
        <p:txBody>
          <a:bodyPr/>
          <a:lstStyle>
            <a:lvl1pPr>
              <a:defRPr/>
            </a:lvl1pPr>
          </a:lstStyle>
          <a:p>
            <a:endParaRPr lang="fr-FR" altLang="x-none"/>
          </a:p>
        </p:txBody>
      </p:sp>
      <p:sp>
        <p:nvSpPr>
          <p:cNvPr id="7" name="Espace réservé du numéro de diapositive 6"/>
          <p:cNvSpPr>
            <a:spLocks noGrp="1"/>
          </p:cNvSpPr>
          <p:nvPr>
            <p:ph type="sldNum" sz="quarter" idx="12"/>
          </p:nvPr>
        </p:nvSpPr>
        <p:spPr>
          <a:xfrm>
            <a:off x="6477000" y="6400800"/>
            <a:ext cx="2438400" cy="304800"/>
          </a:xfrm>
        </p:spPr>
        <p:txBody>
          <a:bodyPr/>
          <a:lstStyle>
            <a:lvl1pPr>
              <a:defRPr/>
            </a:lvl1pPr>
          </a:lstStyle>
          <a:p>
            <a:fld id="{85FFF73E-4F2F-4176-91E1-B59312346698}" type="slidenum">
              <a:rPr lang="fr-FR" altLang="x-none"/>
              <a:pPr/>
              <a:t>‹#›</a:t>
            </a:fld>
            <a:endParaRPr lang="fr-FR" altLang="x-none"/>
          </a:p>
        </p:txBody>
      </p:sp>
    </p:spTree>
    <p:extLst>
      <p:ext uri="{BB962C8B-B14F-4D97-AF65-F5344CB8AC3E}">
        <p14:creationId xmlns:p14="http://schemas.microsoft.com/office/powerpoint/2010/main" val="24732562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301627" y="320040"/>
            <a:ext cx="8539165" cy="333375"/>
          </a:xfrm>
        </p:spPr>
        <p:txBody>
          <a:bodyPr/>
          <a:lstStyle/>
          <a:p>
            <a:r>
              <a:rPr lang="en-US" dirty="0" smtClean="0"/>
              <a:t>Click to edit Master title style</a:t>
            </a:r>
            <a:endParaRPr lang="en-US" dirty="0"/>
          </a:p>
        </p:txBody>
      </p:sp>
      <p:sp>
        <p:nvSpPr>
          <p:cNvPr id="7" name="Text Placeholder 6"/>
          <p:cNvSpPr>
            <a:spLocks noGrp="1"/>
          </p:cNvSpPr>
          <p:nvPr>
            <p:ph type="body" sz="quarter" idx="13"/>
          </p:nvPr>
        </p:nvSpPr>
        <p:spPr>
          <a:xfrm>
            <a:off x="301627" y="881634"/>
            <a:ext cx="8539165" cy="5010912"/>
          </a:xfrm>
        </p:spPr>
        <p:txBody>
          <a:bodyPr/>
          <a:lstStyle>
            <a:lvl1pPr marL="233363" indent="-233363">
              <a:buSzPct val="115000"/>
              <a:buFont typeface="Wingdings" pitchFamily="2" charset="2"/>
              <a:buChar char="§"/>
              <a:defRPr/>
            </a:lvl1pPr>
            <a:lvl2pPr>
              <a:buSzPct val="110000"/>
              <a:buFont typeface="Arial" pitchFamily="34" charset="0"/>
              <a:buChar char="•"/>
              <a:defRPr/>
            </a:lvl2pPr>
            <a:lvl3pPr>
              <a:buSzPct val="110000"/>
              <a:buFont typeface="Arial" pitchFamily="34" charset="0"/>
              <a:buChar char="•"/>
              <a:defRPr/>
            </a:lvl3pPr>
            <a:lvl4pPr>
              <a:buSzPct val="110000"/>
              <a:buFont typeface="Arial" pitchFamily="34" charset="0"/>
              <a:buChar char="•"/>
              <a:defRPr/>
            </a:lvl4pPr>
            <a:lvl5pPr>
              <a:buSzPct val="110000"/>
              <a:buFont typeface="Arial" pitchFamily="34" charset="0"/>
              <a:buChar ch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9"/>
          <p:cNvSpPr>
            <a:spLocks noGrp="1" noChangeArrowheads="1"/>
          </p:cNvSpPr>
          <p:nvPr>
            <p:ph type="ftr" sz="quarter" idx="11"/>
          </p:nvPr>
        </p:nvSpPr>
        <p:spPr>
          <a:xfrm>
            <a:off x="774700" y="6489700"/>
            <a:ext cx="6819900" cy="228600"/>
          </a:xfrm>
          <a:ln/>
        </p:spPr>
        <p:txBody>
          <a:bodyPr/>
          <a:lstStyle>
            <a:lvl1pPr>
              <a:defRPr/>
            </a:lvl1pPr>
          </a:lstStyle>
          <a:p>
            <a:pPr>
              <a:defRPr/>
            </a:pPr>
            <a:endParaRPr lang="en-US"/>
          </a:p>
        </p:txBody>
      </p:sp>
    </p:spTree>
    <p:extLst>
      <p:ext uri="{BB962C8B-B14F-4D97-AF65-F5344CB8AC3E}">
        <p14:creationId xmlns:p14="http://schemas.microsoft.com/office/powerpoint/2010/main" val="307344797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300038" y="2162177"/>
            <a:ext cx="8540750" cy="1241425"/>
          </a:xfrm>
        </p:spPr>
        <p:txBody>
          <a:bodyPr anchor="b"/>
          <a:lstStyle>
            <a:lvl1pPr algn="ctr">
              <a:defRPr sz="3000" b="0" i="0">
                <a:solidFill>
                  <a:srgbClr val="333333"/>
                </a:solidFill>
              </a:defRPr>
            </a:lvl1pPr>
          </a:lstStyle>
          <a:p>
            <a:r>
              <a:rPr lang="en-US" smtClean="0"/>
              <a:t>Click to edit Master title style</a:t>
            </a:r>
            <a:endParaRPr lang="en-US" dirty="0"/>
          </a:p>
        </p:txBody>
      </p:sp>
      <p:sp>
        <p:nvSpPr>
          <p:cNvPr id="8" name="Text Placeholder 7"/>
          <p:cNvSpPr>
            <a:spLocks noGrp="1"/>
          </p:cNvSpPr>
          <p:nvPr>
            <p:ph type="body" sz="quarter" idx="12"/>
          </p:nvPr>
        </p:nvSpPr>
        <p:spPr>
          <a:xfrm>
            <a:off x="300042" y="3486149"/>
            <a:ext cx="8540749" cy="628651"/>
          </a:xfrm>
        </p:spPr>
        <p:txBody>
          <a:bodyPr/>
          <a:lstStyle>
            <a:lvl1pPr algn="ctr">
              <a:lnSpc>
                <a:spcPct val="100000"/>
              </a:lnSpc>
              <a:spcBef>
                <a:spcPts val="0"/>
              </a:spcBef>
              <a:buFont typeface="Arial" pitchFamily="34" charset="0"/>
              <a:buNone/>
              <a:defRPr b="0"/>
            </a:lvl1pPr>
          </a:lstStyle>
          <a:p>
            <a:pPr lvl="0"/>
            <a:r>
              <a:rPr lang="en-US" smtClean="0"/>
              <a:t>Click to edit Master text styles</a:t>
            </a:r>
          </a:p>
        </p:txBody>
      </p:sp>
      <p:sp>
        <p:nvSpPr>
          <p:cNvPr id="6" name="Rectangle 9"/>
          <p:cNvSpPr>
            <a:spLocks noGrp="1" noChangeArrowheads="1"/>
          </p:cNvSpPr>
          <p:nvPr>
            <p:ph type="ftr" sz="quarter" idx="11"/>
          </p:nvPr>
        </p:nvSpPr>
        <p:spPr>
          <a:xfrm>
            <a:off x="774700" y="6489700"/>
            <a:ext cx="6819900" cy="228600"/>
          </a:xfrm>
          <a:ln/>
        </p:spPr>
        <p:txBody>
          <a:bodyPr/>
          <a:lstStyle>
            <a:lvl1pPr>
              <a:defRPr/>
            </a:lvl1pPr>
          </a:lstStyle>
          <a:p>
            <a:pPr>
              <a:defRPr/>
            </a:pPr>
            <a:endParaRPr lang="en-US"/>
          </a:p>
        </p:txBody>
      </p:sp>
    </p:spTree>
    <p:extLst>
      <p:ext uri="{BB962C8B-B14F-4D97-AF65-F5344CB8AC3E}">
        <p14:creationId xmlns:p14="http://schemas.microsoft.com/office/powerpoint/2010/main" val="403711235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Rectangle 4"/>
          <p:cNvSpPr>
            <a:spLocks noGrp="1" noChangeArrowheads="1"/>
          </p:cNvSpPr>
          <p:nvPr>
            <p:ph type="dt" sz="half" idx="10"/>
          </p:nvPr>
        </p:nvSpPr>
        <p:spPr>
          <a:ln/>
        </p:spPr>
        <p:txBody>
          <a:bodyPr/>
          <a:lstStyle>
            <a:lvl1pPr>
              <a:defRPr/>
            </a:lvl1pPr>
          </a:lstStyle>
          <a:p>
            <a:pPr>
              <a:defRPr/>
            </a:pPr>
            <a:r>
              <a:rPr lang="en-US" altLang="x-none"/>
              <a:t>TAA</a:t>
            </a:r>
          </a:p>
        </p:txBody>
      </p:sp>
      <p:sp>
        <p:nvSpPr>
          <p:cNvPr id="5" name="Rectangle 5"/>
          <p:cNvSpPr>
            <a:spLocks noGrp="1" noChangeArrowheads="1"/>
          </p:cNvSpPr>
          <p:nvPr>
            <p:ph type="ftr" sz="quarter" idx="11"/>
          </p:nvPr>
        </p:nvSpPr>
        <p:spPr>
          <a:ln/>
        </p:spPr>
        <p:txBody>
          <a:bodyPr/>
          <a:lstStyle>
            <a:lvl1pPr>
              <a:defRPr/>
            </a:lvl1pPr>
          </a:lstStyle>
          <a:p>
            <a:pPr>
              <a:defRPr/>
            </a:pPr>
            <a:fld id="{AE19710E-3F9E-4ADF-983C-E01F56C15B72}" type="slidenum">
              <a:rPr lang="en-US" altLang="x-none"/>
              <a:pPr>
                <a:defRPr/>
              </a:pPr>
              <a:t>‹#›</a:t>
            </a:fld>
            <a:endParaRPr lang="en-US" altLang="x-none"/>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x-none"/>
              <a:t>Olivier Barais</a:t>
            </a:r>
          </a:p>
        </p:txBody>
      </p:sp>
    </p:spTree>
    <p:extLst>
      <p:ext uri="{BB962C8B-B14F-4D97-AF65-F5344CB8AC3E}">
        <p14:creationId xmlns:p14="http://schemas.microsoft.com/office/powerpoint/2010/main" val="1168007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Modifiez les styles du texte du masque</a:t>
            </a:r>
          </a:p>
        </p:txBody>
      </p:sp>
      <p:sp>
        <p:nvSpPr>
          <p:cNvPr id="4" name="Rectangle 4"/>
          <p:cNvSpPr>
            <a:spLocks noGrp="1" noChangeArrowheads="1"/>
          </p:cNvSpPr>
          <p:nvPr>
            <p:ph type="dt" sz="half" idx="10"/>
          </p:nvPr>
        </p:nvSpPr>
        <p:spPr>
          <a:ln/>
        </p:spPr>
        <p:txBody>
          <a:bodyPr/>
          <a:lstStyle>
            <a:lvl1pPr>
              <a:defRPr/>
            </a:lvl1pPr>
          </a:lstStyle>
          <a:p>
            <a:pPr>
              <a:defRPr/>
            </a:pPr>
            <a:r>
              <a:rPr lang="en-US" altLang="x-none"/>
              <a:t>TAA</a:t>
            </a:r>
          </a:p>
        </p:txBody>
      </p:sp>
      <p:sp>
        <p:nvSpPr>
          <p:cNvPr id="5" name="Rectangle 5"/>
          <p:cNvSpPr>
            <a:spLocks noGrp="1" noChangeArrowheads="1"/>
          </p:cNvSpPr>
          <p:nvPr>
            <p:ph type="ftr" sz="quarter" idx="11"/>
          </p:nvPr>
        </p:nvSpPr>
        <p:spPr>
          <a:ln/>
        </p:spPr>
        <p:txBody>
          <a:bodyPr/>
          <a:lstStyle>
            <a:lvl1pPr>
              <a:defRPr/>
            </a:lvl1pPr>
          </a:lstStyle>
          <a:p>
            <a:pPr>
              <a:defRPr/>
            </a:pPr>
            <a:fld id="{6B1F0A96-D738-448B-8043-AA17A388C93E}" type="slidenum">
              <a:rPr lang="en-US" altLang="x-none"/>
              <a:pPr>
                <a:defRPr/>
              </a:pPr>
              <a:t>‹#›</a:t>
            </a:fld>
            <a:endParaRPr lang="en-US" altLang="x-none"/>
          </a:p>
        </p:txBody>
      </p:sp>
      <p:sp>
        <p:nvSpPr>
          <p:cNvPr id="6" name="Rectangle 6"/>
          <p:cNvSpPr>
            <a:spLocks noGrp="1" noChangeArrowheads="1"/>
          </p:cNvSpPr>
          <p:nvPr>
            <p:ph type="sldNum" sz="quarter" idx="12"/>
          </p:nvPr>
        </p:nvSpPr>
        <p:spPr>
          <a:ln/>
        </p:spPr>
        <p:txBody>
          <a:bodyPr/>
          <a:lstStyle>
            <a:lvl1pPr>
              <a:defRPr/>
            </a:lvl1pPr>
          </a:lstStyle>
          <a:p>
            <a:pPr>
              <a:defRPr/>
            </a:pPr>
            <a:r>
              <a:rPr lang="en-US" altLang="x-none"/>
              <a:t>Olivier Barais</a:t>
            </a:r>
          </a:p>
        </p:txBody>
      </p:sp>
    </p:spTree>
    <p:extLst>
      <p:ext uri="{BB962C8B-B14F-4D97-AF65-F5344CB8AC3E}">
        <p14:creationId xmlns:p14="http://schemas.microsoft.com/office/powerpoint/2010/main" val="3254852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609600" y="990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572000" y="990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Rectangle 4"/>
          <p:cNvSpPr>
            <a:spLocks noGrp="1" noChangeArrowheads="1"/>
          </p:cNvSpPr>
          <p:nvPr>
            <p:ph type="dt" sz="half" idx="10"/>
          </p:nvPr>
        </p:nvSpPr>
        <p:spPr>
          <a:ln/>
        </p:spPr>
        <p:txBody>
          <a:bodyPr/>
          <a:lstStyle>
            <a:lvl1pPr>
              <a:defRPr/>
            </a:lvl1pPr>
          </a:lstStyle>
          <a:p>
            <a:pPr>
              <a:defRPr/>
            </a:pPr>
            <a:r>
              <a:rPr lang="en-US" altLang="x-none"/>
              <a:t>TAA</a:t>
            </a:r>
          </a:p>
        </p:txBody>
      </p:sp>
      <p:sp>
        <p:nvSpPr>
          <p:cNvPr id="6" name="Rectangle 5"/>
          <p:cNvSpPr>
            <a:spLocks noGrp="1" noChangeArrowheads="1"/>
          </p:cNvSpPr>
          <p:nvPr>
            <p:ph type="ftr" sz="quarter" idx="11"/>
          </p:nvPr>
        </p:nvSpPr>
        <p:spPr>
          <a:ln/>
        </p:spPr>
        <p:txBody>
          <a:bodyPr/>
          <a:lstStyle>
            <a:lvl1pPr>
              <a:defRPr/>
            </a:lvl1pPr>
          </a:lstStyle>
          <a:p>
            <a:pPr>
              <a:defRPr/>
            </a:pPr>
            <a:fld id="{5952E7AD-6E78-485A-BD5A-0384CB435AE1}" type="slidenum">
              <a:rPr lang="en-US" altLang="x-none"/>
              <a:pPr>
                <a:defRPr/>
              </a:pPr>
              <a:t>‹#›</a:t>
            </a:fld>
            <a:endParaRPr lang="en-US" altLang="x-none"/>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x-none"/>
              <a:t>Olivier Barais</a:t>
            </a:r>
          </a:p>
        </p:txBody>
      </p:sp>
    </p:spTree>
    <p:extLst>
      <p:ext uri="{BB962C8B-B14F-4D97-AF65-F5344CB8AC3E}">
        <p14:creationId xmlns:p14="http://schemas.microsoft.com/office/powerpoint/2010/main" val="487388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4"/>
          <p:cNvSpPr>
            <a:spLocks noGrp="1" noChangeArrowheads="1"/>
          </p:cNvSpPr>
          <p:nvPr>
            <p:ph type="dt" sz="half" idx="10"/>
          </p:nvPr>
        </p:nvSpPr>
        <p:spPr>
          <a:ln/>
        </p:spPr>
        <p:txBody>
          <a:bodyPr/>
          <a:lstStyle>
            <a:lvl1pPr>
              <a:defRPr/>
            </a:lvl1pPr>
          </a:lstStyle>
          <a:p>
            <a:pPr>
              <a:defRPr/>
            </a:pPr>
            <a:r>
              <a:rPr lang="en-US" altLang="x-none"/>
              <a:t>TAA</a:t>
            </a:r>
          </a:p>
        </p:txBody>
      </p:sp>
      <p:sp>
        <p:nvSpPr>
          <p:cNvPr id="8" name="Rectangle 5"/>
          <p:cNvSpPr>
            <a:spLocks noGrp="1" noChangeArrowheads="1"/>
          </p:cNvSpPr>
          <p:nvPr>
            <p:ph type="ftr" sz="quarter" idx="11"/>
          </p:nvPr>
        </p:nvSpPr>
        <p:spPr>
          <a:ln/>
        </p:spPr>
        <p:txBody>
          <a:bodyPr/>
          <a:lstStyle>
            <a:lvl1pPr>
              <a:defRPr/>
            </a:lvl1pPr>
          </a:lstStyle>
          <a:p>
            <a:pPr>
              <a:defRPr/>
            </a:pPr>
            <a:fld id="{A492F6C1-B3E9-41D6-A746-182B65D4754F}" type="slidenum">
              <a:rPr lang="en-US" altLang="x-none"/>
              <a:pPr>
                <a:defRPr/>
              </a:pPr>
              <a:t>‹#›</a:t>
            </a:fld>
            <a:endParaRPr lang="en-US" altLang="x-none"/>
          </a:p>
        </p:txBody>
      </p:sp>
      <p:sp>
        <p:nvSpPr>
          <p:cNvPr id="9" name="Rectangle 6"/>
          <p:cNvSpPr>
            <a:spLocks noGrp="1" noChangeArrowheads="1"/>
          </p:cNvSpPr>
          <p:nvPr>
            <p:ph type="sldNum" sz="quarter" idx="12"/>
          </p:nvPr>
        </p:nvSpPr>
        <p:spPr>
          <a:ln/>
        </p:spPr>
        <p:txBody>
          <a:bodyPr/>
          <a:lstStyle>
            <a:lvl1pPr>
              <a:defRPr/>
            </a:lvl1pPr>
          </a:lstStyle>
          <a:p>
            <a:pPr>
              <a:defRPr/>
            </a:pPr>
            <a:r>
              <a:rPr lang="en-US" altLang="x-none"/>
              <a:t>Olivier Barais</a:t>
            </a:r>
          </a:p>
        </p:txBody>
      </p:sp>
    </p:spTree>
    <p:extLst>
      <p:ext uri="{BB962C8B-B14F-4D97-AF65-F5344CB8AC3E}">
        <p14:creationId xmlns:p14="http://schemas.microsoft.com/office/powerpoint/2010/main" val="357745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Rectangle 4"/>
          <p:cNvSpPr>
            <a:spLocks noGrp="1" noChangeArrowheads="1"/>
          </p:cNvSpPr>
          <p:nvPr>
            <p:ph type="dt" sz="half" idx="10"/>
          </p:nvPr>
        </p:nvSpPr>
        <p:spPr>
          <a:ln/>
        </p:spPr>
        <p:txBody>
          <a:bodyPr/>
          <a:lstStyle>
            <a:lvl1pPr>
              <a:defRPr/>
            </a:lvl1pPr>
          </a:lstStyle>
          <a:p>
            <a:pPr>
              <a:defRPr/>
            </a:pPr>
            <a:r>
              <a:rPr lang="en-US" altLang="x-none"/>
              <a:t>TAA</a:t>
            </a:r>
          </a:p>
        </p:txBody>
      </p:sp>
      <p:sp>
        <p:nvSpPr>
          <p:cNvPr id="4" name="Rectangle 5"/>
          <p:cNvSpPr>
            <a:spLocks noGrp="1" noChangeArrowheads="1"/>
          </p:cNvSpPr>
          <p:nvPr>
            <p:ph type="ftr" sz="quarter" idx="11"/>
          </p:nvPr>
        </p:nvSpPr>
        <p:spPr>
          <a:ln/>
        </p:spPr>
        <p:txBody>
          <a:bodyPr/>
          <a:lstStyle>
            <a:lvl1pPr>
              <a:defRPr/>
            </a:lvl1pPr>
          </a:lstStyle>
          <a:p>
            <a:pPr>
              <a:defRPr/>
            </a:pPr>
            <a:fld id="{0B0423EC-D40F-4CC0-85C8-98F26D9CEEAE}" type="slidenum">
              <a:rPr lang="en-US" altLang="x-none"/>
              <a:pPr>
                <a:defRPr/>
              </a:pPr>
              <a:t>‹#›</a:t>
            </a:fld>
            <a:endParaRPr lang="en-US" altLang="x-none"/>
          </a:p>
        </p:txBody>
      </p:sp>
      <p:sp>
        <p:nvSpPr>
          <p:cNvPr id="5" name="Rectangle 6"/>
          <p:cNvSpPr>
            <a:spLocks noGrp="1" noChangeArrowheads="1"/>
          </p:cNvSpPr>
          <p:nvPr>
            <p:ph type="sldNum" sz="quarter" idx="12"/>
          </p:nvPr>
        </p:nvSpPr>
        <p:spPr>
          <a:ln/>
        </p:spPr>
        <p:txBody>
          <a:bodyPr/>
          <a:lstStyle>
            <a:lvl1pPr>
              <a:defRPr/>
            </a:lvl1pPr>
          </a:lstStyle>
          <a:p>
            <a:pPr>
              <a:defRPr/>
            </a:pPr>
            <a:r>
              <a:rPr lang="en-US" altLang="x-none"/>
              <a:t>Olivier Barais</a:t>
            </a:r>
          </a:p>
        </p:txBody>
      </p:sp>
    </p:spTree>
    <p:extLst>
      <p:ext uri="{BB962C8B-B14F-4D97-AF65-F5344CB8AC3E}">
        <p14:creationId xmlns:p14="http://schemas.microsoft.com/office/powerpoint/2010/main" val="2205678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en-US" altLang="x-none"/>
              <a:t>TAA</a:t>
            </a:r>
          </a:p>
        </p:txBody>
      </p:sp>
      <p:sp>
        <p:nvSpPr>
          <p:cNvPr id="3" name="Rectangle 5"/>
          <p:cNvSpPr>
            <a:spLocks noGrp="1" noChangeArrowheads="1"/>
          </p:cNvSpPr>
          <p:nvPr>
            <p:ph type="ftr" sz="quarter" idx="11"/>
          </p:nvPr>
        </p:nvSpPr>
        <p:spPr>
          <a:ln/>
        </p:spPr>
        <p:txBody>
          <a:bodyPr/>
          <a:lstStyle>
            <a:lvl1pPr>
              <a:defRPr/>
            </a:lvl1pPr>
          </a:lstStyle>
          <a:p>
            <a:pPr>
              <a:defRPr/>
            </a:pPr>
            <a:fld id="{D8649A52-7FA1-42D5-8281-C3D9B8F495F8}" type="slidenum">
              <a:rPr lang="en-US" altLang="x-none"/>
              <a:pPr>
                <a:defRPr/>
              </a:pPr>
              <a:t>‹#›</a:t>
            </a:fld>
            <a:endParaRPr lang="en-US" altLang="x-none"/>
          </a:p>
        </p:txBody>
      </p:sp>
      <p:sp>
        <p:nvSpPr>
          <p:cNvPr id="4" name="Rectangle 6"/>
          <p:cNvSpPr>
            <a:spLocks noGrp="1" noChangeArrowheads="1"/>
          </p:cNvSpPr>
          <p:nvPr>
            <p:ph type="sldNum" sz="quarter" idx="12"/>
          </p:nvPr>
        </p:nvSpPr>
        <p:spPr>
          <a:ln/>
        </p:spPr>
        <p:txBody>
          <a:bodyPr/>
          <a:lstStyle>
            <a:lvl1pPr>
              <a:defRPr/>
            </a:lvl1pPr>
          </a:lstStyle>
          <a:p>
            <a:pPr>
              <a:defRPr/>
            </a:pPr>
            <a:r>
              <a:rPr lang="en-US" altLang="x-none"/>
              <a:t>Olivier Barais</a:t>
            </a:r>
          </a:p>
        </p:txBody>
      </p:sp>
    </p:spTree>
    <p:extLst>
      <p:ext uri="{BB962C8B-B14F-4D97-AF65-F5344CB8AC3E}">
        <p14:creationId xmlns:p14="http://schemas.microsoft.com/office/powerpoint/2010/main" val="4033041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x-none"/>
              <a:t>TAA</a:t>
            </a:r>
          </a:p>
        </p:txBody>
      </p:sp>
      <p:sp>
        <p:nvSpPr>
          <p:cNvPr id="6" name="Rectangle 5"/>
          <p:cNvSpPr>
            <a:spLocks noGrp="1" noChangeArrowheads="1"/>
          </p:cNvSpPr>
          <p:nvPr>
            <p:ph type="ftr" sz="quarter" idx="11"/>
          </p:nvPr>
        </p:nvSpPr>
        <p:spPr>
          <a:ln/>
        </p:spPr>
        <p:txBody>
          <a:bodyPr/>
          <a:lstStyle>
            <a:lvl1pPr>
              <a:defRPr/>
            </a:lvl1pPr>
          </a:lstStyle>
          <a:p>
            <a:pPr>
              <a:defRPr/>
            </a:pPr>
            <a:fld id="{A4043215-5591-417A-93A3-F01907EB3627}" type="slidenum">
              <a:rPr lang="en-US" altLang="x-none"/>
              <a:pPr>
                <a:defRPr/>
              </a:pPr>
              <a:t>‹#›</a:t>
            </a:fld>
            <a:endParaRPr lang="en-US" altLang="x-none"/>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x-none"/>
              <a:t>Olivier Barais</a:t>
            </a:r>
          </a:p>
        </p:txBody>
      </p:sp>
    </p:spTree>
    <p:extLst>
      <p:ext uri="{BB962C8B-B14F-4D97-AF65-F5344CB8AC3E}">
        <p14:creationId xmlns:p14="http://schemas.microsoft.com/office/powerpoint/2010/main" val="315142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FR"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Rectangle 4"/>
          <p:cNvSpPr>
            <a:spLocks noGrp="1" noChangeArrowheads="1"/>
          </p:cNvSpPr>
          <p:nvPr>
            <p:ph type="dt" sz="half" idx="10"/>
          </p:nvPr>
        </p:nvSpPr>
        <p:spPr>
          <a:ln/>
        </p:spPr>
        <p:txBody>
          <a:bodyPr/>
          <a:lstStyle>
            <a:lvl1pPr>
              <a:defRPr/>
            </a:lvl1pPr>
          </a:lstStyle>
          <a:p>
            <a:pPr>
              <a:defRPr/>
            </a:pPr>
            <a:r>
              <a:rPr lang="en-US" altLang="x-none"/>
              <a:t>TAA</a:t>
            </a:r>
          </a:p>
        </p:txBody>
      </p:sp>
      <p:sp>
        <p:nvSpPr>
          <p:cNvPr id="6" name="Rectangle 5"/>
          <p:cNvSpPr>
            <a:spLocks noGrp="1" noChangeArrowheads="1"/>
          </p:cNvSpPr>
          <p:nvPr>
            <p:ph type="ftr" sz="quarter" idx="11"/>
          </p:nvPr>
        </p:nvSpPr>
        <p:spPr>
          <a:ln/>
        </p:spPr>
        <p:txBody>
          <a:bodyPr/>
          <a:lstStyle>
            <a:lvl1pPr>
              <a:defRPr/>
            </a:lvl1pPr>
          </a:lstStyle>
          <a:p>
            <a:pPr>
              <a:defRPr/>
            </a:pPr>
            <a:fld id="{B52F4B34-4CFD-40F6-97AE-5B696EF6E2B2}" type="slidenum">
              <a:rPr lang="en-US" altLang="x-none"/>
              <a:pPr>
                <a:defRPr/>
              </a:pPr>
              <a:t>‹#›</a:t>
            </a:fld>
            <a:endParaRPr lang="en-US" altLang="x-none"/>
          </a:p>
        </p:txBody>
      </p:sp>
      <p:sp>
        <p:nvSpPr>
          <p:cNvPr id="7" name="Rectangle 6"/>
          <p:cNvSpPr>
            <a:spLocks noGrp="1" noChangeArrowheads="1"/>
          </p:cNvSpPr>
          <p:nvPr>
            <p:ph type="sldNum" sz="quarter" idx="12"/>
          </p:nvPr>
        </p:nvSpPr>
        <p:spPr>
          <a:ln/>
        </p:spPr>
        <p:txBody>
          <a:bodyPr/>
          <a:lstStyle>
            <a:lvl1pPr>
              <a:defRPr/>
            </a:lvl1pPr>
          </a:lstStyle>
          <a:p>
            <a:pPr>
              <a:defRPr/>
            </a:pPr>
            <a:r>
              <a:rPr lang="en-US" altLang="x-none"/>
              <a:t>Olivier Barais</a:t>
            </a:r>
          </a:p>
        </p:txBody>
      </p:sp>
    </p:spTree>
    <p:extLst>
      <p:ext uri="{BB962C8B-B14F-4D97-AF65-F5344CB8AC3E}">
        <p14:creationId xmlns:p14="http://schemas.microsoft.com/office/powerpoint/2010/main" val="1409508702"/>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152400"/>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lvl="0"/>
            <a:r>
              <a:rPr lang="en-US" altLang="x-none" smtClean="0"/>
              <a:t>titre</a:t>
            </a:r>
          </a:p>
        </p:txBody>
      </p:sp>
      <p:sp>
        <p:nvSpPr>
          <p:cNvPr id="1027" name="Rectangle 3"/>
          <p:cNvSpPr>
            <a:spLocks noGrp="1" noChangeArrowheads="1"/>
          </p:cNvSpPr>
          <p:nvPr>
            <p:ph type="body" idx="1"/>
          </p:nvPr>
        </p:nvSpPr>
        <p:spPr bwMode="auto">
          <a:xfrm>
            <a:off x="609600" y="9906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p>
            <a:pPr lvl="0"/>
            <a:r>
              <a:rPr lang="en-US" altLang="x-none" smtClean="0"/>
              <a:t>Cliquez pour modifier les styles de texte du masque</a:t>
            </a:r>
          </a:p>
          <a:p>
            <a:pPr lvl="1"/>
            <a:r>
              <a:rPr lang="en-US" altLang="x-none" smtClean="0"/>
              <a:t>Deuxième niveau</a:t>
            </a:r>
          </a:p>
          <a:p>
            <a:pPr lvl="2"/>
            <a:r>
              <a:rPr lang="en-US" altLang="x-none" smtClean="0"/>
              <a:t>Troisième niveau</a:t>
            </a:r>
          </a:p>
          <a:p>
            <a:pPr lvl="3"/>
            <a:r>
              <a:rPr lang="en-US" altLang="x-none" smtClean="0"/>
              <a:t>Quatrième niveau</a:t>
            </a:r>
          </a:p>
          <a:p>
            <a:pPr lvl="4"/>
            <a:r>
              <a:rPr lang="en-US" altLang="x-none" smtClean="0"/>
              <a:t>Cinquième niveau</a:t>
            </a:r>
          </a:p>
        </p:txBody>
      </p:sp>
      <p:sp>
        <p:nvSpPr>
          <p:cNvPr id="1028" name="Rectangle 4"/>
          <p:cNvSpPr>
            <a:spLocks noGrp="1" noChangeArrowheads="1"/>
          </p:cNvSpPr>
          <p:nvPr>
            <p:ph type="dt" sz="half" idx="2"/>
          </p:nvPr>
        </p:nvSpPr>
        <p:spPr bwMode="auto">
          <a:xfrm>
            <a:off x="228600" y="6477000"/>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spcBef>
                <a:spcPct val="0"/>
              </a:spcBef>
              <a:defRPr sz="1400" smtClean="0"/>
            </a:lvl1pPr>
          </a:lstStyle>
          <a:p>
            <a:pPr>
              <a:defRPr/>
            </a:pPr>
            <a:r>
              <a:rPr lang="en-US" altLang="x-none"/>
              <a:t>TAA</a:t>
            </a:r>
          </a:p>
        </p:txBody>
      </p:sp>
      <p:sp>
        <p:nvSpPr>
          <p:cNvPr id="1029" name="Rectangle 5"/>
          <p:cNvSpPr>
            <a:spLocks noGrp="1" noChangeArrowheads="1"/>
          </p:cNvSpPr>
          <p:nvPr>
            <p:ph type="ftr" sz="quarter" idx="3"/>
          </p:nvPr>
        </p:nvSpPr>
        <p:spPr bwMode="auto">
          <a:xfrm>
            <a:off x="3124200" y="6477000"/>
            <a:ext cx="2895600"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ctr">
              <a:spcBef>
                <a:spcPct val="0"/>
              </a:spcBef>
              <a:defRPr sz="1400" smtClean="0"/>
            </a:lvl1pPr>
          </a:lstStyle>
          <a:p>
            <a:pPr>
              <a:defRPr/>
            </a:pPr>
            <a:fld id="{CBDFF353-0F65-4C5F-9D0A-A70B511F478A}" type="slidenum">
              <a:rPr lang="en-US" altLang="x-none"/>
              <a:pPr>
                <a:defRPr/>
              </a:pPr>
              <a:t>‹#›</a:t>
            </a:fld>
            <a:endParaRPr lang="en-US" altLang="x-none"/>
          </a:p>
        </p:txBody>
      </p:sp>
      <p:sp>
        <p:nvSpPr>
          <p:cNvPr id="1030" name="Rectangle 6"/>
          <p:cNvSpPr>
            <a:spLocks noGrp="1" noChangeArrowheads="1"/>
          </p:cNvSpPr>
          <p:nvPr>
            <p:ph type="sldNum" sz="quarter" idx="4"/>
          </p:nvPr>
        </p:nvSpPr>
        <p:spPr bwMode="auto">
          <a:xfrm>
            <a:off x="7010400" y="6477000"/>
            <a:ext cx="19050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prstTxWarp prst="textNoShape">
              <a:avLst/>
            </a:prstTxWarp>
          </a:bodyPr>
          <a:lstStyle>
            <a:lvl1pPr algn="r">
              <a:spcBef>
                <a:spcPct val="0"/>
              </a:spcBef>
              <a:defRPr sz="1400" smtClean="0"/>
            </a:lvl1pPr>
          </a:lstStyle>
          <a:p>
            <a:pPr>
              <a:defRPr/>
            </a:pPr>
            <a:r>
              <a:rPr lang="en-US" altLang="x-none"/>
              <a:t>Olivier Barais</a:t>
            </a:r>
          </a:p>
        </p:txBody>
      </p:sp>
      <p:sp>
        <p:nvSpPr>
          <p:cNvPr id="1031" name="Line 7"/>
          <p:cNvSpPr>
            <a:spLocks noChangeShapeType="1"/>
          </p:cNvSpPr>
          <p:nvPr/>
        </p:nvSpPr>
        <p:spPr bwMode="auto">
          <a:xfrm>
            <a:off x="304800" y="685800"/>
            <a:ext cx="8534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32" name="Line 8"/>
          <p:cNvSpPr>
            <a:spLocks noChangeShapeType="1"/>
          </p:cNvSpPr>
          <p:nvPr/>
        </p:nvSpPr>
        <p:spPr bwMode="auto">
          <a:xfrm>
            <a:off x="304800" y="6400800"/>
            <a:ext cx="8534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33" name="Picture 13" descr="logo"/>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8027988" y="-100013"/>
            <a:ext cx="1116012" cy="74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iming>
    <p:tnLst>
      <p:par>
        <p:cTn id="1" dur="indefinite" restart="never" nodeType="tmRoot"/>
      </p:par>
    </p:tnLst>
  </p:timing>
  <p:hf hdr="0"/>
  <p:txStyles>
    <p:titleStyle>
      <a:lvl1pPr algn="ctr" rtl="0" eaLnBrk="0" fontAlgn="base" hangingPunct="0">
        <a:spcBef>
          <a:spcPct val="0"/>
        </a:spcBef>
        <a:spcAft>
          <a:spcPct val="0"/>
        </a:spcAft>
        <a:defRPr sz="3600">
          <a:solidFill>
            <a:schemeClr val="tx2"/>
          </a:solidFill>
          <a:latin typeface="+mj-lt"/>
          <a:ea typeface="+mj-ea"/>
          <a:cs typeface="+mj-cs"/>
        </a:defRPr>
      </a:lvl1pPr>
      <a:lvl2pPr algn="ctr" rtl="0" eaLnBrk="0" fontAlgn="base" hangingPunct="0">
        <a:spcBef>
          <a:spcPct val="0"/>
        </a:spcBef>
        <a:spcAft>
          <a:spcPct val="0"/>
        </a:spcAft>
        <a:defRPr sz="3600">
          <a:solidFill>
            <a:schemeClr val="tx2"/>
          </a:solidFill>
          <a:latin typeface="Times New Roman" pitchFamily="16" charset="0"/>
        </a:defRPr>
      </a:lvl2pPr>
      <a:lvl3pPr algn="ctr" rtl="0" eaLnBrk="0" fontAlgn="base" hangingPunct="0">
        <a:spcBef>
          <a:spcPct val="0"/>
        </a:spcBef>
        <a:spcAft>
          <a:spcPct val="0"/>
        </a:spcAft>
        <a:defRPr sz="3600">
          <a:solidFill>
            <a:schemeClr val="tx2"/>
          </a:solidFill>
          <a:latin typeface="Times New Roman" pitchFamily="16" charset="0"/>
        </a:defRPr>
      </a:lvl3pPr>
      <a:lvl4pPr algn="ctr" rtl="0" eaLnBrk="0" fontAlgn="base" hangingPunct="0">
        <a:spcBef>
          <a:spcPct val="0"/>
        </a:spcBef>
        <a:spcAft>
          <a:spcPct val="0"/>
        </a:spcAft>
        <a:defRPr sz="3600">
          <a:solidFill>
            <a:schemeClr val="tx2"/>
          </a:solidFill>
          <a:latin typeface="Times New Roman" pitchFamily="16" charset="0"/>
        </a:defRPr>
      </a:lvl4pPr>
      <a:lvl5pPr algn="ctr" rtl="0" eaLnBrk="0" fontAlgn="base" hangingPunct="0">
        <a:spcBef>
          <a:spcPct val="0"/>
        </a:spcBef>
        <a:spcAft>
          <a:spcPct val="0"/>
        </a:spcAft>
        <a:defRPr sz="3600">
          <a:solidFill>
            <a:schemeClr val="tx2"/>
          </a:solidFill>
          <a:latin typeface="Times New Roman" pitchFamily="16" charset="0"/>
        </a:defRPr>
      </a:lvl5pPr>
      <a:lvl6pPr marL="457200" algn="ctr" rtl="0" eaLnBrk="0" fontAlgn="base" hangingPunct="0">
        <a:spcBef>
          <a:spcPct val="0"/>
        </a:spcBef>
        <a:spcAft>
          <a:spcPct val="0"/>
        </a:spcAft>
        <a:defRPr sz="3600">
          <a:solidFill>
            <a:schemeClr val="tx2"/>
          </a:solidFill>
          <a:latin typeface="Times New Roman" pitchFamily="16" charset="0"/>
        </a:defRPr>
      </a:lvl6pPr>
      <a:lvl7pPr marL="914400" algn="ctr" rtl="0" eaLnBrk="0" fontAlgn="base" hangingPunct="0">
        <a:spcBef>
          <a:spcPct val="0"/>
        </a:spcBef>
        <a:spcAft>
          <a:spcPct val="0"/>
        </a:spcAft>
        <a:defRPr sz="3600">
          <a:solidFill>
            <a:schemeClr val="tx2"/>
          </a:solidFill>
          <a:latin typeface="Times New Roman" pitchFamily="16" charset="0"/>
        </a:defRPr>
      </a:lvl7pPr>
      <a:lvl8pPr marL="1371600" algn="ctr" rtl="0" eaLnBrk="0" fontAlgn="base" hangingPunct="0">
        <a:spcBef>
          <a:spcPct val="0"/>
        </a:spcBef>
        <a:spcAft>
          <a:spcPct val="0"/>
        </a:spcAft>
        <a:defRPr sz="3600">
          <a:solidFill>
            <a:schemeClr val="tx2"/>
          </a:solidFill>
          <a:latin typeface="Times New Roman" pitchFamily="16" charset="0"/>
        </a:defRPr>
      </a:lvl8pPr>
      <a:lvl9pPr marL="1828800" algn="ctr" rtl="0" eaLnBrk="0" fontAlgn="base" hangingPunct="0">
        <a:spcBef>
          <a:spcPct val="0"/>
        </a:spcBef>
        <a:spcAft>
          <a:spcPct val="0"/>
        </a:spcAft>
        <a:defRPr sz="3600">
          <a:solidFill>
            <a:schemeClr val="tx2"/>
          </a:solidFill>
          <a:latin typeface="Times New Roman" pitchFamily="16"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4.png"/></Relationships>
</file>

<file path=ppt/slides/_rels/slide124.xml.rels><?xml version="1.0" encoding="UTF-8" standalone="yes"?>
<Relationships xmlns="http://schemas.openxmlformats.org/package/2006/relationships"><Relationship Id="rId9" Type="http://schemas.openxmlformats.org/officeDocument/2006/relationships/image" Target="../media/image32.png"/><Relationship Id="rId20" Type="http://schemas.openxmlformats.org/officeDocument/2006/relationships/image" Target="../media/image43.jpg"/><Relationship Id="rId10" Type="http://schemas.openxmlformats.org/officeDocument/2006/relationships/image" Target="../media/image33.png"/><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openxmlformats.org/officeDocument/2006/relationships/image" Target="../media/image40.png"/><Relationship Id="rId18" Type="http://schemas.openxmlformats.org/officeDocument/2006/relationships/image" Target="../media/image41.png"/><Relationship Id="rId19" Type="http://schemas.openxmlformats.org/officeDocument/2006/relationships/image" Target="../media/image42.png"/><Relationship Id="rId1" Type="http://schemas.openxmlformats.org/officeDocument/2006/relationships/slideLayout" Target="../slideLayouts/slideLayout6.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4.png"/><Relationship Id="rId3" Type="http://schemas.openxmlformats.org/officeDocument/2006/relationships/image" Target="../media/image4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4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 Id="rId3" Type="http://schemas.openxmlformats.org/officeDocument/2006/relationships/image" Target="../media/image4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15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2.w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53.emf"/></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63.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hyperlink" Target="http://martinfowler.com/eaaCatalog/serviceLayer.html" TargetMode="External"/><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53.emf"/></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HATEOAS"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6.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6.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6.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 Id="rId3" Type="http://schemas.openxmlformats.org/officeDocument/2006/relationships/image" Target="../media/image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6.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6.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 Id="rId3" Type="http://schemas.openxmlformats.org/officeDocument/2006/relationships/image" Target="../media/image59.gif"/></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8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56.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6.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2.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3.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rox.com/WileyCDA/WroxTitle/productCd-0764543857.html"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wrox.com/WileyCDA/WroxTitle/productCd-0764543857.html"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7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eg"/><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19.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image" Target="../media/image19.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jpe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apache.org/licenses/LICENSE-2.0.html"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Espace réservé de la date 2"/>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2051" name="Espace réservé du pied de page 3"/>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D9DE32C8-41D9-48EA-AB5B-63B033C30AB4}" type="slidenum">
              <a:rPr lang="en-US" altLang="x-none" sz="1400"/>
              <a:pPr/>
              <a:t>1</a:t>
            </a:fld>
            <a:endParaRPr lang="en-US" altLang="x-none" sz="1400"/>
          </a:p>
        </p:txBody>
      </p:sp>
      <p:sp>
        <p:nvSpPr>
          <p:cNvPr id="2052" name="Espace réservé du numéro de diapositive 4"/>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2053" name="Rectangle 2"/>
          <p:cNvSpPr>
            <a:spLocks noGrp="1" noChangeArrowheads="1"/>
          </p:cNvSpPr>
          <p:nvPr>
            <p:ph type="title"/>
          </p:nvPr>
        </p:nvSpPr>
        <p:spPr/>
        <p:txBody>
          <a:bodyPr/>
          <a:lstStyle/>
          <a:p>
            <a:endParaRPr lang="fr-FR" altLang="x-none" smtClean="0"/>
          </a:p>
        </p:txBody>
      </p:sp>
      <p:sp>
        <p:nvSpPr>
          <p:cNvPr id="2054" name="Rectangle 3"/>
          <p:cNvSpPr>
            <a:spLocks noChangeArrowheads="1"/>
          </p:cNvSpPr>
          <p:nvPr/>
        </p:nvSpPr>
        <p:spPr bwMode="auto">
          <a:xfrm>
            <a:off x="624602" y="620713"/>
            <a:ext cx="7731283" cy="4894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a:spcBef>
                <a:spcPct val="0"/>
              </a:spcBef>
            </a:pPr>
            <a:r>
              <a:rPr lang="en-US" altLang="x-none" sz="3600" dirty="0"/>
              <a:t>TAA</a:t>
            </a:r>
          </a:p>
          <a:p>
            <a:pPr algn="ctr"/>
            <a:r>
              <a:rPr lang="en-US" altLang="x-none" sz="3600" dirty="0" err="1"/>
              <a:t>Programmation</a:t>
            </a:r>
            <a:r>
              <a:rPr lang="en-US" altLang="x-none" sz="3600" dirty="0"/>
              <a:t> </a:t>
            </a:r>
            <a:r>
              <a:rPr lang="en-US" altLang="x-none" sz="3600" dirty="0" err="1"/>
              <a:t>orientée</a:t>
            </a:r>
            <a:r>
              <a:rPr lang="en-US" altLang="x-none" sz="3600" dirty="0"/>
              <a:t> </a:t>
            </a:r>
            <a:r>
              <a:rPr lang="en-US" altLang="x-none" sz="3600" dirty="0" err="1"/>
              <a:t>composant</a:t>
            </a:r>
            <a:endParaRPr lang="en-US" altLang="x-none" sz="3600" dirty="0"/>
          </a:p>
          <a:p>
            <a:pPr algn="ctr"/>
            <a:r>
              <a:rPr lang="en-US" altLang="x-none" sz="3600" dirty="0" err="1"/>
              <a:t>Cours</a:t>
            </a:r>
            <a:r>
              <a:rPr lang="en-US" altLang="x-none" sz="3600" dirty="0"/>
              <a:t> </a:t>
            </a:r>
            <a:r>
              <a:rPr lang="en-US" altLang="x-none" sz="3600" dirty="0" smtClean="0"/>
              <a:t>n°3 </a:t>
            </a:r>
            <a:r>
              <a:rPr lang="en-US" altLang="x-none" sz="3600" dirty="0"/>
              <a:t>Le framework Spring - </a:t>
            </a:r>
            <a:r>
              <a:rPr lang="en-US" altLang="x-none" sz="3600" dirty="0" err="1"/>
              <a:t>l’AOP</a:t>
            </a:r>
            <a:endParaRPr lang="en-US" altLang="x-none" sz="3600" dirty="0"/>
          </a:p>
          <a:p>
            <a:pPr algn="ctr">
              <a:spcBef>
                <a:spcPct val="0"/>
              </a:spcBef>
            </a:pPr>
            <a:endParaRPr lang="en-US" altLang="x-none" sz="2400" dirty="0" smtClean="0"/>
          </a:p>
          <a:p>
            <a:pPr algn="ctr">
              <a:spcBef>
                <a:spcPct val="0"/>
              </a:spcBef>
            </a:pPr>
            <a:endParaRPr lang="en-US" altLang="x-none" sz="2400" dirty="0"/>
          </a:p>
          <a:p>
            <a:pPr algn="ctr">
              <a:spcBef>
                <a:spcPct val="0"/>
              </a:spcBef>
            </a:pPr>
            <a:endParaRPr lang="en-US" altLang="x-none" sz="2400" dirty="0"/>
          </a:p>
          <a:p>
            <a:pPr algn="ctr">
              <a:spcBef>
                <a:spcPct val="0"/>
              </a:spcBef>
            </a:pPr>
            <a:r>
              <a:rPr lang="en-US" altLang="x-none" sz="2400" dirty="0"/>
              <a:t>Olivier Barais</a:t>
            </a:r>
          </a:p>
          <a:p>
            <a:pPr algn="ctr">
              <a:spcBef>
                <a:spcPct val="0"/>
              </a:spcBef>
            </a:pPr>
            <a:r>
              <a:rPr lang="en-US" altLang="x-none" sz="2400" dirty="0"/>
              <a:t>ISTIC</a:t>
            </a:r>
          </a:p>
          <a:p>
            <a:pPr algn="ctr">
              <a:spcBef>
                <a:spcPct val="0"/>
              </a:spcBef>
            </a:pPr>
            <a:r>
              <a:rPr lang="en-US" altLang="x-none" sz="2400" dirty="0" err="1"/>
              <a:t>Université</a:t>
            </a:r>
            <a:r>
              <a:rPr lang="en-US" altLang="x-none" sz="2400" dirty="0"/>
              <a:t> de Rennes 1</a:t>
            </a:r>
          </a:p>
          <a:p>
            <a:pPr algn="ctr">
              <a:spcBef>
                <a:spcPct val="0"/>
              </a:spcBef>
            </a:pPr>
            <a:r>
              <a:rPr lang="en-US" altLang="x-none" sz="2400" dirty="0"/>
              <a:t>barais@irisa.fr</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12291"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27F20C6D-7466-4D8D-803A-2DC93ED4D124}" type="slidenum">
              <a:rPr lang="en-US" altLang="x-none" sz="1400"/>
              <a:pPr/>
              <a:t>10</a:t>
            </a:fld>
            <a:endParaRPr lang="en-US" altLang="x-none" sz="1400"/>
          </a:p>
        </p:txBody>
      </p:sp>
      <p:sp>
        <p:nvSpPr>
          <p:cNvPr id="12292"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12293" name="Rectangle 2"/>
          <p:cNvSpPr>
            <a:spLocks noGrp="1" noChangeArrowheads="1"/>
          </p:cNvSpPr>
          <p:nvPr>
            <p:ph type="title"/>
          </p:nvPr>
        </p:nvSpPr>
        <p:spPr/>
        <p:txBody>
          <a:bodyPr/>
          <a:lstStyle/>
          <a:p>
            <a:r>
              <a:rPr lang="fr-FR" altLang="x-none" smtClean="0"/>
              <a:t>1. Les moyens de Spring</a:t>
            </a:r>
          </a:p>
        </p:txBody>
      </p:sp>
      <p:sp>
        <p:nvSpPr>
          <p:cNvPr id="12294" name="Rectangle 3"/>
          <p:cNvSpPr>
            <a:spLocks noGrp="1" noChangeArrowheads="1"/>
          </p:cNvSpPr>
          <p:nvPr>
            <p:ph type="body" idx="1"/>
          </p:nvPr>
        </p:nvSpPr>
        <p:spPr>
          <a:xfrm>
            <a:off x="684213" y="836613"/>
            <a:ext cx="7772400" cy="5457825"/>
          </a:xfrm>
        </p:spPr>
        <p:txBody>
          <a:bodyPr/>
          <a:lstStyle/>
          <a:p>
            <a:r>
              <a:rPr lang="fr-FR" altLang="x-none" sz="2800" smtClean="0"/>
              <a:t>Architecture en couches</a:t>
            </a:r>
          </a:p>
          <a:p>
            <a:pPr lvl="1"/>
            <a:r>
              <a:rPr lang="fr-FR" altLang="x-none" sz="2000" smtClean="0"/>
              <a:t>Pourquoi?</a:t>
            </a:r>
          </a:p>
          <a:p>
            <a:pPr lvl="2">
              <a:lnSpc>
                <a:spcPct val="90000"/>
              </a:lnSpc>
            </a:pPr>
            <a:r>
              <a:rPr lang="fr-FR" altLang="x-none" sz="1800" smtClean="0"/>
              <a:t>Résolution des problématiques techniques;</a:t>
            </a:r>
          </a:p>
          <a:p>
            <a:pPr lvl="2">
              <a:lnSpc>
                <a:spcPct val="90000"/>
              </a:lnSpc>
            </a:pPr>
            <a:r>
              <a:rPr lang="fr-FR" altLang="x-none" sz="1800" smtClean="0"/>
              <a:t>Séparation claire et isolation des préoccupations;</a:t>
            </a:r>
          </a:p>
          <a:p>
            <a:pPr lvl="2">
              <a:lnSpc>
                <a:spcPct val="90000"/>
              </a:lnSpc>
            </a:pPr>
            <a:r>
              <a:rPr lang="fr-FR" altLang="x-none" sz="1800" smtClean="0"/>
              <a:t>Programmation par composant (et par interface);</a:t>
            </a:r>
          </a:p>
          <a:p>
            <a:pPr lvl="2">
              <a:lnSpc>
                <a:spcPct val="90000"/>
              </a:lnSpc>
            </a:pPr>
            <a:r>
              <a:rPr lang="fr-FR" altLang="x-none" sz="1800" smtClean="0"/>
              <a:t>Modularité et réutilisation des composants;</a:t>
            </a:r>
          </a:p>
          <a:p>
            <a:pPr lvl="2">
              <a:lnSpc>
                <a:spcPct val="90000"/>
              </a:lnSpc>
            </a:pPr>
            <a:r>
              <a:rPr lang="fr-FR" altLang="x-none" sz="1800" smtClean="0"/>
              <a:t>Isolation des traitements.</a:t>
            </a:r>
          </a:p>
          <a:p>
            <a:pPr>
              <a:lnSpc>
                <a:spcPct val="90000"/>
              </a:lnSpc>
            </a:pPr>
            <a:endParaRPr lang="fr-FR" altLang="x-none" sz="1400" smtClean="0"/>
          </a:p>
          <a:p>
            <a:pPr lvl="1">
              <a:lnSpc>
                <a:spcPct val="90000"/>
              </a:lnSpc>
            </a:pPr>
            <a:r>
              <a:rPr lang="fr-FR" altLang="x-none" sz="2000" smtClean="0"/>
              <a:t>Fonctionnalités transverses:</a:t>
            </a:r>
          </a:p>
          <a:p>
            <a:pPr lvl="2">
              <a:lnSpc>
                <a:spcPct val="90000"/>
              </a:lnSpc>
            </a:pPr>
            <a:r>
              <a:rPr lang="fr-FR" altLang="x-none" sz="1800" smtClean="0"/>
              <a:t>Traitements impactant plusieurs couches;</a:t>
            </a:r>
          </a:p>
          <a:p>
            <a:pPr lvl="2">
              <a:lnSpc>
                <a:spcPct val="90000"/>
              </a:lnSpc>
            </a:pPr>
            <a:r>
              <a:rPr lang="fr-FR" altLang="x-none" sz="1800" smtClean="0"/>
              <a:t>Notion de contexte;</a:t>
            </a:r>
          </a:p>
          <a:p>
            <a:pPr lvl="2">
              <a:lnSpc>
                <a:spcPct val="90000"/>
              </a:lnSpc>
            </a:pPr>
            <a:r>
              <a:rPr lang="fr-FR" altLang="x-none" sz="1800" smtClean="0"/>
              <a:t>Stockage et disponibilité d’informations communes.</a:t>
            </a:r>
          </a:p>
          <a:p>
            <a:pPr>
              <a:lnSpc>
                <a:spcPct val="90000"/>
              </a:lnSpc>
            </a:pPr>
            <a:endParaRPr lang="fr-FR" altLang="x-none" sz="1400" smtClean="0"/>
          </a:p>
          <a:p>
            <a:pPr lvl="1">
              <a:lnSpc>
                <a:spcPct val="90000"/>
              </a:lnSpc>
            </a:pPr>
            <a:r>
              <a:rPr lang="fr-FR" altLang="x-none" sz="2000" smtClean="0"/>
              <a:t>Modèle</a:t>
            </a:r>
          </a:p>
          <a:p>
            <a:pPr lvl="2">
              <a:lnSpc>
                <a:spcPct val="90000"/>
              </a:lnSpc>
            </a:pPr>
            <a:r>
              <a:rPr lang="fr-FR" altLang="x-none" sz="1800" smtClean="0"/>
              <a:t>Objets métier définis par les spécifications;</a:t>
            </a:r>
          </a:p>
          <a:p>
            <a:pPr lvl="2">
              <a:lnSpc>
                <a:spcPct val="90000"/>
              </a:lnSpc>
            </a:pPr>
            <a:r>
              <a:rPr lang="fr-FR" altLang="x-none" sz="1800" smtClean="0"/>
              <a:t>Le plus indépendant possible des problématiques techniques;</a:t>
            </a:r>
          </a:p>
          <a:p>
            <a:pPr lvl="2">
              <a:lnSpc>
                <a:spcPct val="90000"/>
              </a:lnSpc>
            </a:pPr>
            <a:r>
              <a:rPr lang="fr-FR" altLang="x-none" sz="1800" smtClean="0"/>
              <a:t>Attention à ne pas développer de modèle anémique</a:t>
            </a:r>
            <a:r>
              <a:rPr lang="fr-FR" altLang="x-none" sz="2000" smtClean="0"/>
              <a:t>.</a:t>
            </a: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Espace réservé de la date 4"/>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87043" name="Espace réservé du pied de page 5"/>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5D89B583-2DC5-44FC-9811-BE50E0B98B42}" type="slidenum">
              <a:rPr lang="en-US" altLang="x-none" sz="1400"/>
              <a:pPr/>
              <a:t>100</a:t>
            </a:fld>
            <a:endParaRPr lang="en-US" altLang="x-none" sz="1400"/>
          </a:p>
        </p:txBody>
      </p:sp>
      <p:sp>
        <p:nvSpPr>
          <p:cNvPr id="87044" name="Espace réservé du numéro de diapositive 6"/>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87045" name="Rectangle 2"/>
          <p:cNvSpPr>
            <a:spLocks noGrp="1" noChangeArrowheads="1"/>
          </p:cNvSpPr>
          <p:nvPr>
            <p:ph type="title"/>
          </p:nvPr>
        </p:nvSpPr>
        <p:spPr>
          <a:xfrm>
            <a:off x="0" y="152400"/>
            <a:ext cx="8382000" cy="457200"/>
          </a:xfrm>
        </p:spPr>
        <p:txBody>
          <a:bodyPr/>
          <a:lstStyle/>
          <a:p>
            <a:r>
              <a:rPr lang="en-US" altLang="x-none" smtClean="0"/>
              <a:t>3.3 Points de coupe définis par l’utilisateur</a:t>
            </a:r>
          </a:p>
        </p:txBody>
      </p:sp>
      <p:sp>
        <p:nvSpPr>
          <p:cNvPr id="87046" name="Rectangle 3"/>
          <p:cNvSpPr>
            <a:spLocks noGrp="1" noChangeArrowheads="1"/>
          </p:cNvSpPr>
          <p:nvPr>
            <p:ph type="body" sz="half" idx="1"/>
          </p:nvPr>
        </p:nvSpPr>
        <p:spPr>
          <a:xfrm>
            <a:off x="609600" y="1431925"/>
            <a:ext cx="7772400" cy="1981200"/>
          </a:xfrm>
        </p:spPr>
        <p:txBody>
          <a:bodyPr/>
          <a:lstStyle/>
          <a:p>
            <a:r>
              <a:rPr lang="en-US" altLang="x-none" sz="2400" smtClean="0"/>
              <a:t>Point de coupe nommé</a:t>
            </a:r>
          </a:p>
          <a:p>
            <a:pPr lvl="1"/>
            <a:r>
              <a:rPr lang="en-US" altLang="x-none" sz="2100" smtClean="0"/>
              <a:t>Peut être utilisé de la même manière que les points de coupe primitifs</a:t>
            </a:r>
          </a:p>
        </p:txBody>
      </p:sp>
      <p:sp>
        <p:nvSpPr>
          <p:cNvPr id="87047" name="Text Box 4"/>
          <p:cNvSpPr txBox="1">
            <a:spLocks noChangeArrowheads="1"/>
          </p:cNvSpPr>
          <p:nvPr/>
        </p:nvSpPr>
        <p:spPr bwMode="auto">
          <a:xfrm>
            <a:off x="3429000" y="806450"/>
            <a:ext cx="56165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r"/>
            <a:r>
              <a:rPr lang="en-US" altLang="x-none" sz="2400" b="1">
                <a:latin typeface="Arial" charset="0"/>
              </a:rPr>
              <a:t>Expression de point de coupe par l’utilisateur</a:t>
            </a:r>
          </a:p>
        </p:txBody>
      </p:sp>
      <p:sp>
        <p:nvSpPr>
          <p:cNvPr id="87048" name="Text Box 5"/>
          <p:cNvSpPr txBox="1">
            <a:spLocks noChangeArrowheads="1"/>
          </p:cNvSpPr>
          <p:nvPr/>
        </p:nvSpPr>
        <p:spPr bwMode="auto">
          <a:xfrm>
            <a:off x="533400" y="2579688"/>
            <a:ext cx="5099050"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spcBef>
                <a:spcPct val="0"/>
              </a:spcBef>
            </a:pPr>
            <a:endParaRPr lang="en-US" altLang="x-none" sz="1800" b="1">
              <a:latin typeface="Courier New" pitchFamily="49" charset="0"/>
            </a:endParaRPr>
          </a:p>
          <a:p>
            <a:pPr>
              <a:spcBef>
                <a:spcPct val="0"/>
              </a:spcBef>
            </a:pPr>
            <a:endParaRPr lang="en-US" altLang="x-none" sz="1800" b="1">
              <a:latin typeface="Courier New" pitchFamily="49" charset="0"/>
            </a:endParaRPr>
          </a:p>
          <a:p>
            <a:pPr>
              <a:spcBef>
                <a:spcPct val="0"/>
              </a:spcBef>
            </a:pPr>
            <a:r>
              <a:rPr lang="en-US" altLang="x-none" sz="1800" b="1">
                <a:latin typeface="Courier New" pitchFamily="49" charset="0"/>
              </a:rPr>
              <a:t>  </a:t>
            </a:r>
          </a:p>
          <a:p>
            <a:pPr>
              <a:spcBef>
                <a:spcPct val="0"/>
              </a:spcBef>
            </a:pPr>
            <a:endParaRPr lang="en-US" altLang="x-none" sz="1800" b="1">
              <a:latin typeface="Courier New" pitchFamily="49" charset="0"/>
            </a:endParaRPr>
          </a:p>
          <a:p>
            <a:pPr>
              <a:spcBef>
                <a:spcPct val="0"/>
              </a:spcBef>
            </a:pPr>
            <a:endParaRPr lang="en-US" altLang="x-none" sz="1800" b="1">
              <a:latin typeface="Courier New" pitchFamily="49" charset="0"/>
            </a:endParaRPr>
          </a:p>
          <a:p>
            <a:pPr>
              <a:spcBef>
                <a:spcPct val="0"/>
              </a:spcBef>
            </a:pPr>
            <a:r>
              <a:rPr lang="en-US" altLang="x-none" sz="1800" b="1">
                <a:solidFill>
                  <a:srgbClr val="0033CC"/>
                </a:solidFill>
                <a:latin typeface="Courier New" pitchFamily="49" charset="0"/>
              </a:rPr>
              <a:t>  pointcut</a:t>
            </a:r>
            <a:r>
              <a:rPr lang="en-US" altLang="x-none" sz="1800" b="1">
                <a:latin typeface="Courier New" pitchFamily="49" charset="0"/>
              </a:rPr>
              <a:t> move(): </a:t>
            </a: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 </a:t>
            </a:r>
            <a:r>
              <a:rPr lang="en-US" altLang="x-none" sz="1800" b="1">
                <a:latin typeface="Courier New" pitchFamily="49" charset="0"/>
              </a:rPr>
              <a:t>Line.setP1(Point)) || </a:t>
            </a: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 </a:t>
            </a:r>
            <a:r>
              <a:rPr lang="en-US" altLang="x-none" sz="1800" b="1">
                <a:latin typeface="Courier New" pitchFamily="49" charset="0"/>
              </a:rPr>
              <a:t>Line.setP2(Point));</a:t>
            </a:r>
            <a:endParaRPr lang="en-US" altLang="x-none" sz="1800" b="1">
              <a:solidFill>
                <a:srgbClr val="5F5F5F"/>
              </a:solidFill>
              <a:latin typeface="Courier New" pitchFamily="49" charset="0"/>
            </a:endParaRPr>
          </a:p>
        </p:txBody>
      </p:sp>
      <p:sp>
        <p:nvSpPr>
          <p:cNvPr id="87049" name="Line 6"/>
          <p:cNvSpPr>
            <a:spLocks noChangeShapeType="1"/>
          </p:cNvSpPr>
          <p:nvPr/>
        </p:nvSpPr>
        <p:spPr bwMode="auto">
          <a:xfrm>
            <a:off x="1676400" y="3565525"/>
            <a:ext cx="550863" cy="422275"/>
          </a:xfrm>
          <a:prstGeom prst="line">
            <a:avLst/>
          </a:prstGeom>
          <a:noFill/>
          <a:ln w="19050">
            <a:solidFill>
              <a:schemeClr val="fo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50" name="Text Box 7"/>
          <p:cNvSpPr txBox="1">
            <a:spLocks noChangeArrowheads="1"/>
          </p:cNvSpPr>
          <p:nvPr/>
        </p:nvSpPr>
        <p:spPr bwMode="auto">
          <a:xfrm>
            <a:off x="868363" y="3184525"/>
            <a:ext cx="728662"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spcBef>
                <a:spcPct val="0"/>
              </a:spcBef>
            </a:pPr>
            <a:r>
              <a:rPr lang="en-US" altLang="x-none" sz="2200">
                <a:solidFill>
                  <a:schemeClr val="folHlink"/>
                </a:solidFill>
                <a:latin typeface="Arial" charset="0"/>
              </a:rPr>
              <a:t>nom</a:t>
            </a:r>
          </a:p>
        </p:txBody>
      </p:sp>
      <p:sp>
        <p:nvSpPr>
          <p:cNvPr id="87051" name="Line 8"/>
          <p:cNvSpPr>
            <a:spLocks noChangeShapeType="1"/>
          </p:cNvSpPr>
          <p:nvPr/>
        </p:nvSpPr>
        <p:spPr bwMode="auto">
          <a:xfrm flipH="1">
            <a:off x="2868613" y="3565525"/>
            <a:ext cx="484187" cy="455613"/>
          </a:xfrm>
          <a:prstGeom prst="line">
            <a:avLst/>
          </a:prstGeom>
          <a:noFill/>
          <a:ln w="19050">
            <a:solidFill>
              <a:schemeClr val="fo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7052" name="Text Box 9"/>
          <p:cNvSpPr txBox="1">
            <a:spLocks noChangeArrowheads="1"/>
          </p:cNvSpPr>
          <p:nvPr/>
        </p:nvSpPr>
        <p:spPr bwMode="auto">
          <a:xfrm>
            <a:off x="2743200" y="3184525"/>
            <a:ext cx="16002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spcBef>
                <a:spcPct val="0"/>
              </a:spcBef>
            </a:pPr>
            <a:r>
              <a:rPr lang="en-US" altLang="x-none" sz="2200">
                <a:solidFill>
                  <a:schemeClr val="folHlink"/>
                </a:solidFill>
                <a:latin typeface="Arial" charset="0"/>
              </a:rPr>
              <a:t>paramètres</a:t>
            </a:r>
          </a:p>
        </p:txBody>
      </p:sp>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Espace réservé de la date 4"/>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88067" name="Espace réservé du pied de page 5"/>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9DEE0965-F99A-45FF-9E53-B2627CDB00B2}" type="slidenum">
              <a:rPr lang="en-US" altLang="x-none" sz="1400"/>
              <a:pPr/>
              <a:t>101</a:t>
            </a:fld>
            <a:endParaRPr lang="en-US" altLang="x-none" sz="1400"/>
          </a:p>
        </p:txBody>
      </p:sp>
      <p:sp>
        <p:nvSpPr>
          <p:cNvPr id="88068" name="Espace réservé du numéro de diapositive 6"/>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88069" name="Rectangle 2"/>
          <p:cNvSpPr>
            <a:spLocks noGrp="1" noChangeArrowheads="1"/>
          </p:cNvSpPr>
          <p:nvPr>
            <p:ph type="title"/>
          </p:nvPr>
        </p:nvSpPr>
        <p:spPr/>
        <p:txBody>
          <a:bodyPr/>
          <a:lstStyle/>
          <a:p>
            <a:r>
              <a:rPr lang="en-US" altLang="x-none" smtClean="0"/>
              <a:t>3.3 Points de coupe</a:t>
            </a:r>
          </a:p>
        </p:txBody>
      </p:sp>
      <p:sp>
        <p:nvSpPr>
          <p:cNvPr id="88070" name="Rectangle 3"/>
          <p:cNvSpPr>
            <a:spLocks noGrp="1" noChangeArrowheads="1"/>
          </p:cNvSpPr>
          <p:nvPr>
            <p:ph type="body" sz="half" idx="2"/>
          </p:nvPr>
        </p:nvSpPr>
        <p:spPr>
          <a:xfrm>
            <a:off x="2994025" y="3575050"/>
            <a:ext cx="5548313" cy="795338"/>
          </a:xfrm>
        </p:spPr>
        <p:txBody>
          <a:bodyPr/>
          <a:lstStyle/>
          <a:p>
            <a:pPr marL="419100" indent="-419100">
              <a:spcBef>
                <a:spcPct val="0"/>
              </a:spcBef>
            </a:pPr>
            <a:r>
              <a:rPr lang="en-US" altLang="x-none" sz="2100" b="1" smtClean="0">
                <a:solidFill>
                  <a:schemeClr val="folHlink"/>
                </a:solidFill>
              </a:rPr>
              <a:t>expression de point de coupe primitif qui peut :</a:t>
            </a:r>
          </a:p>
          <a:p>
            <a:pPr marL="838200" lvl="1" indent="-381000">
              <a:spcBef>
                <a:spcPct val="0"/>
              </a:spcBef>
              <a:buFontTx/>
              <a:buNone/>
            </a:pPr>
            <a:r>
              <a:rPr lang="en-US" altLang="x-none" sz="2000" b="1" smtClean="0">
                <a:solidFill>
                  <a:schemeClr val="folHlink"/>
                </a:solidFill>
              </a:rPr>
              <a:t>- call, execution	  	  - this, target, args	</a:t>
            </a:r>
          </a:p>
          <a:p>
            <a:pPr marL="838200" lvl="1" indent="-381000">
              <a:spcBef>
                <a:spcPct val="0"/>
              </a:spcBef>
              <a:buFontTx/>
              <a:buNone/>
            </a:pPr>
            <a:r>
              <a:rPr lang="en-US" altLang="x-none" sz="2000" b="1" smtClean="0">
                <a:solidFill>
                  <a:schemeClr val="folHlink"/>
                </a:solidFill>
              </a:rPr>
              <a:t>- get, set		  - within, withincode</a:t>
            </a:r>
          </a:p>
          <a:p>
            <a:pPr marL="838200" lvl="1" indent="-381000">
              <a:spcBef>
                <a:spcPct val="0"/>
              </a:spcBef>
              <a:buFontTx/>
              <a:buNone/>
            </a:pPr>
            <a:r>
              <a:rPr lang="en-US" altLang="x-none" sz="2000" b="1" smtClean="0">
                <a:solidFill>
                  <a:schemeClr val="folHlink"/>
                </a:solidFill>
              </a:rPr>
              <a:t>- handler		  - cflow, cflowbelow</a:t>
            </a:r>
          </a:p>
          <a:p>
            <a:pPr marL="838200" lvl="1" indent="-381000">
              <a:spcBef>
                <a:spcPct val="0"/>
              </a:spcBef>
              <a:buFontTx/>
              <a:buNone/>
            </a:pPr>
            <a:r>
              <a:rPr lang="en-US" altLang="x-none" sz="2000" b="1" smtClean="0">
                <a:solidFill>
                  <a:schemeClr val="accent2"/>
                </a:solidFill>
              </a:rPr>
              <a:t>- initialization, staticinitialization</a:t>
            </a:r>
          </a:p>
          <a:p>
            <a:pPr marL="419100" indent="-419100">
              <a:lnSpc>
                <a:spcPct val="75000"/>
              </a:lnSpc>
            </a:pPr>
            <a:endParaRPr lang="en-US" altLang="x-none" sz="2400" smtClean="0"/>
          </a:p>
        </p:txBody>
      </p:sp>
      <p:sp>
        <p:nvSpPr>
          <p:cNvPr id="88071" name="Text Box 4"/>
          <p:cNvSpPr txBox="1">
            <a:spLocks noChangeArrowheads="1"/>
          </p:cNvSpPr>
          <p:nvPr/>
        </p:nvSpPr>
        <p:spPr bwMode="auto">
          <a:xfrm>
            <a:off x="468313" y="1125538"/>
            <a:ext cx="5099050"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spcBef>
                <a:spcPct val="0"/>
              </a:spcBef>
            </a:pPr>
            <a:endParaRPr lang="en-US" altLang="x-none" sz="1800" b="1">
              <a:latin typeface="Courier New" pitchFamily="49" charset="0"/>
            </a:endParaRPr>
          </a:p>
          <a:p>
            <a:pPr>
              <a:spcBef>
                <a:spcPct val="0"/>
              </a:spcBef>
            </a:pPr>
            <a:endParaRPr lang="en-US" altLang="x-none" sz="1800" b="1">
              <a:latin typeface="Courier New" pitchFamily="49" charset="0"/>
            </a:endParaRPr>
          </a:p>
          <a:p>
            <a:pPr>
              <a:spcBef>
                <a:spcPct val="0"/>
              </a:spcBef>
            </a:pPr>
            <a:r>
              <a:rPr lang="en-US" altLang="x-none" sz="1800" b="1">
                <a:latin typeface="Courier New" pitchFamily="49" charset="0"/>
              </a:rPr>
              <a:t>  </a:t>
            </a:r>
          </a:p>
          <a:p>
            <a:pPr>
              <a:spcBef>
                <a:spcPct val="0"/>
              </a:spcBef>
            </a:pPr>
            <a:endParaRPr lang="en-US" altLang="x-none" sz="1800" b="1">
              <a:latin typeface="Courier New" pitchFamily="49" charset="0"/>
            </a:endParaRPr>
          </a:p>
          <a:p>
            <a:pPr>
              <a:spcBef>
                <a:spcPct val="0"/>
              </a:spcBef>
            </a:pPr>
            <a:endParaRPr lang="en-US" altLang="x-none" sz="1800" b="1">
              <a:latin typeface="Courier New" pitchFamily="49" charset="0"/>
            </a:endParaRPr>
          </a:p>
          <a:p>
            <a:pPr>
              <a:spcBef>
                <a:spcPct val="0"/>
              </a:spcBef>
            </a:pPr>
            <a:r>
              <a:rPr lang="en-US" altLang="x-none" sz="1800" b="1">
                <a:solidFill>
                  <a:srgbClr val="0033CC"/>
                </a:solidFill>
                <a:latin typeface="Courier New" pitchFamily="49" charset="0"/>
              </a:rPr>
              <a:t>  pointcut</a:t>
            </a:r>
            <a:r>
              <a:rPr lang="en-US" altLang="x-none" sz="1800" b="1">
                <a:latin typeface="Courier New" pitchFamily="49" charset="0"/>
              </a:rPr>
              <a:t> move(): </a:t>
            </a: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 </a:t>
            </a:r>
            <a:r>
              <a:rPr lang="en-US" altLang="x-none" sz="1800" b="1">
                <a:latin typeface="Courier New" pitchFamily="49" charset="0"/>
              </a:rPr>
              <a:t>Line.setP1(Point)) || </a:t>
            </a: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 </a:t>
            </a:r>
            <a:r>
              <a:rPr lang="en-US" altLang="x-none" sz="1800" b="1">
                <a:latin typeface="Courier New" pitchFamily="49" charset="0"/>
              </a:rPr>
              <a:t>Line.setP2(Point));</a:t>
            </a:r>
          </a:p>
        </p:txBody>
      </p:sp>
      <p:grpSp>
        <p:nvGrpSpPr>
          <p:cNvPr id="88072" name="Group 5"/>
          <p:cNvGrpSpPr>
            <a:grpSpLocks/>
          </p:cNvGrpSpPr>
          <p:nvPr/>
        </p:nvGrpSpPr>
        <p:grpSpPr bwMode="auto">
          <a:xfrm>
            <a:off x="2906713" y="1730375"/>
            <a:ext cx="6002337" cy="762000"/>
            <a:chOff x="1872" y="1728"/>
            <a:chExt cx="3781" cy="480"/>
          </a:xfrm>
        </p:grpSpPr>
        <p:sp>
          <p:nvSpPr>
            <p:cNvPr id="88075" name="Text Box 6"/>
            <p:cNvSpPr txBox="1">
              <a:spLocks noChangeArrowheads="1"/>
            </p:cNvSpPr>
            <p:nvPr/>
          </p:nvSpPr>
          <p:spPr bwMode="auto">
            <a:xfrm>
              <a:off x="2256" y="1728"/>
              <a:ext cx="3397" cy="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spcBef>
                  <a:spcPct val="0"/>
                </a:spcBef>
              </a:pPr>
              <a:r>
                <a:rPr lang="en-US" altLang="x-none" sz="2200">
                  <a:solidFill>
                    <a:schemeClr val="folHlink"/>
                  </a:solidFill>
                  <a:latin typeface="Arial" charset="0"/>
                </a:rPr>
                <a:t>Expression d’un point de coupe défini par </a:t>
              </a:r>
            </a:p>
            <a:p>
              <a:pPr>
                <a:spcBef>
                  <a:spcPct val="0"/>
                </a:spcBef>
              </a:pPr>
              <a:r>
                <a:rPr lang="en-US" altLang="x-none" sz="2200">
                  <a:solidFill>
                    <a:schemeClr val="folHlink"/>
                  </a:solidFill>
                  <a:latin typeface="Arial" charset="0"/>
                </a:rPr>
                <a:t>l’utilisateur</a:t>
              </a:r>
            </a:p>
          </p:txBody>
        </p:sp>
        <p:sp>
          <p:nvSpPr>
            <p:cNvPr id="88076" name="Line 7"/>
            <p:cNvSpPr>
              <a:spLocks noChangeShapeType="1"/>
            </p:cNvSpPr>
            <p:nvPr/>
          </p:nvSpPr>
          <p:spPr bwMode="auto">
            <a:xfrm flipH="1">
              <a:off x="1872" y="1968"/>
              <a:ext cx="432" cy="240"/>
            </a:xfrm>
            <a:prstGeom prst="line">
              <a:avLst/>
            </a:prstGeom>
            <a:noFill/>
            <a:ln w="19050">
              <a:solidFill>
                <a:schemeClr val="fo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8073" name="Line 8"/>
          <p:cNvSpPr>
            <a:spLocks noChangeShapeType="1"/>
          </p:cNvSpPr>
          <p:nvPr/>
        </p:nvSpPr>
        <p:spPr bwMode="auto">
          <a:xfrm flipH="1" flipV="1">
            <a:off x="2068513" y="3406775"/>
            <a:ext cx="533400" cy="381000"/>
          </a:xfrm>
          <a:prstGeom prst="line">
            <a:avLst/>
          </a:prstGeom>
          <a:noFill/>
          <a:ln w="19050">
            <a:solidFill>
              <a:schemeClr val="fo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8074" name="Text Box 9"/>
          <p:cNvSpPr txBox="1">
            <a:spLocks noChangeArrowheads="1"/>
          </p:cNvSpPr>
          <p:nvPr/>
        </p:nvSpPr>
        <p:spPr bwMode="auto">
          <a:xfrm>
            <a:off x="3429000" y="728663"/>
            <a:ext cx="5616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r"/>
            <a:r>
              <a:rPr lang="en-US" altLang="x-none" sz="2400" b="1">
                <a:latin typeface="Arial" charset="0"/>
              </a:rPr>
              <a:t>résumé</a:t>
            </a:r>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Espace réservé de la date 2"/>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89091" name="Espace réservé du pied de page 3"/>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DB7F23D0-BC3B-43CE-A5AE-57C627B6BAF8}" type="slidenum">
              <a:rPr lang="en-US" altLang="x-none" sz="1400"/>
              <a:pPr/>
              <a:t>102</a:t>
            </a:fld>
            <a:endParaRPr lang="en-US" altLang="x-none" sz="1400"/>
          </a:p>
        </p:txBody>
      </p:sp>
      <p:sp>
        <p:nvSpPr>
          <p:cNvPr id="89092" name="Espace réservé du numéro de diapositive 4"/>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89093" name="Text Box 2"/>
          <p:cNvSpPr txBox="1">
            <a:spLocks noChangeArrowheads="1"/>
          </p:cNvSpPr>
          <p:nvPr/>
        </p:nvSpPr>
        <p:spPr bwMode="auto">
          <a:xfrm>
            <a:off x="533400" y="2503488"/>
            <a:ext cx="5099050" cy="283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spcBef>
                <a:spcPct val="0"/>
              </a:spcBef>
            </a:pPr>
            <a:endParaRPr lang="en-US" altLang="x-none" sz="1800" b="1">
              <a:latin typeface="Courier New" pitchFamily="49" charset="0"/>
            </a:endParaRPr>
          </a:p>
          <a:p>
            <a:pPr>
              <a:spcBef>
                <a:spcPct val="0"/>
              </a:spcBef>
            </a:pPr>
            <a:endParaRPr lang="en-US" altLang="x-none" sz="1800" b="1">
              <a:latin typeface="Courier New" pitchFamily="49" charset="0"/>
            </a:endParaRPr>
          </a:p>
          <a:p>
            <a:pPr>
              <a:spcBef>
                <a:spcPct val="0"/>
              </a:spcBef>
            </a:pPr>
            <a:r>
              <a:rPr lang="en-US" altLang="x-none" sz="1800" b="1">
                <a:solidFill>
                  <a:srgbClr val="0033CC"/>
                </a:solidFill>
                <a:latin typeface="Courier New" pitchFamily="49" charset="0"/>
              </a:rPr>
              <a:t>  pointcut</a:t>
            </a:r>
            <a:r>
              <a:rPr lang="en-US" altLang="x-none" sz="1800" b="1">
                <a:latin typeface="Courier New" pitchFamily="49" charset="0"/>
              </a:rPr>
              <a:t> move(): </a:t>
            </a: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 </a:t>
            </a:r>
            <a:r>
              <a:rPr lang="en-US" altLang="x-none" sz="1800" b="1">
                <a:latin typeface="Courier New" pitchFamily="49" charset="0"/>
              </a:rPr>
              <a:t>Line.setP1(Point)) || </a:t>
            </a: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 </a:t>
            </a:r>
            <a:r>
              <a:rPr lang="en-US" altLang="x-none" sz="1800" b="1">
                <a:latin typeface="Courier New" pitchFamily="49" charset="0"/>
              </a:rPr>
              <a:t>Line.setP2(Point));</a:t>
            </a:r>
            <a:endParaRPr lang="en-US" altLang="x-none" sz="1800" b="1">
              <a:solidFill>
                <a:srgbClr val="5F5F5F"/>
              </a:solidFill>
              <a:latin typeface="Courier New" pitchFamily="49" charset="0"/>
            </a:endParaRPr>
          </a:p>
          <a:p>
            <a:pPr>
              <a:spcBef>
                <a:spcPct val="0"/>
              </a:spcBef>
            </a:pPr>
            <a:endParaRPr lang="en-US" altLang="x-none" sz="1800" b="1">
              <a:latin typeface="Courier New" pitchFamily="49" charset="0"/>
            </a:endParaRPr>
          </a:p>
          <a:p>
            <a:pPr>
              <a:spcBef>
                <a:spcPct val="0"/>
              </a:spcBef>
            </a:pPr>
            <a:r>
              <a:rPr lang="en-US" altLang="x-none" sz="1800" b="1">
                <a:latin typeface="Courier New" pitchFamily="49" charset="0"/>
              </a:rPr>
              <a:t>  </a:t>
            </a:r>
            <a:r>
              <a:rPr lang="en-US" altLang="x-none" sz="1800" b="1">
                <a:solidFill>
                  <a:srgbClr val="0033CC"/>
                </a:solidFill>
                <a:latin typeface="Courier New" pitchFamily="49" charset="0"/>
              </a:rPr>
              <a:t>after</a:t>
            </a:r>
            <a:r>
              <a:rPr lang="en-US" altLang="x-none" sz="1800" b="1">
                <a:latin typeface="Courier New" pitchFamily="49" charset="0"/>
              </a:rPr>
              <a:t>() returning: move() {</a:t>
            </a:r>
          </a:p>
          <a:p>
            <a:pPr>
              <a:spcBef>
                <a:spcPct val="0"/>
              </a:spcBef>
            </a:pPr>
            <a:r>
              <a:rPr lang="en-US" altLang="x-none" sz="1800" b="1">
                <a:latin typeface="Courier New" pitchFamily="49" charset="0"/>
              </a:rPr>
              <a:t>    </a:t>
            </a:r>
            <a:r>
              <a:rPr lang="en-US" altLang="x-none" sz="1800" b="1" i="1">
                <a:latin typeface="Courier New" pitchFamily="49" charset="0"/>
              </a:rPr>
              <a:t>&lt;code here runs after each move&gt;</a:t>
            </a:r>
            <a:endParaRPr lang="en-US" altLang="x-none" sz="1800" b="1">
              <a:latin typeface="Courier New" pitchFamily="49" charset="0"/>
            </a:endParaRPr>
          </a:p>
          <a:p>
            <a:pPr>
              <a:spcBef>
                <a:spcPct val="0"/>
              </a:spcBef>
            </a:pPr>
            <a:r>
              <a:rPr lang="en-US" altLang="x-none" sz="1800" b="1">
                <a:latin typeface="Courier New" pitchFamily="49" charset="0"/>
              </a:rPr>
              <a:t>  }</a:t>
            </a:r>
          </a:p>
          <a:p>
            <a:pPr>
              <a:spcBef>
                <a:spcPct val="0"/>
              </a:spcBef>
            </a:pPr>
            <a:endParaRPr lang="en-US" altLang="x-none" sz="1800" b="1">
              <a:solidFill>
                <a:srgbClr val="5F5F5F"/>
              </a:solidFill>
              <a:latin typeface="Courier New" pitchFamily="49" charset="0"/>
            </a:endParaRPr>
          </a:p>
        </p:txBody>
      </p:sp>
      <p:sp>
        <p:nvSpPr>
          <p:cNvPr id="89094" name="Rectangle 3"/>
          <p:cNvSpPr>
            <a:spLocks noGrp="1" noChangeArrowheads="1"/>
          </p:cNvSpPr>
          <p:nvPr>
            <p:ph type="title"/>
          </p:nvPr>
        </p:nvSpPr>
        <p:spPr>
          <a:xfrm>
            <a:off x="0" y="152400"/>
            <a:ext cx="8382000" cy="457200"/>
          </a:xfrm>
        </p:spPr>
        <p:txBody>
          <a:bodyPr/>
          <a:lstStyle/>
          <a:p>
            <a:r>
              <a:rPr lang="en-US" altLang="x-none" smtClean="0"/>
              <a:t>3.3 Méthode d’aspect “après” : after advice</a:t>
            </a:r>
          </a:p>
        </p:txBody>
      </p:sp>
      <p:sp>
        <p:nvSpPr>
          <p:cNvPr id="89095" name="Text Box 4"/>
          <p:cNvSpPr txBox="1">
            <a:spLocks noChangeArrowheads="1"/>
          </p:cNvSpPr>
          <p:nvPr/>
        </p:nvSpPr>
        <p:spPr bwMode="auto">
          <a:xfrm>
            <a:off x="2051050" y="692150"/>
            <a:ext cx="6858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r"/>
            <a:r>
              <a:rPr lang="en-US" altLang="x-none" sz="2400" b="1">
                <a:latin typeface="Arial" charset="0"/>
              </a:rPr>
              <a:t>Action à faire après </a:t>
            </a:r>
            <a:br>
              <a:rPr lang="en-US" altLang="x-none" sz="2400" b="1">
                <a:latin typeface="Arial" charset="0"/>
              </a:rPr>
            </a:br>
            <a:r>
              <a:rPr lang="en-US" altLang="x-none" sz="2400" b="1">
                <a:latin typeface="Arial" charset="0"/>
              </a:rPr>
              <a:t>l’exécution définie par les points de jonctions</a:t>
            </a:r>
          </a:p>
        </p:txBody>
      </p:sp>
      <p:grpSp>
        <p:nvGrpSpPr>
          <p:cNvPr id="89096" name="Group 5"/>
          <p:cNvGrpSpPr>
            <a:grpSpLocks/>
          </p:cNvGrpSpPr>
          <p:nvPr/>
        </p:nvGrpSpPr>
        <p:grpSpPr bwMode="auto">
          <a:xfrm>
            <a:off x="6746875" y="2301875"/>
            <a:ext cx="1654175" cy="1654175"/>
            <a:chOff x="3117" y="1344"/>
            <a:chExt cx="1042" cy="1042"/>
          </a:xfrm>
        </p:grpSpPr>
        <p:sp useBgFill="1">
          <p:nvSpPr>
            <p:cNvPr id="89104" name="Rectangle 6"/>
            <p:cNvSpPr>
              <a:spLocks noChangeArrowheads="1"/>
            </p:cNvSpPr>
            <p:nvPr/>
          </p:nvSpPr>
          <p:spPr bwMode="auto">
            <a:xfrm flipH="1">
              <a:off x="3522" y="2010"/>
              <a:ext cx="487" cy="116"/>
            </a:xfrm>
            <a:prstGeom prst="rect">
              <a:avLst/>
            </a:prstGeom>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useBgFill="1">
          <p:nvSpPr>
            <p:cNvPr id="89105" name="Rectangle 7"/>
            <p:cNvSpPr>
              <a:spLocks noChangeArrowheads="1"/>
            </p:cNvSpPr>
            <p:nvPr/>
          </p:nvSpPr>
          <p:spPr bwMode="auto">
            <a:xfrm flipH="1">
              <a:off x="3455" y="2074"/>
              <a:ext cx="486" cy="115"/>
            </a:xfrm>
            <a:prstGeom prst="rect">
              <a:avLst/>
            </a:prstGeom>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useBgFill="1">
          <p:nvSpPr>
            <p:cNvPr id="89106" name="Rectangle 8"/>
            <p:cNvSpPr>
              <a:spLocks noChangeArrowheads="1"/>
            </p:cNvSpPr>
            <p:nvPr/>
          </p:nvSpPr>
          <p:spPr bwMode="auto">
            <a:xfrm flipH="1">
              <a:off x="3383" y="2149"/>
              <a:ext cx="487" cy="116"/>
            </a:xfrm>
            <a:prstGeom prst="rect">
              <a:avLst/>
            </a:prstGeom>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p:nvSpPr>
            <p:cNvPr id="89107" name="Oval 9"/>
            <p:cNvSpPr>
              <a:spLocks noChangeArrowheads="1"/>
            </p:cNvSpPr>
            <p:nvPr/>
          </p:nvSpPr>
          <p:spPr bwMode="auto">
            <a:xfrm flipH="1">
              <a:off x="3117" y="1344"/>
              <a:ext cx="1042" cy="1042"/>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p:nvSpPr>
            <p:cNvPr id="89108" name="Text Box 10"/>
            <p:cNvSpPr txBox="1">
              <a:spLocks noChangeArrowheads="1"/>
            </p:cNvSpPr>
            <p:nvPr/>
          </p:nvSpPr>
          <p:spPr bwMode="auto">
            <a:xfrm>
              <a:off x="3350" y="1381"/>
              <a:ext cx="57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r>
                <a:rPr lang="en-US" altLang="x-none" sz="1600" b="1">
                  <a:latin typeface="Arial" charset="0"/>
                </a:rPr>
                <a:t>Line</a:t>
              </a:r>
            </a:p>
          </p:txBody>
        </p:sp>
      </p:grpSp>
      <p:sp>
        <p:nvSpPr>
          <p:cNvPr id="792587" name="Freeform 11"/>
          <p:cNvSpPr>
            <a:spLocks/>
          </p:cNvSpPr>
          <p:nvPr/>
        </p:nvSpPr>
        <p:spPr bwMode="auto">
          <a:xfrm>
            <a:off x="6265863" y="2606675"/>
            <a:ext cx="1398587" cy="1062038"/>
          </a:xfrm>
          <a:custGeom>
            <a:avLst/>
            <a:gdLst>
              <a:gd name="T0" fmla="*/ 0 w 881"/>
              <a:gd name="T1" fmla="*/ 276225 h 669"/>
              <a:gd name="T2" fmla="*/ 644525 w 881"/>
              <a:gd name="T3" fmla="*/ 0 h 669"/>
              <a:gd name="T4" fmla="*/ 1398587 w 881"/>
              <a:gd name="T5" fmla="*/ 1062038 h 669"/>
              <a:gd name="T6" fmla="*/ 0 60000 65536"/>
              <a:gd name="T7" fmla="*/ 0 60000 65536"/>
              <a:gd name="T8" fmla="*/ 0 60000 65536"/>
            </a:gdLst>
            <a:ahLst/>
            <a:cxnLst>
              <a:cxn ang="T6">
                <a:pos x="T0" y="T1"/>
              </a:cxn>
              <a:cxn ang="T7">
                <a:pos x="T2" y="T3"/>
              </a:cxn>
              <a:cxn ang="T8">
                <a:pos x="T4" y="T5"/>
              </a:cxn>
            </a:cxnLst>
            <a:rect l="0" t="0" r="r" b="b"/>
            <a:pathLst>
              <a:path w="881" h="669">
                <a:moveTo>
                  <a:pt x="0" y="174"/>
                </a:moveTo>
                <a:lnTo>
                  <a:pt x="406" y="0"/>
                </a:lnTo>
                <a:lnTo>
                  <a:pt x="881" y="669"/>
                </a:lnTo>
              </a:path>
            </a:pathLst>
          </a:custGeom>
          <a:noFill/>
          <a:ln w="19050" cap="flat" cmpd="sng">
            <a:solidFill>
              <a:schemeClr val="tx1"/>
            </a:solidFill>
            <a:prstDash val="dash"/>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2588" name="Freeform 12"/>
          <p:cNvSpPr>
            <a:spLocks/>
          </p:cNvSpPr>
          <p:nvPr/>
        </p:nvSpPr>
        <p:spPr bwMode="auto">
          <a:xfrm>
            <a:off x="6332538" y="2722563"/>
            <a:ext cx="1268412" cy="985837"/>
          </a:xfrm>
          <a:custGeom>
            <a:avLst/>
            <a:gdLst>
              <a:gd name="T0" fmla="*/ 0 w 799"/>
              <a:gd name="T1" fmla="*/ 214312 h 621"/>
              <a:gd name="T2" fmla="*/ 531812 w 799"/>
              <a:gd name="T3" fmla="*/ 0 h 621"/>
              <a:gd name="T4" fmla="*/ 1268412 w 799"/>
              <a:gd name="T5" fmla="*/ 985837 h 621"/>
              <a:gd name="T6" fmla="*/ 0 60000 65536"/>
              <a:gd name="T7" fmla="*/ 0 60000 65536"/>
              <a:gd name="T8" fmla="*/ 0 60000 65536"/>
            </a:gdLst>
            <a:ahLst/>
            <a:cxnLst>
              <a:cxn ang="T6">
                <a:pos x="T0" y="T1"/>
              </a:cxn>
              <a:cxn ang="T7">
                <a:pos x="T2" y="T3"/>
              </a:cxn>
              <a:cxn ang="T8">
                <a:pos x="T4" y="T5"/>
              </a:cxn>
            </a:cxnLst>
            <a:rect l="0" t="0" r="r" b="b"/>
            <a:pathLst>
              <a:path w="799" h="621">
                <a:moveTo>
                  <a:pt x="0" y="135"/>
                </a:moveTo>
                <a:lnTo>
                  <a:pt x="335" y="0"/>
                </a:lnTo>
                <a:lnTo>
                  <a:pt x="799" y="621"/>
                </a:ln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2589" name="Oval 13"/>
          <p:cNvSpPr>
            <a:spLocks noChangeArrowheads="1"/>
          </p:cNvSpPr>
          <p:nvPr/>
        </p:nvSpPr>
        <p:spPr bwMode="auto">
          <a:xfrm rot="21489671" flipH="1">
            <a:off x="6477000" y="2720975"/>
            <a:ext cx="68263" cy="168275"/>
          </a:xfrm>
          <a:prstGeom prst="ellipse">
            <a:avLst/>
          </a:prstGeom>
          <a:solidFill>
            <a:schemeClr val="fo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p:nvSpPr>
          <p:cNvPr id="792590" name="Oval 14"/>
          <p:cNvSpPr>
            <a:spLocks noChangeArrowheads="1"/>
          </p:cNvSpPr>
          <p:nvPr/>
        </p:nvSpPr>
        <p:spPr bwMode="auto">
          <a:xfrm flipH="1" flipV="1">
            <a:off x="8154988" y="3546475"/>
            <a:ext cx="74612" cy="74613"/>
          </a:xfrm>
          <a:prstGeom prst="ellipse">
            <a:avLst/>
          </a:prstGeom>
          <a:solidFill>
            <a:schemeClr val="tx1"/>
          </a:solidFill>
          <a:ln w="31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ltLang="x-none"/>
          </a:p>
        </p:txBody>
      </p:sp>
      <p:sp>
        <p:nvSpPr>
          <p:cNvPr id="792591" name="Oval 15"/>
          <p:cNvSpPr>
            <a:spLocks noChangeArrowheads="1"/>
          </p:cNvSpPr>
          <p:nvPr/>
        </p:nvSpPr>
        <p:spPr bwMode="auto">
          <a:xfrm flipH="1" flipV="1">
            <a:off x="8307388" y="3546475"/>
            <a:ext cx="74612" cy="74613"/>
          </a:xfrm>
          <a:prstGeom prst="ellipse">
            <a:avLst/>
          </a:prstGeom>
          <a:solidFill>
            <a:schemeClr val="tx1"/>
          </a:solidFill>
          <a:ln w="31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ltLang="x-none"/>
          </a:p>
        </p:txBody>
      </p:sp>
      <p:sp>
        <p:nvSpPr>
          <p:cNvPr id="792592" name="Oval 16"/>
          <p:cNvSpPr>
            <a:spLocks noChangeArrowheads="1"/>
          </p:cNvSpPr>
          <p:nvPr/>
        </p:nvSpPr>
        <p:spPr bwMode="auto">
          <a:xfrm flipH="1" flipV="1">
            <a:off x="8459788" y="3546475"/>
            <a:ext cx="74612" cy="74613"/>
          </a:xfrm>
          <a:prstGeom prst="ellipse">
            <a:avLst/>
          </a:prstGeom>
          <a:solidFill>
            <a:schemeClr val="tx1"/>
          </a:solidFill>
          <a:ln w="3175">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fr-FR" altLang="x-none"/>
          </a:p>
        </p:txBody>
      </p:sp>
      <p:sp>
        <p:nvSpPr>
          <p:cNvPr id="792593" name="Text Box 17"/>
          <p:cNvSpPr txBox="1">
            <a:spLocks noChangeArrowheads="1"/>
          </p:cNvSpPr>
          <p:nvPr/>
        </p:nvSpPr>
        <p:spPr bwMode="auto">
          <a:xfrm>
            <a:off x="3497263" y="1835150"/>
            <a:ext cx="45275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spcBef>
                <a:spcPct val="0"/>
              </a:spcBef>
            </a:pPr>
            <a:r>
              <a:rPr lang="en-US" altLang="x-none" sz="1800">
                <a:solidFill>
                  <a:schemeClr val="folHlink"/>
                </a:solidFill>
                <a:latin typeface="Arial" charset="0"/>
              </a:rPr>
              <a:t>Exécution d’une méthode d’aspect “après” </a:t>
            </a:r>
            <a:br>
              <a:rPr lang="en-US" altLang="x-none" sz="1800">
                <a:solidFill>
                  <a:schemeClr val="folHlink"/>
                </a:solidFill>
                <a:latin typeface="Arial" charset="0"/>
              </a:rPr>
            </a:br>
            <a:r>
              <a:rPr lang="en-US" altLang="x-none" sz="1800">
                <a:solidFill>
                  <a:schemeClr val="folHlink"/>
                </a:solidFill>
                <a:latin typeface="Arial" charset="0"/>
              </a:rPr>
              <a:t>“sur le chemin du retour”</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92589"/>
                                        </p:tgtEl>
                                        <p:attrNameLst>
                                          <p:attrName>style.visibility</p:attrName>
                                        </p:attrNameLst>
                                      </p:cBhvr>
                                      <p:to>
                                        <p:strVal val="visible"/>
                                      </p:to>
                                    </p:set>
                                  </p:childTnLst>
                                </p:cTn>
                              </p:par>
                            </p:childTnLst>
                          </p:cTn>
                        </p:par>
                        <p:par>
                          <p:cTn id="7" fill="hold" nodeType="afterGroup">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792588"/>
                                        </p:tgtEl>
                                        <p:attrNameLst>
                                          <p:attrName>style.visibility</p:attrName>
                                        </p:attrNameLst>
                                      </p:cBhvr>
                                      <p:to>
                                        <p:strVal val="visible"/>
                                      </p:to>
                                    </p:set>
                                  </p:childTnLst>
                                </p:cTn>
                              </p:par>
                            </p:childTnLst>
                          </p:cTn>
                        </p:par>
                        <p:par>
                          <p:cTn id="10" fill="hold" nodeType="afterGroup">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792590"/>
                                        </p:tgtEl>
                                        <p:attrNameLst>
                                          <p:attrName>style.visibility</p:attrName>
                                        </p:attrNameLst>
                                      </p:cBhvr>
                                      <p:to>
                                        <p:strVal val="visible"/>
                                      </p:to>
                                    </p:set>
                                  </p:childTnLst>
                                </p:cTn>
                              </p:par>
                            </p:childTnLst>
                          </p:cTn>
                        </p:par>
                        <p:par>
                          <p:cTn id="13" fill="hold" nodeType="afterGroup">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792591"/>
                                        </p:tgtEl>
                                        <p:attrNameLst>
                                          <p:attrName>style.visibility</p:attrName>
                                        </p:attrNameLst>
                                      </p:cBhvr>
                                      <p:to>
                                        <p:strVal val="visible"/>
                                      </p:to>
                                    </p:set>
                                  </p:childTnLst>
                                </p:cTn>
                              </p:par>
                            </p:childTnLst>
                          </p:cTn>
                        </p:par>
                        <p:par>
                          <p:cTn id="16" fill="hold" nodeType="afterGroup">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792592"/>
                                        </p:tgtEl>
                                        <p:attrNameLst>
                                          <p:attrName>style.visibility</p:attrName>
                                        </p:attrNameLst>
                                      </p:cBhvr>
                                      <p:to>
                                        <p:strVal val="visible"/>
                                      </p:to>
                                    </p:set>
                                  </p:childTnLst>
                                </p:cTn>
                              </p:par>
                            </p:childTnLst>
                          </p:cTn>
                        </p:par>
                        <p:par>
                          <p:cTn id="19" fill="hold" nodeType="afterGroup">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792587"/>
                                        </p:tgtEl>
                                        <p:attrNameLst>
                                          <p:attrName>style.visibility</p:attrName>
                                        </p:attrNameLst>
                                      </p:cBhvr>
                                      <p:to>
                                        <p:strVal val="visible"/>
                                      </p:to>
                                    </p:set>
                                  </p:childTnLst>
                                </p:cTn>
                              </p:par>
                            </p:childTnLst>
                          </p:cTn>
                        </p:par>
                        <p:par>
                          <p:cTn id="22" fill="hold" nodeType="afterGroup">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79259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2587" grpId="0" animBg="1"/>
      <p:bldP spid="792588" grpId="0" animBg="1"/>
      <p:bldP spid="792589" grpId="0" animBg="1"/>
      <p:bldP spid="792590" grpId="0" animBg="1"/>
      <p:bldP spid="792591" grpId="0" animBg="1"/>
      <p:bldP spid="792592" grpId="0" animBg="1"/>
      <p:bldP spid="792593" grpId="0" build="p" autoUpdateAnimBg="0" advAuto="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Espace réservé de la date 2"/>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90115" name="Espace réservé du pied de page 3"/>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88F8A3DC-7588-4719-A29D-04E8C20C293A}" type="slidenum">
              <a:rPr lang="en-US" altLang="x-none" sz="1400"/>
              <a:pPr/>
              <a:t>103</a:t>
            </a:fld>
            <a:endParaRPr lang="en-US" altLang="x-none" sz="1400"/>
          </a:p>
        </p:txBody>
      </p:sp>
      <p:sp>
        <p:nvSpPr>
          <p:cNvPr id="90116" name="Espace réservé du numéro de diapositive 4"/>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90117" name="Rectangle 2"/>
          <p:cNvSpPr>
            <a:spLocks noGrp="1" noChangeArrowheads="1"/>
          </p:cNvSpPr>
          <p:nvPr>
            <p:ph type="title"/>
          </p:nvPr>
        </p:nvSpPr>
        <p:spPr/>
        <p:txBody>
          <a:bodyPr/>
          <a:lstStyle/>
          <a:p>
            <a:r>
              <a:rPr lang="en-US" altLang="x-none" smtClean="0"/>
              <a:t>3.3 Un simple aspect</a:t>
            </a:r>
          </a:p>
        </p:txBody>
      </p:sp>
      <p:sp>
        <p:nvSpPr>
          <p:cNvPr id="90118" name="Line 3"/>
          <p:cNvSpPr>
            <a:spLocks noChangeShapeType="1"/>
          </p:cNvSpPr>
          <p:nvPr/>
        </p:nvSpPr>
        <p:spPr bwMode="auto">
          <a:xfrm flipH="1">
            <a:off x="1600200" y="1828800"/>
            <a:ext cx="2514600" cy="1066800"/>
          </a:xfrm>
          <a:prstGeom prst="line">
            <a:avLst/>
          </a:prstGeom>
          <a:noFill/>
          <a:ln w="19050">
            <a:solidFill>
              <a:schemeClr val="fo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90119" name="Text Box 4"/>
          <p:cNvSpPr txBox="1">
            <a:spLocks noChangeArrowheads="1"/>
          </p:cNvSpPr>
          <p:nvPr/>
        </p:nvSpPr>
        <p:spPr bwMode="auto">
          <a:xfrm>
            <a:off x="4038600" y="1463675"/>
            <a:ext cx="4800600" cy="1187450"/>
          </a:xfrm>
          <a:prstGeom prst="rect">
            <a:avLst/>
          </a:prstGeom>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r>
              <a:rPr lang="en-US" altLang="x-none" sz="2400">
                <a:solidFill>
                  <a:schemeClr val="folHlink"/>
                </a:solidFill>
                <a:latin typeface="Arial" charset="0"/>
              </a:rPr>
              <a:t>un aspect definit une classe spéciale qui est transversale aux autres classes</a:t>
            </a:r>
          </a:p>
        </p:txBody>
      </p:sp>
      <p:sp>
        <p:nvSpPr>
          <p:cNvPr id="90120" name="Text Box 5"/>
          <p:cNvSpPr txBox="1">
            <a:spLocks noChangeArrowheads="1"/>
          </p:cNvSpPr>
          <p:nvPr/>
        </p:nvSpPr>
        <p:spPr bwMode="auto">
          <a:xfrm>
            <a:off x="3124200" y="728663"/>
            <a:ext cx="5921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r"/>
            <a:r>
              <a:rPr lang="en-US" altLang="x-none" sz="2400" b="1">
                <a:latin typeface="Arial" charset="0"/>
              </a:rPr>
              <a:t>DisplayUpdating v1</a:t>
            </a:r>
          </a:p>
        </p:txBody>
      </p:sp>
      <p:sp>
        <p:nvSpPr>
          <p:cNvPr id="90121" name="Text Box 6"/>
          <p:cNvSpPr txBox="1">
            <a:spLocks noChangeArrowheads="1"/>
          </p:cNvSpPr>
          <p:nvPr/>
        </p:nvSpPr>
        <p:spPr bwMode="auto">
          <a:xfrm>
            <a:off x="530225" y="2952750"/>
            <a:ext cx="5102225" cy="2841625"/>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spcBef>
                <a:spcPct val="0"/>
              </a:spcBef>
            </a:pPr>
            <a:r>
              <a:rPr lang="en-US" altLang="x-none" sz="1800" b="1">
                <a:solidFill>
                  <a:srgbClr val="0033CC"/>
                </a:solidFill>
                <a:latin typeface="Courier New" pitchFamily="49" charset="0"/>
              </a:rPr>
              <a:t>aspect</a:t>
            </a:r>
            <a:r>
              <a:rPr lang="en-US" altLang="x-none" sz="1800" b="1">
                <a:latin typeface="Courier New" pitchFamily="49" charset="0"/>
              </a:rPr>
              <a:t> DisplayUpdating {</a:t>
            </a:r>
          </a:p>
          <a:p>
            <a:pPr>
              <a:spcBef>
                <a:spcPct val="0"/>
              </a:spcBef>
            </a:pPr>
            <a:endParaRPr lang="en-US" altLang="x-none" sz="1800" b="1">
              <a:latin typeface="Courier New" pitchFamily="49" charset="0"/>
            </a:endParaRPr>
          </a:p>
          <a:p>
            <a:pPr>
              <a:spcBef>
                <a:spcPct val="0"/>
              </a:spcBef>
            </a:pPr>
            <a:r>
              <a:rPr lang="en-US" altLang="x-none" sz="1800" b="1">
                <a:solidFill>
                  <a:srgbClr val="0033CC"/>
                </a:solidFill>
                <a:latin typeface="Courier New" pitchFamily="49" charset="0"/>
              </a:rPr>
              <a:t>  pointcut</a:t>
            </a:r>
            <a:r>
              <a:rPr lang="en-US" altLang="x-none" sz="1800" b="1">
                <a:latin typeface="Courier New" pitchFamily="49" charset="0"/>
              </a:rPr>
              <a:t> move(): </a:t>
            </a: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 </a:t>
            </a:r>
            <a:r>
              <a:rPr lang="en-US" altLang="x-none" sz="1800" b="1">
                <a:latin typeface="Courier New" pitchFamily="49" charset="0"/>
              </a:rPr>
              <a:t>Line.setP1(Point)) || </a:t>
            </a: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 </a:t>
            </a:r>
            <a:r>
              <a:rPr lang="en-US" altLang="x-none" sz="1800" b="1">
                <a:latin typeface="Courier New" pitchFamily="49" charset="0"/>
              </a:rPr>
              <a:t>Line.setP2(Point));</a:t>
            </a:r>
            <a:endParaRPr lang="en-US" altLang="x-none" sz="1800" b="1">
              <a:solidFill>
                <a:srgbClr val="5F5F5F"/>
              </a:solidFill>
              <a:latin typeface="Courier New" pitchFamily="49" charset="0"/>
            </a:endParaRPr>
          </a:p>
          <a:p>
            <a:pPr>
              <a:spcBef>
                <a:spcPct val="0"/>
              </a:spcBef>
            </a:pPr>
            <a:endParaRPr lang="en-US" altLang="x-none" sz="1800" b="1">
              <a:solidFill>
                <a:srgbClr val="5F5F5F"/>
              </a:solidFill>
              <a:latin typeface="Courier New" pitchFamily="49" charset="0"/>
            </a:endParaRPr>
          </a:p>
          <a:p>
            <a:pPr>
              <a:spcBef>
                <a:spcPct val="0"/>
              </a:spcBef>
            </a:pPr>
            <a:r>
              <a:rPr lang="en-US" altLang="x-none" sz="1800" b="1">
                <a:solidFill>
                  <a:srgbClr val="0033CC"/>
                </a:solidFill>
                <a:latin typeface="Courier New" pitchFamily="49" charset="0"/>
              </a:rPr>
              <a:t>  after</a:t>
            </a:r>
            <a:r>
              <a:rPr lang="en-US" altLang="x-none" sz="1800" b="1">
                <a:latin typeface="Courier New" pitchFamily="49" charset="0"/>
              </a:rPr>
              <a:t>() returning: move() {</a:t>
            </a:r>
          </a:p>
          <a:p>
            <a:pPr>
              <a:spcBef>
                <a:spcPct val="0"/>
              </a:spcBef>
            </a:pPr>
            <a:r>
              <a:rPr lang="en-US" altLang="x-none" sz="1800" b="1">
                <a:latin typeface="Courier New" pitchFamily="49" charset="0"/>
              </a:rPr>
              <a:t>    Display.update();</a:t>
            </a:r>
          </a:p>
          <a:p>
            <a:pPr>
              <a:spcBef>
                <a:spcPct val="0"/>
              </a:spcBef>
            </a:pPr>
            <a:r>
              <a:rPr lang="en-US" altLang="x-none" sz="1800" b="1">
                <a:latin typeface="Courier New" pitchFamily="49" charset="0"/>
              </a:rPr>
              <a:t>  }</a:t>
            </a:r>
          </a:p>
          <a:p>
            <a:pPr>
              <a:spcBef>
                <a:spcPct val="0"/>
              </a:spcBef>
            </a:pPr>
            <a:r>
              <a:rPr lang="en-US" altLang="x-none" sz="1800" b="1">
                <a:latin typeface="Courier New" pitchFamily="49" charset="0"/>
              </a:rPr>
              <a:t>}</a:t>
            </a:r>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Espace réservé de la date 2"/>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91139" name="Espace réservé du pied de page 3"/>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1102198B-76D3-4A7D-A2EC-685132AFF769}" type="slidenum">
              <a:rPr lang="en-US" altLang="x-none" sz="1400"/>
              <a:pPr/>
              <a:t>104</a:t>
            </a:fld>
            <a:endParaRPr lang="en-US" altLang="x-none" sz="1400"/>
          </a:p>
        </p:txBody>
      </p:sp>
      <p:sp>
        <p:nvSpPr>
          <p:cNvPr id="91140" name="Espace réservé du numéro de diapositive 4"/>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91141" name="Rectangle 2"/>
          <p:cNvSpPr>
            <a:spLocks noGrp="1" noChangeArrowheads="1"/>
          </p:cNvSpPr>
          <p:nvPr>
            <p:ph type="title"/>
          </p:nvPr>
        </p:nvSpPr>
        <p:spPr/>
        <p:txBody>
          <a:bodyPr/>
          <a:lstStyle/>
          <a:p>
            <a:r>
              <a:rPr lang="en-US" altLang="x-none" smtClean="0"/>
              <a:t>3.3 Sans AspectJ</a:t>
            </a:r>
          </a:p>
        </p:txBody>
      </p:sp>
      <p:sp>
        <p:nvSpPr>
          <p:cNvPr id="91142" name="Rectangle 3"/>
          <p:cNvSpPr>
            <a:spLocks noGrp="1" noChangeArrowheads="1"/>
          </p:cNvSpPr>
          <p:nvPr>
            <p:ph type="body" sz="half" idx="4294967295"/>
          </p:nvPr>
        </p:nvSpPr>
        <p:spPr>
          <a:xfrm>
            <a:off x="2763838" y="4210050"/>
            <a:ext cx="6416675" cy="1306513"/>
          </a:xfrm>
        </p:spPr>
        <p:txBody>
          <a:bodyPr/>
          <a:lstStyle/>
          <a:p>
            <a:r>
              <a:rPr lang="en-US" altLang="x-none" sz="2800" smtClean="0"/>
              <a:t>Ce que nous avons</a:t>
            </a:r>
          </a:p>
          <a:p>
            <a:pPr lvl="1"/>
            <a:r>
              <a:rPr lang="en-US" altLang="x-none" sz="2400" smtClean="0"/>
              <a:t>Les appels de mise à jour sont mélangés au code</a:t>
            </a:r>
          </a:p>
          <a:p>
            <a:pPr lvl="1"/>
            <a:r>
              <a:rPr lang="en-US" altLang="x-none" sz="2400" smtClean="0"/>
              <a:t>“ce qui va être fait” est moins explicite</a:t>
            </a:r>
          </a:p>
        </p:txBody>
      </p:sp>
      <p:sp>
        <p:nvSpPr>
          <p:cNvPr id="91143" name="Text Box 4"/>
          <p:cNvSpPr txBox="1">
            <a:spLocks noChangeArrowheads="1"/>
          </p:cNvSpPr>
          <p:nvPr/>
        </p:nvSpPr>
        <p:spPr bwMode="auto">
          <a:xfrm>
            <a:off x="533400" y="1008063"/>
            <a:ext cx="2949575" cy="2925762"/>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spcBef>
                <a:spcPct val="0"/>
              </a:spcBef>
            </a:pPr>
            <a:r>
              <a:rPr lang="en-US" altLang="x-none" sz="1800" b="1">
                <a:solidFill>
                  <a:srgbClr val="0033CC"/>
                </a:solidFill>
                <a:latin typeface="Courier New" pitchFamily="49" charset="0"/>
              </a:rPr>
              <a:t>class</a:t>
            </a:r>
            <a:r>
              <a:rPr lang="en-US" altLang="x-none" sz="1800" b="1">
                <a:latin typeface="Courier New" pitchFamily="49" charset="0"/>
              </a:rPr>
              <a:t> Line {</a:t>
            </a:r>
          </a:p>
          <a:p>
            <a:pPr>
              <a:spcBef>
                <a:spcPct val="0"/>
              </a:spcBef>
            </a:pPr>
            <a:r>
              <a:rPr lang="en-US" altLang="x-none" sz="1200" b="1">
                <a:latin typeface="Courier New" pitchFamily="49" charset="0"/>
              </a:rPr>
              <a:t>  </a:t>
            </a:r>
            <a:r>
              <a:rPr lang="en-US" altLang="x-none" sz="1200" b="1">
                <a:solidFill>
                  <a:srgbClr val="0033CC"/>
                </a:solidFill>
                <a:latin typeface="Courier New" pitchFamily="49" charset="0"/>
              </a:rPr>
              <a:t>private</a:t>
            </a:r>
            <a:r>
              <a:rPr lang="en-US" altLang="x-none" sz="1200" b="1">
                <a:latin typeface="Courier New" pitchFamily="49" charset="0"/>
              </a:rPr>
              <a:t> Point p1, p2;</a:t>
            </a:r>
          </a:p>
          <a:p>
            <a:pPr>
              <a:spcBef>
                <a:spcPct val="0"/>
              </a:spcBef>
            </a:pPr>
            <a:endParaRPr lang="en-US" altLang="x-none" sz="1200" b="1">
              <a:latin typeface="Courier New" pitchFamily="49" charset="0"/>
            </a:endParaRPr>
          </a:p>
          <a:p>
            <a:pPr>
              <a:spcBef>
                <a:spcPct val="0"/>
              </a:spcBef>
            </a:pPr>
            <a:r>
              <a:rPr lang="en-US" altLang="x-none" sz="1200" b="1">
                <a:latin typeface="Courier New" pitchFamily="49" charset="0"/>
              </a:rPr>
              <a:t>  Point getP1() { return p1; }</a:t>
            </a:r>
          </a:p>
          <a:p>
            <a:pPr>
              <a:spcBef>
                <a:spcPct val="0"/>
              </a:spcBef>
            </a:pPr>
            <a:r>
              <a:rPr lang="en-US" altLang="x-none" sz="1200" b="1">
                <a:latin typeface="Courier New" pitchFamily="49" charset="0"/>
              </a:rPr>
              <a:t>  Point getP2() { return p2; }</a:t>
            </a:r>
          </a:p>
          <a:p>
            <a:pPr>
              <a:spcBef>
                <a:spcPct val="0"/>
              </a:spcBef>
            </a:pPr>
            <a:endParaRPr lang="en-US" altLang="x-none" sz="1200" b="1">
              <a:latin typeface="Courier New" pitchFamily="49" charset="0"/>
            </a:endParaRPr>
          </a:p>
          <a:p>
            <a:pPr>
              <a:spcBef>
                <a:spcPct val="0"/>
              </a:spcBef>
            </a:pPr>
            <a:r>
              <a:rPr lang="en-US" altLang="x-none" sz="1200" b="1">
                <a:latin typeface="Courier New" pitchFamily="49" charset="0"/>
              </a:rPr>
              <a:t>  </a:t>
            </a:r>
            <a:r>
              <a:rPr lang="en-US" altLang="x-none" sz="1200" b="1">
                <a:solidFill>
                  <a:srgbClr val="0033CC"/>
                </a:solidFill>
                <a:latin typeface="Courier New" pitchFamily="49" charset="0"/>
              </a:rPr>
              <a:t>void</a:t>
            </a:r>
            <a:r>
              <a:rPr lang="en-US" altLang="x-none" sz="1200" b="1">
                <a:latin typeface="Courier New" pitchFamily="49" charset="0"/>
              </a:rPr>
              <a:t> setP1(Point p1) {</a:t>
            </a:r>
          </a:p>
          <a:p>
            <a:pPr>
              <a:spcBef>
                <a:spcPct val="0"/>
              </a:spcBef>
            </a:pPr>
            <a:r>
              <a:rPr lang="en-US" altLang="x-none" sz="1200" b="1">
                <a:latin typeface="Courier New" pitchFamily="49" charset="0"/>
              </a:rPr>
              <a:t>    </a:t>
            </a:r>
            <a:r>
              <a:rPr lang="en-US" altLang="x-none" sz="1200" b="1">
                <a:solidFill>
                  <a:srgbClr val="0033CC"/>
                </a:solidFill>
                <a:latin typeface="Courier New" pitchFamily="49" charset="0"/>
              </a:rPr>
              <a:t>this</a:t>
            </a:r>
            <a:r>
              <a:rPr lang="en-US" altLang="x-none" sz="1200" b="1">
                <a:latin typeface="Courier New" pitchFamily="49" charset="0"/>
              </a:rPr>
              <a:t>.p1 = p1;</a:t>
            </a:r>
          </a:p>
          <a:p>
            <a:pPr>
              <a:spcBef>
                <a:spcPct val="0"/>
              </a:spcBef>
            </a:pPr>
            <a:r>
              <a:rPr lang="en-US" altLang="x-none" sz="1200" b="1">
                <a:solidFill>
                  <a:schemeClr val="folHlink"/>
                </a:solidFill>
                <a:latin typeface="Courier New" pitchFamily="49" charset="0"/>
              </a:rPr>
              <a:t>    Display.update();</a:t>
            </a:r>
          </a:p>
          <a:p>
            <a:pPr>
              <a:spcBef>
                <a:spcPct val="0"/>
              </a:spcBef>
            </a:pPr>
            <a:r>
              <a:rPr lang="en-US" altLang="x-none" sz="1200" b="1">
                <a:latin typeface="Courier New" pitchFamily="49" charset="0"/>
              </a:rPr>
              <a:t>  }</a:t>
            </a:r>
          </a:p>
          <a:p>
            <a:pPr>
              <a:spcBef>
                <a:spcPct val="0"/>
              </a:spcBef>
            </a:pPr>
            <a:r>
              <a:rPr lang="en-US" altLang="x-none" sz="1200" b="1">
                <a:latin typeface="Courier New" pitchFamily="49" charset="0"/>
              </a:rPr>
              <a:t>  </a:t>
            </a:r>
            <a:r>
              <a:rPr lang="en-US" altLang="x-none" sz="1200" b="1">
                <a:solidFill>
                  <a:srgbClr val="0033CC"/>
                </a:solidFill>
                <a:latin typeface="Courier New" pitchFamily="49" charset="0"/>
              </a:rPr>
              <a:t>void</a:t>
            </a:r>
            <a:r>
              <a:rPr lang="en-US" altLang="x-none" sz="1200" b="1">
                <a:latin typeface="Courier New" pitchFamily="49" charset="0"/>
              </a:rPr>
              <a:t> setP2(Point p2) {</a:t>
            </a:r>
          </a:p>
          <a:p>
            <a:pPr>
              <a:spcBef>
                <a:spcPct val="0"/>
              </a:spcBef>
            </a:pPr>
            <a:r>
              <a:rPr lang="en-US" altLang="x-none" sz="1200" b="1">
                <a:latin typeface="Courier New" pitchFamily="49" charset="0"/>
              </a:rPr>
              <a:t>    </a:t>
            </a:r>
            <a:r>
              <a:rPr lang="en-US" altLang="x-none" sz="1200" b="1">
                <a:solidFill>
                  <a:srgbClr val="0033CC"/>
                </a:solidFill>
                <a:latin typeface="Courier New" pitchFamily="49" charset="0"/>
              </a:rPr>
              <a:t>this</a:t>
            </a:r>
            <a:r>
              <a:rPr lang="en-US" altLang="x-none" sz="1200" b="1">
                <a:latin typeface="Courier New" pitchFamily="49" charset="0"/>
              </a:rPr>
              <a:t>.p2 = p2;</a:t>
            </a:r>
          </a:p>
          <a:p>
            <a:pPr>
              <a:spcBef>
                <a:spcPct val="0"/>
              </a:spcBef>
            </a:pPr>
            <a:r>
              <a:rPr lang="en-US" altLang="x-none" sz="1200" b="1">
                <a:solidFill>
                  <a:schemeClr val="folHlink"/>
                </a:solidFill>
                <a:latin typeface="Courier New" pitchFamily="49" charset="0"/>
              </a:rPr>
              <a:t>    Display.update();</a:t>
            </a:r>
          </a:p>
          <a:p>
            <a:pPr>
              <a:spcBef>
                <a:spcPct val="0"/>
              </a:spcBef>
            </a:pPr>
            <a:r>
              <a:rPr lang="en-US" altLang="x-none" sz="1200" b="1">
                <a:latin typeface="Courier New" pitchFamily="49" charset="0"/>
              </a:rPr>
              <a:t>  }</a:t>
            </a:r>
          </a:p>
          <a:p>
            <a:pPr>
              <a:spcBef>
                <a:spcPct val="0"/>
              </a:spcBef>
            </a:pPr>
            <a:r>
              <a:rPr lang="en-US" altLang="x-none" sz="1200" b="1">
                <a:latin typeface="Courier New" pitchFamily="49" charset="0"/>
              </a:rPr>
              <a:t>}</a:t>
            </a:r>
          </a:p>
        </p:txBody>
      </p:sp>
      <p:sp>
        <p:nvSpPr>
          <p:cNvPr id="91144" name="Text Box 5"/>
          <p:cNvSpPr txBox="1">
            <a:spLocks noChangeArrowheads="1"/>
          </p:cNvSpPr>
          <p:nvPr/>
        </p:nvSpPr>
        <p:spPr bwMode="auto">
          <a:xfrm>
            <a:off x="3124200" y="728663"/>
            <a:ext cx="5921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r"/>
            <a:r>
              <a:rPr lang="en-US" altLang="x-none" sz="2400" b="1">
                <a:latin typeface="Arial" charset="0"/>
              </a:rPr>
              <a:t>DisplayUpdating v1</a:t>
            </a: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Espace réservé de la date 2"/>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92163" name="Espace réservé du pied de page 3"/>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D99ADF35-43DF-425D-8CD3-86D7E86A4713}" type="slidenum">
              <a:rPr lang="en-US" altLang="x-none" sz="1400"/>
              <a:pPr/>
              <a:t>105</a:t>
            </a:fld>
            <a:endParaRPr lang="en-US" altLang="x-none" sz="1400"/>
          </a:p>
        </p:txBody>
      </p:sp>
      <p:sp>
        <p:nvSpPr>
          <p:cNvPr id="92164" name="Espace réservé du numéro de diapositive 4"/>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92165" name="Rectangle 2"/>
          <p:cNvSpPr>
            <a:spLocks noGrp="1" noChangeArrowheads="1"/>
          </p:cNvSpPr>
          <p:nvPr>
            <p:ph type="title"/>
          </p:nvPr>
        </p:nvSpPr>
        <p:spPr/>
        <p:txBody>
          <a:bodyPr/>
          <a:lstStyle/>
          <a:p>
            <a:r>
              <a:rPr lang="en-US" altLang="x-none" smtClean="0"/>
              <a:t>3.3 Points de coupe</a:t>
            </a:r>
          </a:p>
        </p:txBody>
      </p:sp>
      <p:sp>
        <p:nvSpPr>
          <p:cNvPr id="92166" name="Text Box 3"/>
          <p:cNvSpPr txBox="1">
            <a:spLocks noChangeArrowheads="1"/>
          </p:cNvSpPr>
          <p:nvPr/>
        </p:nvSpPr>
        <p:spPr bwMode="auto">
          <a:xfrm>
            <a:off x="3025775" y="728663"/>
            <a:ext cx="6019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r">
              <a:spcBef>
                <a:spcPct val="0"/>
              </a:spcBef>
            </a:pPr>
            <a:r>
              <a:rPr lang="en-US" altLang="x-none" sz="2400" b="1">
                <a:latin typeface="Arial" charset="0"/>
              </a:rPr>
              <a:t>Peuvent traverser (couper) plusieurs classes</a:t>
            </a:r>
          </a:p>
        </p:txBody>
      </p:sp>
      <p:sp>
        <p:nvSpPr>
          <p:cNvPr id="92167" name="Text Box 4"/>
          <p:cNvSpPr txBox="1">
            <a:spLocks noChangeArrowheads="1"/>
          </p:cNvSpPr>
          <p:nvPr/>
        </p:nvSpPr>
        <p:spPr bwMode="auto">
          <a:xfrm>
            <a:off x="533400" y="2960688"/>
            <a:ext cx="5099050" cy="201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spcBef>
                <a:spcPct val="0"/>
              </a:spcBef>
            </a:pPr>
            <a:endParaRPr lang="en-US" altLang="x-none" sz="1800" b="1">
              <a:solidFill>
                <a:srgbClr val="0033CC"/>
              </a:solidFill>
              <a:latin typeface="Courier New" pitchFamily="49" charset="0"/>
            </a:endParaRPr>
          </a:p>
          <a:p>
            <a:pPr>
              <a:spcBef>
                <a:spcPct val="0"/>
              </a:spcBef>
            </a:pPr>
            <a:endParaRPr lang="en-US" altLang="x-none" sz="1800" b="1">
              <a:solidFill>
                <a:srgbClr val="0033CC"/>
              </a:solidFill>
              <a:latin typeface="Courier New" pitchFamily="49" charset="0"/>
            </a:endParaRPr>
          </a:p>
          <a:p>
            <a:pPr>
              <a:spcBef>
                <a:spcPct val="0"/>
              </a:spcBef>
            </a:pPr>
            <a:r>
              <a:rPr lang="en-US" altLang="x-none" sz="1800" b="1">
                <a:solidFill>
                  <a:srgbClr val="0033CC"/>
                </a:solidFill>
                <a:latin typeface="Courier New" pitchFamily="49" charset="0"/>
              </a:rPr>
              <a:t>  pointcut</a:t>
            </a:r>
            <a:r>
              <a:rPr lang="en-US" altLang="x-none" sz="1800" b="1">
                <a:latin typeface="Courier New" pitchFamily="49" charset="0"/>
              </a:rPr>
              <a:t> move():</a:t>
            </a: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 </a:t>
            </a:r>
            <a:r>
              <a:rPr lang="en-US" altLang="x-none" sz="1800" b="1">
                <a:latin typeface="Courier New" pitchFamily="49" charset="0"/>
              </a:rPr>
              <a:t>Line.setP1(Point)) || </a:t>
            </a: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 </a:t>
            </a:r>
            <a:r>
              <a:rPr lang="en-US" altLang="x-none" sz="1800" b="1">
                <a:latin typeface="Courier New" pitchFamily="49" charset="0"/>
              </a:rPr>
              <a:t>Line.setP2(Point)) ||</a:t>
            </a:r>
            <a:endParaRPr lang="en-US" altLang="x-none" sz="1800" b="1">
              <a:solidFill>
                <a:srgbClr val="5F5F5F"/>
              </a:solidFill>
              <a:latin typeface="Courier New" pitchFamily="49" charset="0"/>
            </a:endParaRP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a:t>
            </a:r>
            <a:r>
              <a:rPr lang="en-US" altLang="x-none" sz="1800" b="1">
                <a:latin typeface="Courier New" pitchFamily="49" charset="0"/>
              </a:rPr>
              <a:t> Point.setX(</a:t>
            </a:r>
            <a:r>
              <a:rPr lang="en-US" altLang="x-none" sz="1800" b="1">
                <a:solidFill>
                  <a:srgbClr val="0033CC"/>
                </a:solidFill>
                <a:latin typeface="Courier New" pitchFamily="49" charset="0"/>
              </a:rPr>
              <a:t>int</a:t>
            </a:r>
            <a:r>
              <a:rPr lang="en-US" altLang="x-none" sz="1800" b="1">
                <a:latin typeface="Courier New" pitchFamily="49" charset="0"/>
              </a:rPr>
              <a:t>))   ||</a:t>
            </a: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a:t>
            </a:r>
            <a:r>
              <a:rPr lang="en-US" altLang="x-none" sz="1800" b="1">
                <a:latin typeface="Courier New" pitchFamily="49" charset="0"/>
              </a:rPr>
              <a:t> Point.setY(</a:t>
            </a:r>
            <a:r>
              <a:rPr lang="en-US" altLang="x-none" sz="1800" b="1">
                <a:solidFill>
                  <a:srgbClr val="0033CC"/>
                </a:solidFill>
                <a:latin typeface="Courier New" pitchFamily="49" charset="0"/>
              </a:rPr>
              <a:t>int</a:t>
            </a:r>
            <a:r>
              <a:rPr lang="en-US" altLang="x-none" sz="1800" b="1">
                <a:latin typeface="Courier New" pitchFamily="49" charset="0"/>
              </a:rPr>
              <a:t>));</a:t>
            </a:r>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Espace réservé de la date 2"/>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93187" name="Espace réservé du pied de page 3"/>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9EF76A9B-F4C2-4617-A7A4-3F2CDEA954D3}" type="slidenum">
              <a:rPr lang="en-US" altLang="x-none" sz="1400"/>
              <a:pPr/>
              <a:t>106</a:t>
            </a:fld>
            <a:endParaRPr lang="en-US" altLang="x-none" sz="1400"/>
          </a:p>
        </p:txBody>
      </p:sp>
      <p:sp>
        <p:nvSpPr>
          <p:cNvPr id="93188" name="Espace réservé du numéro de diapositive 4"/>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93189" name="Rectangle 2"/>
          <p:cNvSpPr>
            <a:spLocks noGrp="1" noChangeArrowheads="1"/>
          </p:cNvSpPr>
          <p:nvPr>
            <p:ph type="title"/>
          </p:nvPr>
        </p:nvSpPr>
        <p:spPr/>
        <p:txBody>
          <a:bodyPr/>
          <a:lstStyle/>
          <a:p>
            <a:r>
              <a:rPr lang="en-US" altLang="x-none" smtClean="0"/>
              <a:t>3.3 Points de coupe</a:t>
            </a:r>
          </a:p>
        </p:txBody>
      </p:sp>
      <p:sp>
        <p:nvSpPr>
          <p:cNvPr id="93190" name="Text Box 3"/>
          <p:cNvSpPr txBox="1">
            <a:spLocks noChangeArrowheads="1"/>
          </p:cNvSpPr>
          <p:nvPr/>
        </p:nvSpPr>
        <p:spPr bwMode="auto">
          <a:xfrm>
            <a:off x="3025775" y="728663"/>
            <a:ext cx="6019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r">
              <a:spcBef>
                <a:spcPct val="0"/>
              </a:spcBef>
            </a:pPr>
            <a:r>
              <a:rPr lang="en-US" altLang="x-none" sz="2400" b="1">
                <a:latin typeface="Arial" charset="0"/>
              </a:rPr>
              <a:t> peuvent utiliser des signatures d’interface</a:t>
            </a:r>
          </a:p>
        </p:txBody>
      </p:sp>
      <p:sp>
        <p:nvSpPr>
          <p:cNvPr id="93191" name="Text Box 4"/>
          <p:cNvSpPr txBox="1">
            <a:spLocks noChangeArrowheads="1"/>
          </p:cNvSpPr>
          <p:nvPr/>
        </p:nvSpPr>
        <p:spPr bwMode="auto">
          <a:xfrm>
            <a:off x="533400" y="2960688"/>
            <a:ext cx="6737350"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spcBef>
                <a:spcPct val="0"/>
              </a:spcBef>
            </a:pPr>
            <a:endParaRPr lang="en-US" altLang="x-none" sz="1800" b="1">
              <a:solidFill>
                <a:srgbClr val="0033CC"/>
              </a:solidFill>
              <a:latin typeface="Courier New" pitchFamily="49" charset="0"/>
            </a:endParaRPr>
          </a:p>
          <a:p>
            <a:pPr>
              <a:spcBef>
                <a:spcPct val="0"/>
              </a:spcBef>
            </a:pPr>
            <a:endParaRPr lang="en-US" altLang="x-none" sz="1800" b="1">
              <a:solidFill>
                <a:srgbClr val="0033CC"/>
              </a:solidFill>
              <a:latin typeface="Courier New" pitchFamily="49" charset="0"/>
            </a:endParaRPr>
          </a:p>
          <a:p>
            <a:pPr>
              <a:spcBef>
                <a:spcPct val="0"/>
              </a:spcBef>
            </a:pPr>
            <a:r>
              <a:rPr lang="en-US" altLang="x-none" sz="1800" b="1">
                <a:solidFill>
                  <a:srgbClr val="0033CC"/>
                </a:solidFill>
                <a:latin typeface="Courier New" pitchFamily="49" charset="0"/>
              </a:rPr>
              <a:t>  pointcut</a:t>
            </a:r>
            <a:r>
              <a:rPr lang="en-US" altLang="x-none" sz="1800" b="1">
                <a:latin typeface="Courier New" pitchFamily="49" charset="0"/>
              </a:rPr>
              <a:t> move():</a:t>
            </a: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a:t>
            </a:r>
            <a:r>
              <a:rPr lang="en-US" altLang="x-none" sz="1800" b="1">
                <a:latin typeface="Courier New" pitchFamily="49" charset="0"/>
              </a:rPr>
              <a:t> FigureElement.moveBy(int, int)) ||</a:t>
            </a: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 </a:t>
            </a:r>
            <a:r>
              <a:rPr lang="en-US" altLang="x-none" sz="1800" b="1">
                <a:latin typeface="Courier New" pitchFamily="49" charset="0"/>
              </a:rPr>
              <a:t>Line.setP1(Point))              ||</a:t>
            </a: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 </a:t>
            </a:r>
            <a:r>
              <a:rPr lang="en-US" altLang="x-none" sz="1800" b="1">
                <a:latin typeface="Courier New" pitchFamily="49" charset="0"/>
              </a:rPr>
              <a:t>Line.setP2(Point))              ||</a:t>
            </a:r>
            <a:endParaRPr lang="en-US" altLang="x-none" sz="1800" b="1">
              <a:solidFill>
                <a:srgbClr val="5F5F5F"/>
              </a:solidFill>
              <a:latin typeface="Courier New" pitchFamily="49" charset="0"/>
            </a:endParaRP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a:t>
            </a:r>
            <a:r>
              <a:rPr lang="en-US" altLang="x-none" sz="1800" b="1">
                <a:latin typeface="Courier New" pitchFamily="49" charset="0"/>
              </a:rPr>
              <a:t> Point.setX(</a:t>
            </a:r>
            <a:r>
              <a:rPr lang="en-US" altLang="x-none" sz="1800" b="1">
                <a:solidFill>
                  <a:srgbClr val="0033CC"/>
                </a:solidFill>
                <a:latin typeface="Courier New" pitchFamily="49" charset="0"/>
              </a:rPr>
              <a:t>int</a:t>
            </a:r>
            <a:r>
              <a:rPr lang="en-US" altLang="x-none" sz="1800" b="1">
                <a:latin typeface="Courier New" pitchFamily="49" charset="0"/>
              </a:rPr>
              <a:t>))                ||</a:t>
            </a: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a:t>
            </a:r>
            <a:r>
              <a:rPr lang="en-US" altLang="x-none" sz="1800" b="1">
                <a:latin typeface="Courier New" pitchFamily="49" charset="0"/>
              </a:rPr>
              <a:t> Point.setY(</a:t>
            </a:r>
            <a:r>
              <a:rPr lang="en-US" altLang="x-none" sz="1800" b="1">
                <a:solidFill>
                  <a:srgbClr val="0033CC"/>
                </a:solidFill>
                <a:latin typeface="Courier New" pitchFamily="49" charset="0"/>
              </a:rPr>
              <a:t>int</a:t>
            </a:r>
            <a:r>
              <a:rPr lang="en-US" altLang="x-none" sz="1800" b="1">
                <a:latin typeface="Courier New" pitchFamily="49" charset="0"/>
              </a:rPr>
              <a:t>));</a:t>
            </a: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Espace réservé de la date 2"/>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94211" name="Espace réservé du pied de page 3"/>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806FA50F-B4F5-4667-9AB5-0B75100C0596}" type="slidenum">
              <a:rPr lang="en-US" altLang="x-none" sz="1400"/>
              <a:pPr/>
              <a:t>107</a:t>
            </a:fld>
            <a:endParaRPr lang="en-US" altLang="x-none" sz="1400"/>
          </a:p>
        </p:txBody>
      </p:sp>
      <p:sp>
        <p:nvSpPr>
          <p:cNvPr id="94212" name="Espace réservé du numéro de diapositive 4"/>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94213" name="Rectangle 2"/>
          <p:cNvSpPr>
            <a:spLocks noGrp="1" noChangeArrowheads="1"/>
          </p:cNvSpPr>
          <p:nvPr>
            <p:ph type="title"/>
          </p:nvPr>
        </p:nvSpPr>
        <p:spPr/>
        <p:txBody>
          <a:bodyPr/>
          <a:lstStyle/>
          <a:p>
            <a:r>
              <a:rPr lang="en-US" altLang="x-none" smtClean="0"/>
              <a:t>3.3 Un aspect multi-classes</a:t>
            </a:r>
          </a:p>
        </p:txBody>
      </p:sp>
      <p:sp>
        <p:nvSpPr>
          <p:cNvPr id="94214" name="Text Box 3"/>
          <p:cNvSpPr txBox="1">
            <a:spLocks noChangeArrowheads="1"/>
          </p:cNvSpPr>
          <p:nvPr/>
        </p:nvSpPr>
        <p:spPr bwMode="auto">
          <a:xfrm>
            <a:off x="3124200" y="728663"/>
            <a:ext cx="5921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r"/>
            <a:r>
              <a:rPr lang="en-US" altLang="x-none" sz="2400" b="1">
                <a:latin typeface="Arial" charset="0"/>
              </a:rPr>
              <a:t>DisplayUpdating v2</a:t>
            </a:r>
          </a:p>
        </p:txBody>
      </p:sp>
      <p:grpSp>
        <p:nvGrpSpPr>
          <p:cNvPr id="94215" name="Group 4"/>
          <p:cNvGrpSpPr>
            <a:grpSpLocks/>
          </p:cNvGrpSpPr>
          <p:nvPr/>
        </p:nvGrpSpPr>
        <p:grpSpPr bwMode="auto">
          <a:xfrm>
            <a:off x="6750050" y="5734050"/>
            <a:ext cx="2286000" cy="592138"/>
            <a:chOff x="4285" y="3922"/>
            <a:chExt cx="1440" cy="373"/>
          </a:xfrm>
        </p:grpSpPr>
        <p:sp>
          <p:nvSpPr>
            <p:cNvPr id="94220" name="Rectangle 5"/>
            <p:cNvSpPr>
              <a:spLocks noChangeArrowheads="1"/>
            </p:cNvSpPr>
            <p:nvPr/>
          </p:nvSpPr>
          <p:spPr bwMode="auto">
            <a:xfrm>
              <a:off x="4285" y="3950"/>
              <a:ext cx="1440" cy="33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pic>
          <p:nvPicPr>
            <p:cNvPr id="94221" name="Picture 6" descr="New Logo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 y="3922"/>
              <a:ext cx="1392"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4216" name="Text Box 7"/>
          <p:cNvSpPr txBox="1">
            <a:spLocks noChangeArrowheads="1"/>
          </p:cNvSpPr>
          <p:nvPr/>
        </p:nvSpPr>
        <p:spPr bwMode="auto">
          <a:xfrm>
            <a:off x="395288" y="1700213"/>
            <a:ext cx="6740525" cy="3665537"/>
          </a:xfrm>
          <a:prstGeom prst="rect">
            <a:avLst/>
          </a:prstGeom>
          <a:noFill/>
          <a:ln w="31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spcBef>
                <a:spcPct val="0"/>
              </a:spcBef>
            </a:pPr>
            <a:r>
              <a:rPr lang="en-US" altLang="x-none" sz="1800" b="1">
                <a:solidFill>
                  <a:srgbClr val="0033CC"/>
                </a:solidFill>
                <a:latin typeface="Courier New" pitchFamily="49" charset="0"/>
              </a:rPr>
              <a:t>aspect</a:t>
            </a:r>
            <a:r>
              <a:rPr lang="en-US" altLang="x-none" sz="1800" b="1">
                <a:latin typeface="Courier New" pitchFamily="49" charset="0"/>
              </a:rPr>
              <a:t> DisplayUpdating {</a:t>
            </a:r>
          </a:p>
          <a:p>
            <a:pPr>
              <a:spcBef>
                <a:spcPct val="0"/>
              </a:spcBef>
            </a:pPr>
            <a:endParaRPr lang="en-US" altLang="x-none" sz="1800" b="1">
              <a:solidFill>
                <a:srgbClr val="0033CC"/>
              </a:solidFill>
              <a:latin typeface="Courier New" pitchFamily="49" charset="0"/>
            </a:endParaRPr>
          </a:p>
          <a:p>
            <a:pPr>
              <a:spcBef>
                <a:spcPct val="0"/>
              </a:spcBef>
            </a:pPr>
            <a:r>
              <a:rPr lang="en-US" altLang="x-none" sz="1800" b="1">
                <a:solidFill>
                  <a:srgbClr val="0033CC"/>
                </a:solidFill>
                <a:latin typeface="Courier New" pitchFamily="49" charset="0"/>
              </a:rPr>
              <a:t>  pointcut</a:t>
            </a:r>
            <a:r>
              <a:rPr lang="en-US" altLang="x-none" sz="1800" b="1">
                <a:latin typeface="Courier New" pitchFamily="49" charset="0"/>
              </a:rPr>
              <a:t> move():</a:t>
            </a: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a:t>
            </a:r>
            <a:r>
              <a:rPr lang="en-US" altLang="x-none" sz="1800" b="1">
                <a:latin typeface="Courier New" pitchFamily="49" charset="0"/>
              </a:rPr>
              <a:t> FigureElement.moveBy(int, int)) ||</a:t>
            </a: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 </a:t>
            </a:r>
            <a:r>
              <a:rPr lang="en-US" altLang="x-none" sz="1800" b="1">
                <a:latin typeface="Courier New" pitchFamily="49" charset="0"/>
              </a:rPr>
              <a:t>Line.setP1(Point))              ||</a:t>
            </a: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 </a:t>
            </a:r>
            <a:r>
              <a:rPr lang="en-US" altLang="x-none" sz="1800" b="1">
                <a:latin typeface="Courier New" pitchFamily="49" charset="0"/>
              </a:rPr>
              <a:t>Line.setP2(Point))              ||</a:t>
            </a:r>
            <a:endParaRPr lang="en-US" altLang="x-none" sz="1800" b="1">
              <a:solidFill>
                <a:srgbClr val="5F5F5F"/>
              </a:solidFill>
              <a:latin typeface="Courier New" pitchFamily="49" charset="0"/>
            </a:endParaRP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a:t>
            </a:r>
            <a:r>
              <a:rPr lang="en-US" altLang="x-none" sz="1800" b="1">
                <a:latin typeface="Courier New" pitchFamily="49" charset="0"/>
              </a:rPr>
              <a:t> Point.setX(</a:t>
            </a:r>
            <a:r>
              <a:rPr lang="en-US" altLang="x-none" sz="1800" b="1">
                <a:solidFill>
                  <a:srgbClr val="0033CC"/>
                </a:solidFill>
                <a:latin typeface="Courier New" pitchFamily="49" charset="0"/>
              </a:rPr>
              <a:t>int</a:t>
            </a:r>
            <a:r>
              <a:rPr lang="en-US" altLang="x-none" sz="1800" b="1">
                <a:latin typeface="Courier New" pitchFamily="49" charset="0"/>
              </a:rPr>
              <a:t>))                ||</a:t>
            </a: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a:t>
            </a:r>
            <a:r>
              <a:rPr lang="en-US" altLang="x-none" sz="1800" b="1">
                <a:latin typeface="Courier New" pitchFamily="49" charset="0"/>
              </a:rPr>
              <a:t> Point.setY(</a:t>
            </a:r>
            <a:r>
              <a:rPr lang="en-US" altLang="x-none" sz="1800" b="1">
                <a:solidFill>
                  <a:srgbClr val="0033CC"/>
                </a:solidFill>
                <a:latin typeface="Courier New" pitchFamily="49" charset="0"/>
              </a:rPr>
              <a:t>int</a:t>
            </a:r>
            <a:r>
              <a:rPr lang="en-US" altLang="x-none" sz="1800" b="1">
                <a:latin typeface="Courier New" pitchFamily="49" charset="0"/>
              </a:rPr>
              <a:t>));</a:t>
            </a:r>
          </a:p>
          <a:p>
            <a:pPr>
              <a:spcBef>
                <a:spcPct val="0"/>
              </a:spcBef>
            </a:pPr>
            <a:endParaRPr lang="en-US" altLang="x-none" sz="1800" b="1">
              <a:solidFill>
                <a:srgbClr val="0033CC"/>
              </a:solidFill>
              <a:latin typeface="Courier New" pitchFamily="49" charset="0"/>
            </a:endParaRPr>
          </a:p>
          <a:p>
            <a:pPr>
              <a:spcBef>
                <a:spcPct val="0"/>
              </a:spcBef>
            </a:pPr>
            <a:r>
              <a:rPr lang="en-US" altLang="x-none" sz="1800" b="1">
                <a:solidFill>
                  <a:srgbClr val="0033CC"/>
                </a:solidFill>
                <a:latin typeface="Courier New" pitchFamily="49" charset="0"/>
              </a:rPr>
              <a:t>  after</a:t>
            </a:r>
            <a:r>
              <a:rPr lang="en-US" altLang="x-none" sz="1800" b="1">
                <a:latin typeface="Courier New" pitchFamily="49" charset="0"/>
              </a:rPr>
              <a:t>() returning: move() {</a:t>
            </a:r>
          </a:p>
          <a:p>
            <a:pPr>
              <a:spcBef>
                <a:spcPct val="0"/>
              </a:spcBef>
            </a:pPr>
            <a:r>
              <a:rPr lang="en-US" altLang="x-none" sz="1800" b="1">
                <a:latin typeface="Courier New" pitchFamily="49" charset="0"/>
              </a:rPr>
              <a:t>    Display.update();</a:t>
            </a:r>
          </a:p>
          <a:p>
            <a:pPr>
              <a:spcBef>
                <a:spcPct val="0"/>
              </a:spcBef>
            </a:pPr>
            <a:r>
              <a:rPr lang="en-US" altLang="x-none" sz="1800" b="1">
                <a:latin typeface="Courier New" pitchFamily="49" charset="0"/>
              </a:rPr>
              <a:t>  }</a:t>
            </a:r>
          </a:p>
          <a:p>
            <a:pPr>
              <a:spcBef>
                <a:spcPct val="0"/>
              </a:spcBef>
            </a:pPr>
            <a:r>
              <a:rPr lang="en-US" altLang="x-none" sz="1800" b="1">
                <a:latin typeface="Courier New" pitchFamily="49" charset="0"/>
              </a:rPr>
              <a:t>}</a:t>
            </a:r>
          </a:p>
        </p:txBody>
      </p:sp>
      <p:grpSp>
        <p:nvGrpSpPr>
          <p:cNvPr id="94217" name="Group 8"/>
          <p:cNvGrpSpPr>
            <a:grpSpLocks/>
          </p:cNvGrpSpPr>
          <p:nvPr/>
        </p:nvGrpSpPr>
        <p:grpSpPr bwMode="auto">
          <a:xfrm>
            <a:off x="6745288" y="5734050"/>
            <a:ext cx="2286000" cy="592138"/>
            <a:chOff x="4285" y="3922"/>
            <a:chExt cx="1440" cy="373"/>
          </a:xfrm>
        </p:grpSpPr>
        <p:sp>
          <p:nvSpPr>
            <p:cNvPr id="94218" name="Rectangle 9"/>
            <p:cNvSpPr>
              <a:spLocks noChangeArrowheads="1"/>
            </p:cNvSpPr>
            <p:nvPr/>
          </p:nvSpPr>
          <p:spPr bwMode="auto">
            <a:xfrm>
              <a:off x="4285" y="3950"/>
              <a:ext cx="1440" cy="33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pic>
          <p:nvPicPr>
            <p:cNvPr id="94219" name="Picture 10" descr="New Logo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 y="3922"/>
              <a:ext cx="1392"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ce réservé de la date 2"/>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95235" name="Espace réservé du pied de page 3"/>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6FEBE6BE-DEBB-4E24-94C4-A05528E8A904}" type="slidenum">
              <a:rPr lang="en-US" altLang="x-none" sz="1400"/>
              <a:pPr/>
              <a:t>108</a:t>
            </a:fld>
            <a:endParaRPr lang="en-US" altLang="x-none" sz="1400"/>
          </a:p>
        </p:txBody>
      </p:sp>
      <p:sp>
        <p:nvSpPr>
          <p:cNvPr id="95236" name="Espace réservé du numéro de diapositive 4"/>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95237" name="Text Box 2"/>
          <p:cNvSpPr txBox="1">
            <a:spLocks noChangeArrowheads="1"/>
          </p:cNvSpPr>
          <p:nvPr/>
        </p:nvSpPr>
        <p:spPr bwMode="auto">
          <a:xfrm>
            <a:off x="533400" y="2349500"/>
            <a:ext cx="6873875" cy="393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spcBef>
                <a:spcPct val="0"/>
              </a:spcBef>
            </a:pPr>
            <a:endParaRPr lang="en-US" altLang="x-none" sz="1800" b="1">
              <a:solidFill>
                <a:srgbClr val="0033CC"/>
              </a:solidFill>
              <a:latin typeface="Courier New" pitchFamily="49" charset="0"/>
            </a:endParaRPr>
          </a:p>
          <a:p>
            <a:pPr>
              <a:spcBef>
                <a:spcPct val="0"/>
              </a:spcBef>
            </a:pPr>
            <a:endParaRPr lang="en-US" altLang="x-none" sz="1800" b="1">
              <a:solidFill>
                <a:srgbClr val="0033CC"/>
              </a:solidFill>
              <a:latin typeface="Courier New" pitchFamily="49" charset="0"/>
            </a:endParaRPr>
          </a:p>
          <a:p>
            <a:pPr>
              <a:spcBef>
                <a:spcPct val="0"/>
              </a:spcBef>
            </a:pPr>
            <a:endParaRPr lang="en-US" altLang="x-none" sz="1800" b="1">
              <a:solidFill>
                <a:srgbClr val="0033CC"/>
              </a:solidFill>
              <a:latin typeface="Courier New" pitchFamily="49" charset="0"/>
            </a:endParaRPr>
          </a:p>
          <a:p>
            <a:pPr>
              <a:spcBef>
                <a:spcPct val="0"/>
              </a:spcBef>
            </a:pPr>
            <a:r>
              <a:rPr lang="en-US" altLang="x-none" sz="1800" b="1">
                <a:solidFill>
                  <a:srgbClr val="0033CC"/>
                </a:solidFill>
                <a:latin typeface="Courier New" pitchFamily="49" charset="0"/>
              </a:rPr>
              <a:t>  pointcut</a:t>
            </a:r>
            <a:r>
              <a:rPr lang="en-US" altLang="x-none" sz="1800" b="1">
                <a:latin typeface="Courier New" pitchFamily="49" charset="0"/>
              </a:rPr>
              <a:t> move(FigureElement figElt):</a:t>
            </a:r>
          </a:p>
          <a:p>
            <a:pPr>
              <a:spcBef>
                <a:spcPct val="0"/>
              </a:spcBef>
            </a:pPr>
            <a:r>
              <a:rPr lang="en-US" altLang="x-none" sz="1800" b="1">
                <a:latin typeface="Courier New" pitchFamily="49" charset="0"/>
              </a:rPr>
              <a:t>    target(figElt) &amp;&amp; </a:t>
            </a: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a:t>
            </a:r>
            <a:r>
              <a:rPr lang="en-US" altLang="x-none" sz="1800" b="1">
                <a:latin typeface="Courier New" pitchFamily="49" charset="0"/>
              </a:rPr>
              <a:t> FigureElement.moveBy(int, int)) ||</a:t>
            </a: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 </a:t>
            </a:r>
            <a:r>
              <a:rPr lang="en-US" altLang="x-none" sz="1800" b="1">
                <a:latin typeface="Courier New" pitchFamily="49" charset="0"/>
              </a:rPr>
              <a:t>Line.setP1(Point))              ||</a:t>
            </a: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 </a:t>
            </a:r>
            <a:r>
              <a:rPr lang="en-US" altLang="x-none" sz="1800" b="1">
                <a:latin typeface="Courier New" pitchFamily="49" charset="0"/>
              </a:rPr>
              <a:t>Line.setP2(Point))              ||</a:t>
            </a:r>
            <a:endParaRPr lang="en-US" altLang="x-none" sz="1800" b="1">
              <a:solidFill>
                <a:srgbClr val="5F5F5F"/>
              </a:solidFill>
              <a:latin typeface="Courier New" pitchFamily="49" charset="0"/>
            </a:endParaRP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a:t>
            </a:r>
            <a:r>
              <a:rPr lang="en-US" altLang="x-none" sz="1800" b="1">
                <a:latin typeface="Courier New" pitchFamily="49" charset="0"/>
              </a:rPr>
              <a:t> Point.setX(</a:t>
            </a:r>
            <a:r>
              <a:rPr lang="en-US" altLang="x-none" sz="1800" b="1">
                <a:solidFill>
                  <a:srgbClr val="0033CC"/>
                </a:solidFill>
                <a:latin typeface="Courier New" pitchFamily="49" charset="0"/>
              </a:rPr>
              <a:t>int</a:t>
            </a:r>
            <a:r>
              <a:rPr lang="en-US" altLang="x-none" sz="1800" b="1">
                <a:latin typeface="Courier New" pitchFamily="49" charset="0"/>
              </a:rPr>
              <a:t>))                ||</a:t>
            </a: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a:t>
            </a:r>
            <a:r>
              <a:rPr lang="en-US" altLang="x-none" sz="1800" b="1">
                <a:latin typeface="Courier New" pitchFamily="49" charset="0"/>
              </a:rPr>
              <a:t> Point.setY(</a:t>
            </a:r>
            <a:r>
              <a:rPr lang="en-US" altLang="x-none" sz="1800" b="1">
                <a:solidFill>
                  <a:srgbClr val="0033CC"/>
                </a:solidFill>
                <a:latin typeface="Courier New" pitchFamily="49" charset="0"/>
              </a:rPr>
              <a:t>int</a:t>
            </a:r>
            <a:r>
              <a:rPr lang="en-US" altLang="x-none" sz="1800" b="1">
                <a:latin typeface="Courier New" pitchFamily="49" charset="0"/>
              </a:rPr>
              <a:t>)));</a:t>
            </a:r>
          </a:p>
          <a:p>
            <a:pPr>
              <a:spcBef>
                <a:spcPct val="0"/>
              </a:spcBef>
            </a:pPr>
            <a:endParaRPr lang="en-US" altLang="x-none" sz="1800" b="1">
              <a:solidFill>
                <a:srgbClr val="0033CC"/>
              </a:solidFill>
              <a:latin typeface="Courier New" pitchFamily="49" charset="0"/>
            </a:endParaRPr>
          </a:p>
          <a:p>
            <a:pPr>
              <a:spcBef>
                <a:spcPct val="0"/>
              </a:spcBef>
            </a:pPr>
            <a:r>
              <a:rPr lang="en-US" altLang="x-none" sz="1800" b="1">
                <a:solidFill>
                  <a:srgbClr val="0033CC"/>
                </a:solidFill>
                <a:latin typeface="Courier New" pitchFamily="49" charset="0"/>
              </a:rPr>
              <a:t>  after</a:t>
            </a:r>
            <a:r>
              <a:rPr lang="en-US" altLang="x-none" sz="1800" b="1">
                <a:latin typeface="Courier New" pitchFamily="49" charset="0"/>
              </a:rPr>
              <a:t>(FigureElement fe) returning: move(fe) {</a:t>
            </a:r>
          </a:p>
          <a:p>
            <a:pPr>
              <a:spcBef>
                <a:spcPct val="0"/>
              </a:spcBef>
            </a:pPr>
            <a:r>
              <a:rPr lang="en-US" altLang="x-none" sz="1800" b="1">
                <a:latin typeface="Courier New" pitchFamily="49" charset="0"/>
              </a:rPr>
              <a:t>    </a:t>
            </a:r>
            <a:r>
              <a:rPr lang="en-US" altLang="x-none" sz="1800" b="1" i="1">
                <a:latin typeface="Courier New" pitchFamily="49" charset="0"/>
              </a:rPr>
              <a:t>&lt;fe is bound to the figure element&gt;</a:t>
            </a:r>
            <a:endParaRPr lang="en-US" altLang="x-none" sz="1800" b="1">
              <a:latin typeface="Courier New" pitchFamily="49" charset="0"/>
            </a:endParaRPr>
          </a:p>
          <a:p>
            <a:pPr>
              <a:spcBef>
                <a:spcPct val="0"/>
              </a:spcBef>
            </a:pPr>
            <a:r>
              <a:rPr lang="en-US" altLang="x-none" sz="1800" b="1">
                <a:latin typeface="Courier New" pitchFamily="49" charset="0"/>
              </a:rPr>
              <a:t>  }</a:t>
            </a:r>
          </a:p>
        </p:txBody>
      </p:sp>
      <p:sp>
        <p:nvSpPr>
          <p:cNvPr id="95238" name="Rectangle 3"/>
          <p:cNvSpPr>
            <a:spLocks noGrp="1" noChangeArrowheads="1"/>
          </p:cNvSpPr>
          <p:nvPr>
            <p:ph type="title"/>
          </p:nvPr>
        </p:nvSpPr>
        <p:spPr>
          <a:xfrm>
            <a:off x="0" y="152400"/>
            <a:ext cx="8893175" cy="457200"/>
          </a:xfrm>
        </p:spPr>
        <p:txBody>
          <a:bodyPr/>
          <a:lstStyle/>
          <a:p>
            <a:r>
              <a:rPr lang="en-US" altLang="x-none" smtClean="0"/>
              <a:t>3.3 Utiliser des valeurs aux points de jonction</a:t>
            </a:r>
          </a:p>
        </p:txBody>
      </p:sp>
      <p:sp>
        <p:nvSpPr>
          <p:cNvPr id="95239" name="Rectangle 4"/>
          <p:cNvSpPr>
            <a:spLocks noGrp="1" noChangeArrowheads="1"/>
          </p:cNvSpPr>
          <p:nvPr>
            <p:ph type="body" sz="half" idx="4294967295"/>
          </p:nvPr>
        </p:nvSpPr>
        <p:spPr>
          <a:xfrm>
            <a:off x="1020763" y="1116013"/>
            <a:ext cx="6683375" cy="852487"/>
          </a:xfrm>
        </p:spPr>
        <p:txBody>
          <a:bodyPr/>
          <a:lstStyle/>
          <a:p>
            <a:r>
              <a:rPr lang="en-US" altLang="x-none" sz="2400" smtClean="0"/>
              <a:t>Un point de coupe peut exposer explicitement certaines valeurs</a:t>
            </a:r>
          </a:p>
          <a:p>
            <a:r>
              <a:rPr lang="en-US" altLang="x-none" sz="2400" smtClean="0"/>
              <a:t>Et les méthodes d’aspect (advice) peuvent utiliser ces valeurs</a:t>
            </a:r>
          </a:p>
        </p:txBody>
      </p:sp>
      <p:sp>
        <p:nvSpPr>
          <p:cNvPr id="95240" name="Text Box 5"/>
          <p:cNvSpPr txBox="1">
            <a:spLocks noChangeArrowheads="1"/>
          </p:cNvSpPr>
          <p:nvPr/>
        </p:nvSpPr>
        <p:spPr bwMode="auto">
          <a:xfrm>
            <a:off x="6934200" y="2476500"/>
            <a:ext cx="19812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spcBef>
                <a:spcPct val="0"/>
              </a:spcBef>
            </a:pPr>
            <a:r>
              <a:rPr lang="en-US" altLang="x-none" sz="2000">
                <a:solidFill>
                  <a:srgbClr val="CC0000"/>
                </a:solidFill>
                <a:latin typeface="Arial" charset="0"/>
              </a:rPr>
              <a:t>Un mécanisme de paramètres peut être utilisé</a:t>
            </a:r>
          </a:p>
        </p:txBody>
      </p:sp>
      <p:sp>
        <p:nvSpPr>
          <p:cNvPr id="95241" name="Line 6"/>
          <p:cNvSpPr>
            <a:spLocks noChangeShapeType="1"/>
          </p:cNvSpPr>
          <p:nvPr/>
        </p:nvSpPr>
        <p:spPr bwMode="auto">
          <a:xfrm flipH="1">
            <a:off x="5681663" y="2781300"/>
            <a:ext cx="1481137" cy="414338"/>
          </a:xfrm>
          <a:prstGeom prst="line">
            <a:avLst/>
          </a:prstGeom>
          <a:noFill/>
          <a:ln w="19050">
            <a:solidFill>
              <a:srgbClr val="CC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42" name="Freeform 7"/>
          <p:cNvSpPr>
            <a:spLocks/>
          </p:cNvSpPr>
          <p:nvPr/>
        </p:nvSpPr>
        <p:spPr bwMode="auto">
          <a:xfrm>
            <a:off x="4060825" y="3390900"/>
            <a:ext cx="3101975" cy="2079625"/>
          </a:xfrm>
          <a:custGeom>
            <a:avLst/>
            <a:gdLst>
              <a:gd name="T0" fmla="*/ 3101975 w 1954"/>
              <a:gd name="T1" fmla="*/ 0 h 1310"/>
              <a:gd name="T2" fmla="*/ 1524000 w 1954"/>
              <a:gd name="T3" fmla="*/ 1512888 h 1310"/>
              <a:gd name="T4" fmla="*/ 0 w 1954"/>
              <a:gd name="T5" fmla="*/ 2079625 h 1310"/>
              <a:gd name="T6" fmla="*/ 0 60000 65536"/>
              <a:gd name="T7" fmla="*/ 0 60000 65536"/>
              <a:gd name="T8" fmla="*/ 0 60000 65536"/>
            </a:gdLst>
            <a:ahLst/>
            <a:cxnLst>
              <a:cxn ang="T6">
                <a:pos x="T0" y="T1"/>
              </a:cxn>
              <a:cxn ang="T7">
                <a:pos x="T2" y="T3"/>
              </a:cxn>
              <a:cxn ang="T8">
                <a:pos x="T4" y="T5"/>
              </a:cxn>
            </a:cxnLst>
            <a:rect l="0" t="0" r="r" b="b"/>
            <a:pathLst>
              <a:path w="1954" h="1310">
                <a:moveTo>
                  <a:pt x="1954" y="0"/>
                </a:moveTo>
                <a:lnTo>
                  <a:pt x="960" y="953"/>
                </a:lnTo>
                <a:lnTo>
                  <a:pt x="0" y="1310"/>
                </a:lnTo>
              </a:path>
            </a:pathLst>
          </a:custGeom>
          <a:noFill/>
          <a:ln w="19050">
            <a:solidFill>
              <a:srgbClr val="CC0000"/>
            </a:solidFill>
            <a:round/>
            <a:headEn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43" name="Freeform 8"/>
          <p:cNvSpPr>
            <a:spLocks/>
          </p:cNvSpPr>
          <p:nvPr/>
        </p:nvSpPr>
        <p:spPr bwMode="auto">
          <a:xfrm>
            <a:off x="3135313" y="3119438"/>
            <a:ext cx="4016375" cy="488950"/>
          </a:xfrm>
          <a:custGeom>
            <a:avLst/>
            <a:gdLst>
              <a:gd name="T0" fmla="*/ 4016375 w 2530"/>
              <a:gd name="T1" fmla="*/ 0 h 308"/>
              <a:gd name="T2" fmla="*/ 2819400 w 2530"/>
              <a:gd name="T3" fmla="*/ 358775 h 308"/>
              <a:gd name="T4" fmla="*/ 0 w 2530"/>
              <a:gd name="T5" fmla="*/ 488950 h 308"/>
              <a:gd name="T6" fmla="*/ 0 60000 65536"/>
              <a:gd name="T7" fmla="*/ 0 60000 65536"/>
              <a:gd name="T8" fmla="*/ 0 60000 65536"/>
            </a:gdLst>
            <a:ahLst/>
            <a:cxnLst>
              <a:cxn ang="T6">
                <a:pos x="T0" y="T1"/>
              </a:cxn>
              <a:cxn ang="T7">
                <a:pos x="T2" y="T3"/>
              </a:cxn>
              <a:cxn ang="T8">
                <a:pos x="T4" y="T5"/>
              </a:cxn>
            </a:cxnLst>
            <a:rect l="0" t="0" r="r" b="b"/>
            <a:pathLst>
              <a:path w="2530" h="308">
                <a:moveTo>
                  <a:pt x="2530" y="0"/>
                </a:moveTo>
                <a:lnTo>
                  <a:pt x="1776" y="226"/>
                </a:lnTo>
                <a:lnTo>
                  <a:pt x="0" y="308"/>
                </a:lnTo>
              </a:path>
            </a:pathLst>
          </a:custGeom>
          <a:noFill/>
          <a:ln w="19050">
            <a:solidFill>
              <a:srgbClr val="CC0000"/>
            </a:solidFill>
            <a:round/>
            <a:headEn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5244" name="Freeform 9"/>
          <p:cNvSpPr>
            <a:spLocks/>
          </p:cNvSpPr>
          <p:nvPr/>
        </p:nvSpPr>
        <p:spPr bwMode="auto">
          <a:xfrm>
            <a:off x="6465888" y="3478213"/>
            <a:ext cx="838200" cy="1936750"/>
          </a:xfrm>
          <a:custGeom>
            <a:avLst/>
            <a:gdLst>
              <a:gd name="T0" fmla="*/ 838200 w 528"/>
              <a:gd name="T1" fmla="*/ 0 h 1220"/>
              <a:gd name="T2" fmla="*/ 0 w 528"/>
              <a:gd name="T3" fmla="*/ 1936750 h 1220"/>
              <a:gd name="T4" fmla="*/ 0 60000 65536"/>
              <a:gd name="T5" fmla="*/ 0 60000 65536"/>
            </a:gdLst>
            <a:ahLst/>
            <a:cxnLst>
              <a:cxn ang="T4">
                <a:pos x="T0" y="T1"/>
              </a:cxn>
              <a:cxn ang="T5">
                <a:pos x="T2" y="T3"/>
              </a:cxn>
            </a:cxnLst>
            <a:rect l="0" t="0" r="r" b="b"/>
            <a:pathLst>
              <a:path w="528" h="1220">
                <a:moveTo>
                  <a:pt x="528" y="0"/>
                </a:moveTo>
                <a:lnTo>
                  <a:pt x="0" y="1220"/>
                </a:lnTo>
              </a:path>
            </a:pathLst>
          </a:custGeom>
          <a:noFill/>
          <a:ln w="19050">
            <a:solidFill>
              <a:srgbClr val="CC0000"/>
            </a:solidFill>
            <a:round/>
            <a:headEn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96259"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AB4EEA3B-60EE-489E-9C12-CAB9B601FAAB}" type="slidenum">
              <a:rPr lang="en-US" altLang="x-none" sz="1400"/>
              <a:pPr/>
              <a:t>109</a:t>
            </a:fld>
            <a:endParaRPr lang="en-US" altLang="x-none" sz="1400"/>
          </a:p>
        </p:txBody>
      </p:sp>
      <p:sp>
        <p:nvSpPr>
          <p:cNvPr id="96260"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96261" name="Rectangle 2"/>
          <p:cNvSpPr>
            <a:spLocks noGrp="1" noChangeArrowheads="1"/>
          </p:cNvSpPr>
          <p:nvPr>
            <p:ph type="title"/>
          </p:nvPr>
        </p:nvSpPr>
        <p:spPr>
          <a:xfrm>
            <a:off x="0" y="0"/>
            <a:ext cx="8861425" cy="692150"/>
          </a:xfrm>
        </p:spPr>
        <p:txBody>
          <a:bodyPr/>
          <a:lstStyle/>
          <a:p>
            <a:r>
              <a:rPr lang="en-US" altLang="x-none" sz="3200" smtClean="0"/>
              <a:t>3.3 Explication des paramètres</a:t>
            </a:r>
          </a:p>
        </p:txBody>
      </p:sp>
      <p:sp>
        <p:nvSpPr>
          <p:cNvPr id="96262" name="Rectangle 3"/>
          <p:cNvSpPr>
            <a:spLocks noGrp="1" noChangeArrowheads="1"/>
          </p:cNvSpPr>
          <p:nvPr>
            <p:ph type="body" idx="1"/>
          </p:nvPr>
        </p:nvSpPr>
        <p:spPr>
          <a:xfrm>
            <a:off x="468313" y="1125538"/>
            <a:ext cx="6816725" cy="3068637"/>
          </a:xfrm>
        </p:spPr>
        <p:txBody>
          <a:bodyPr/>
          <a:lstStyle/>
          <a:p>
            <a:r>
              <a:rPr lang="en-US" altLang="x-none" sz="2400" smtClean="0"/>
              <a:t>Cibles et arguments des points de coupe nommés </a:t>
            </a:r>
          </a:p>
          <a:p>
            <a:pPr lvl="1"/>
            <a:r>
              <a:rPr lang="en-US" altLang="x-none" sz="2100" smtClean="0"/>
              <a:t>La variable typée est mise en correspondance avec la valeur du point de jonction</a:t>
            </a:r>
          </a:p>
          <a:p>
            <a:r>
              <a:rPr lang="en-US" altLang="x-none" sz="2400" smtClean="0"/>
              <a:t>Définition de la variable dans le point de coupe nommé </a:t>
            </a:r>
          </a:p>
          <a:p>
            <a:pPr lvl="1"/>
            <a:r>
              <a:rPr lang="en-US" altLang="x-none" sz="2100" smtClean="0"/>
              <a:t>Rend accessible la valeur au point de coupe</a:t>
            </a:r>
          </a:p>
          <a:p>
            <a:endParaRPr lang="en-US" altLang="x-none" sz="2400" smtClean="0"/>
          </a:p>
        </p:txBody>
      </p:sp>
      <p:grpSp>
        <p:nvGrpSpPr>
          <p:cNvPr id="96263" name="Group 4"/>
          <p:cNvGrpSpPr>
            <a:grpSpLocks/>
          </p:cNvGrpSpPr>
          <p:nvPr/>
        </p:nvGrpSpPr>
        <p:grpSpPr bwMode="auto">
          <a:xfrm>
            <a:off x="4111625" y="3732213"/>
            <a:ext cx="3810000" cy="822325"/>
            <a:chOff x="2414" y="1968"/>
            <a:chExt cx="2400" cy="518"/>
          </a:xfrm>
        </p:grpSpPr>
        <p:sp>
          <p:nvSpPr>
            <p:cNvPr id="96268" name="Line 5"/>
            <p:cNvSpPr>
              <a:spLocks noChangeShapeType="1"/>
            </p:cNvSpPr>
            <p:nvPr/>
          </p:nvSpPr>
          <p:spPr bwMode="auto">
            <a:xfrm flipH="1">
              <a:off x="2414" y="2112"/>
              <a:ext cx="528" cy="139"/>
            </a:xfrm>
            <a:prstGeom prst="line">
              <a:avLst/>
            </a:prstGeom>
            <a:noFill/>
            <a:ln w="19050">
              <a:solidFill>
                <a:schemeClr val="fo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69" name="Text Box 6"/>
            <p:cNvSpPr txBox="1">
              <a:spLocks noChangeArrowheads="1"/>
            </p:cNvSpPr>
            <p:nvPr/>
          </p:nvSpPr>
          <p:spPr bwMode="auto">
            <a:xfrm>
              <a:off x="2912" y="1968"/>
              <a:ext cx="1902"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2400">
                  <a:solidFill>
                    <a:schemeClr val="folHlink"/>
                  </a:solidFill>
                  <a:latin typeface="Arial" charset="0"/>
                </a:rPr>
                <a:t>Paramètres de point de coupe</a:t>
              </a:r>
            </a:p>
          </p:txBody>
        </p:sp>
      </p:grpSp>
      <p:sp>
        <p:nvSpPr>
          <p:cNvPr id="96264" name="Text Box 7"/>
          <p:cNvSpPr txBox="1">
            <a:spLocks noChangeArrowheads="1"/>
          </p:cNvSpPr>
          <p:nvPr/>
        </p:nvSpPr>
        <p:spPr bwMode="auto">
          <a:xfrm>
            <a:off x="790575" y="3284538"/>
            <a:ext cx="5235575" cy="311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spcBef>
                <a:spcPct val="0"/>
              </a:spcBef>
            </a:pPr>
            <a:endParaRPr lang="en-US" altLang="x-none" sz="1800" b="1">
              <a:solidFill>
                <a:srgbClr val="0033CC"/>
              </a:solidFill>
              <a:latin typeface="Courier New" pitchFamily="49" charset="0"/>
            </a:endParaRPr>
          </a:p>
          <a:p>
            <a:pPr>
              <a:spcBef>
                <a:spcPct val="0"/>
              </a:spcBef>
            </a:pPr>
            <a:endParaRPr lang="en-US" altLang="x-none" sz="1800" b="1">
              <a:solidFill>
                <a:srgbClr val="0033CC"/>
              </a:solidFill>
              <a:latin typeface="Courier New" pitchFamily="49" charset="0"/>
            </a:endParaRPr>
          </a:p>
          <a:p>
            <a:pPr>
              <a:spcBef>
                <a:spcPct val="0"/>
              </a:spcBef>
            </a:pPr>
            <a:endParaRPr lang="en-US" altLang="x-none" sz="1800" b="1">
              <a:solidFill>
                <a:srgbClr val="0033CC"/>
              </a:solidFill>
              <a:latin typeface="Courier New" pitchFamily="49" charset="0"/>
            </a:endParaRPr>
          </a:p>
          <a:p>
            <a:pPr>
              <a:spcBef>
                <a:spcPct val="0"/>
              </a:spcBef>
            </a:pPr>
            <a:r>
              <a:rPr lang="en-US" altLang="x-none" sz="1800" b="1">
                <a:solidFill>
                  <a:srgbClr val="0033CC"/>
                </a:solidFill>
                <a:latin typeface="Courier New" pitchFamily="49" charset="0"/>
              </a:rPr>
              <a:t>  pointcut</a:t>
            </a:r>
            <a:r>
              <a:rPr lang="en-US" altLang="x-none" sz="1800" b="1">
                <a:latin typeface="Courier New" pitchFamily="49" charset="0"/>
              </a:rPr>
              <a:t> move(Line l): </a:t>
            </a:r>
            <a:br>
              <a:rPr lang="en-US" altLang="x-none" sz="1800" b="1">
                <a:latin typeface="Courier New" pitchFamily="49" charset="0"/>
              </a:rPr>
            </a:br>
            <a:r>
              <a:rPr lang="en-US" altLang="x-none" sz="1800" b="1">
                <a:latin typeface="Courier New" pitchFamily="49" charset="0"/>
              </a:rPr>
              <a:t>    target(l) &amp;&amp;</a:t>
            </a: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 </a:t>
            </a:r>
            <a:r>
              <a:rPr lang="en-US" altLang="x-none" sz="1800" b="1">
                <a:latin typeface="Courier New" pitchFamily="49" charset="0"/>
              </a:rPr>
              <a:t>Line.setP1(Point)) || </a:t>
            </a: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 </a:t>
            </a:r>
            <a:r>
              <a:rPr lang="en-US" altLang="x-none" sz="1800" b="1">
                <a:latin typeface="Courier New" pitchFamily="49" charset="0"/>
              </a:rPr>
              <a:t>Line.setP2(Point)));</a:t>
            </a:r>
            <a:endParaRPr lang="en-US" altLang="x-none" sz="1800" b="1">
              <a:solidFill>
                <a:srgbClr val="5F5F5F"/>
              </a:solidFill>
              <a:latin typeface="Courier New" pitchFamily="49" charset="0"/>
            </a:endParaRPr>
          </a:p>
          <a:p>
            <a:pPr>
              <a:spcBef>
                <a:spcPct val="0"/>
              </a:spcBef>
            </a:pPr>
            <a:endParaRPr lang="en-US" altLang="x-none" sz="1800" b="1">
              <a:latin typeface="Courier New" pitchFamily="49" charset="0"/>
            </a:endParaRPr>
          </a:p>
          <a:p>
            <a:pPr>
              <a:spcBef>
                <a:spcPct val="0"/>
              </a:spcBef>
            </a:pPr>
            <a:r>
              <a:rPr lang="en-US" altLang="x-none" sz="1800" b="1">
                <a:solidFill>
                  <a:schemeClr val="bg2"/>
                </a:solidFill>
                <a:latin typeface="Courier New" pitchFamily="49" charset="0"/>
              </a:rPr>
              <a:t>  after(Line line): move(line) {</a:t>
            </a:r>
            <a:br>
              <a:rPr lang="en-US" altLang="x-none" sz="1800" b="1">
                <a:solidFill>
                  <a:schemeClr val="bg2"/>
                </a:solidFill>
                <a:latin typeface="Courier New" pitchFamily="49" charset="0"/>
              </a:rPr>
            </a:br>
            <a:r>
              <a:rPr lang="en-US" altLang="x-none" sz="1800" b="1">
                <a:solidFill>
                  <a:schemeClr val="bg2"/>
                </a:solidFill>
                <a:latin typeface="Courier New" pitchFamily="49" charset="0"/>
              </a:rPr>
              <a:t>    </a:t>
            </a:r>
            <a:r>
              <a:rPr lang="en-US" altLang="x-none" sz="1800" b="1" i="1">
                <a:solidFill>
                  <a:schemeClr val="bg2"/>
                </a:solidFill>
                <a:latin typeface="Courier New" pitchFamily="49" charset="0"/>
              </a:rPr>
              <a:t>&lt;line is bound to the line&gt;</a:t>
            </a:r>
            <a:endParaRPr lang="en-US" altLang="x-none" sz="1800" b="1">
              <a:solidFill>
                <a:schemeClr val="bg2"/>
              </a:solidFill>
              <a:latin typeface="Courier New" pitchFamily="49" charset="0"/>
            </a:endParaRPr>
          </a:p>
          <a:p>
            <a:pPr>
              <a:spcBef>
                <a:spcPct val="0"/>
              </a:spcBef>
            </a:pPr>
            <a:r>
              <a:rPr lang="en-US" altLang="x-none" sz="1800" b="1">
                <a:solidFill>
                  <a:schemeClr val="bg2"/>
                </a:solidFill>
                <a:latin typeface="Courier New" pitchFamily="49" charset="0"/>
              </a:rPr>
              <a:t>  }	</a:t>
            </a:r>
          </a:p>
        </p:txBody>
      </p:sp>
      <p:sp>
        <p:nvSpPr>
          <p:cNvPr id="96265" name="Text Box 8"/>
          <p:cNvSpPr txBox="1">
            <a:spLocks noChangeArrowheads="1"/>
          </p:cNvSpPr>
          <p:nvPr/>
        </p:nvSpPr>
        <p:spPr bwMode="auto">
          <a:xfrm>
            <a:off x="6223000" y="4341813"/>
            <a:ext cx="2597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2400">
                <a:solidFill>
                  <a:schemeClr val="folHlink"/>
                </a:solidFill>
                <a:latin typeface="Arial" charset="0"/>
              </a:rPr>
              <a:t>Variable typée</a:t>
            </a:r>
          </a:p>
        </p:txBody>
      </p:sp>
      <p:sp>
        <p:nvSpPr>
          <p:cNvPr id="96266" name="Freeform 9"/>
          <p:cNvSpPr>
            <a:spLocks/>
          </p:cNvSpPr>
          <p:nvPr/>
        </p:nvSpPr>
        <p:spPr bwMode="auto">
          <a:xfrm>
            <a:off x="2632075" y="4406900"/>
            <a:ext cx="3549650" cy="149225"/>
          </a:xfrm>
          <a:custGeom>
            <a:avLst/>
            <a:gdLst>
              <a:gd name="T0" fmla="*/ 3549650 w 2236"/>
              <a:gd name="T1" fmla="*/ 149225 h 94"/>
              <a:gd name="T2" fmla="*/ 290513 w 2236"/>
              <a:gd name="T3" fmla="*/ 0 h 94"/>
              <a:gd name="T4" fmla="*/ 0 w 2236"/>
              <a:gd name="T5" fmla="*/ 74613 h 94"/>
              <a:gd name="T6" fmla="*/ 0 60000 65536"/>
              <a:gd name="T7" fmla="*/ 0 60000 65536"/>
              <a:gd name="T8" fmla="*/ 0 60000 65536"/>
            </a:gdLst>
            <a:ahLst/>
            <a:cxnLst>
              <a:cxn ang="T6">
                <a:pos x="T0" y="T1"/>
              </a:cxn>
              <a:cxn ang="T7">
                <a:pos x="T2" y="T3"/>
              </a:cxn>
              <a:cxn ang="T8">
                <a:pos x="T4" y="T5"/>
              </a:cxn>
            </a:cxnLst>
            <a:rect l="0" t="0" r="r" b="b"/>
            <a:pathLst>
              <a:path w="2236" h="94">
                <a:moveTo>
                  <a:pt x="2236" y="94"/>
                </a:moveTo>
                <a:lnTo>
                  <a:pt x="183" y="0"/>
                </a:lnTo>
                <a:lnTo>
                  <a:pt x="0" y="47"/>
                </a:lnTo>
              </a:path>
            </a:pathLst>
          </a:custGeom>
          <a:noFill/>
          <a:ln w="19050">
            <a:solidFill>
              <a:schemeClr val="folHlink"/>
            </a:solidFill>
            <a:round/>
            <a:headEn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6267" name="Text Box 10"/>
          <p:cNvSpPr txBox="1">
            <a:spLocks noChangeArrowheads="1"/>
          </p:cNvSpPr>
          <p:nvPr/>
        </p:nvSpPr>
        <p:spPr bwMode="auto">
          <a:xfrm>
            <a:off x="3124200" y="728663"/>
            <a:ext cx="5921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r"/>
            <a:r>
              <a:rPr lang="en-US" altLang="x-none" sz="2400" b="1">
                <a:latin typeface="Arial" charset="0"/>
              </a:rPr>
              <a:t>des points de coupe nommés</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13315"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337554F0-C31F-4338-9066-949C368DF23C}" type="slidenum">
              <a:rPr lang="en-US" altLang="x-none" sz="1400"/>
              <a:pPr/>
              <a:t>11</a:t>
            </a:fld>
            <a:endParaRPr lang="en-US" altLang="x-none" sz="1400"/>
          </a:p>
        </p:txBody>
      </p:sp>
      <p:sp>
        <p:nvSpPr>
          <p:cNvPr id="13316"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13317" name="Rectangle 2"/>
          <p:cNvSpPr>
            <a:spLocks noGrp="1" noChangeArrowheads="1"/>
          </p:cNvSpPr>
          <p:nvPr>
            <p:ph type="title"/>
          </p:nvPr>
        </p:nvSpPr>
        <p:spPr/>
        <p:txBody>
          <a:bodyPr/>
          <a:lstStyle/>
          <a:p>
            <a:r>
              <a:rPr lang="fr-FR" altLang="x-none" smtClean="0"/>
              <a:t>1. Les moyens de Spring</a:t>
            </a:r>
          </a:p>
        </p:txBody>
      </p:sp>
      <p:sp>
        <p:nvSpPr>
          <p:cNvPr id="13318" name="Rectangle 3"/>
          <p:cNvSpPr>
            <a:spLocks noGrp="1" noChangeArrowheads="1"/>
          </p:cNvSpPr>
          <p:nvPr>
            <p:ph type="body" idx="1"/>
          </p:nvPr>
        </p:nvSpPr>
        <p:spPr>
          <a:xfrm>
            <a:off x="685800" y="1143000"/>
            <a:ext cx="7772400" cy="396875"/>
          </a:xfrm>
        </p:spPr>
        <p:txBody>
          <a:bodyPr/>
          <a:lstStyle/>
          <a:p>
            <a:r>
              <a:rPr lang="fr-FR" altLang="x-none" smtClean="0">
                <a:ea typeface="Arial" charset="0"/>
                <a:cs typeface="Arial" charset="0"/>
              </a:rPr>
              <a:t>Schéma général</a:t>
            </a:r>
          </a:p>
        </p:txBody>
      </p:sp>
      <p:grpSp>
        <p:nvGrpSpPr>
          <p:cNvPr id="13319" name="Group 26"/>
          <p:cNvGrpSpPr>
            <a:grpSpLocks/>
          </p:cNvGrpSpPr>
          <p:nvPr/>
        </p:nvGrpSpPr>
        <p:grpSpPr bwMode="auto">
          <a:xfrm>
            <a:off x="546100" y="2057400"/>
            <a:ext cx="8064500" cy="3962400"/>
            <a:chOff x="344" y="1296"/>
            <a:chExt cx="5080" cy="2496"/>
          </a:xfrm>
        </p:grpSpPr>
        <p:sp>
          <p:nvSpPr>
            <p:cNvPr id="13320" name="Rectangle 5"/>
            <p:cNvSpPr>
              <a:spLocks noChangeArrowheads="1"/>
            </p:cNvSpPr>
            <p:nvPr/>
          </p:nvSpPr>
          <p:spPr bwMode="auto">
            <a:xfrm>
              <a:off x="507" y="1817"/>
              <a:ext cx="782" cy="1495"/>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ltLang="x-none"/>
            </a:p>
          </p:txBody>
        </p:sp>
        <p:sp>
          <p:nvSpPr>
            <p:cNvPr id="13321" name="Rectangle 6"/>
            <p:cNvSpPr>
              <a:spLocks noChangeArrowheads="1"/>
            </p:cNvSpPr>
            <p:nvPr/>
          </p:nvSpPr>
          <p:spPr bwMode="auto">
            <a:xfrm>
              <a:off x="1495" y="1817"/>
              <a:ext cx="781" cy="1486"/>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ltLang="x-none"/>
            </a:p>
          </p:txBody>
        </p:sp>
        <p:sp>
          <p:nvSpPr>
            <p:cNvPr id="13322" name="Rectangle 7"/>
            <p:cNvSpPr>
              <a:spLocks noChangeArrowheads="1"/>
            </p:cNvSpPr>
            <p:nvPr/>
          </p:nvSpPr>
          <p:spPr bwMode="auto">
            <a:xfrm>
              <a:off x="2477" y="1817"/>
              <a:ext cx="781" cy="1486"/>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ltLang="x-none"/>
            </a:p>
          </p:txBody>
        </p:sp>
        <p:sp>
          <p:nvSpPr>
            <p:cNvPr id="13323" name="Rectangle 8"/>
            <p:cNvSpPr>
              <a:spLocks noChangeArrowheads="1"/>
            </p:cNvSpPr>
            <p:nvPr/>
          </p:nvSpPr>
          <p:spPr bwMode="auto">
            <a:xfrm>
              <a:off x="3459" y="1817"/>
              <a:ext cx="782" cy="1486"/>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ltLang="x-none"/>
            </a:p>
          </p:txBody>
        </p:sp>
        <p:sp>
          <p:nvSpPr>
            <p:cNvPr id="13324" name="Rectangle 9"/>
            <p:cNvSpPr>
              <a:spLocks noChangeArrowheads="1"/>
            </p:cNvSpPr>
            <p:nvPr/>
          </p:nvSpPr>
          <p:spPr bwMode="auto">
            <a:xfrm>
              <a:off x="4442" y="1817"/>
              <a:ext cx="781" cy="1486"/>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fr-FR" altLang="x-none"/>
            </a:p>
          </p:txBody>
        </p:sp>
        <p:sp>
          <p:nvSpPr>
            <p:cNvPr id="13325" name="Text Box 10"/>
            <p:cNvSpPr txBox="1">
              <a:spLocks noChangeArrowheads="1"/>
            </p:cNvSpPr>
            <p:nvPr/>
          </p:nvSpPr>
          <p:spPr bwMode="auto">
            <a:xfrm>
              <a:off x="507" y="1817"/>
              <a:ext cx="782" cy="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spcBef>
                  <a:spcPct val="0"/>
                </a:spcBef>
              </a:pPr>
              <a:r>
                <a:rPr lang="fr-FR" altLang="x-none" sz="1400"/>
                <a:t>Présentation</a:t>
              </a:r>
            </a:p>
          </p:txBody>
        </p:sp>
        <p:sp>
          <p:nvSpPr>
            <p:cNvPr id="13326" name="Text Box 11"/>
            <p:cNvSpPr txBox="1">
              <a:spLocks noChangeArrowheads="1"/>
            </p:cNvSpPr>
            <p:nvPr/>
          </p:nvSpPr>
          <p:spPr bwMode="auto">
            <a:xfrm>
              <a:off x="1495" y="1817"/>
              <a:ext cx="781" cy="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spcBef>
                  <a:spcPct val="0"/>
                </a:spcBef>
                <a:spcAft>
                  <a:spcPts val="600"/>
                </a:spcAft>
              </a:pPr>
              <a:r>
                <a:rPr lang="fr-FR" altLang="x-none" sz="1400"/>
                <a:t>Application</a:t>
              </a:r>
            </a:p>
          </p:txBody>
        </p:sp>
        <p:sp>
          <p:nvSpPr>
            <p:cNvPr id="13327" name="Text Box 12"/>
            <p:cNvSpPr txBox="1">
              <a:spLocks noChangeArrowheads="1"/>
            </p:cNvSpPr>
            <p:nvPr/>
          </p:nvSpPr>
          <p:spPr bwMode="auto">
            <a:xfrm>
              <a:off x="2477" y="1817"/>
              <a:ext cx="781" cy="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spcBef>
                  <a:spcPct val="0"/>
                </a:spcBef>
              </a:pPr>
              <a:r>
                <a:rPr lang="fr-FR" altLang="x-none" sz="1400"/>
                <a:t>Services</a:t>
              </a:r>
            </a:p>
            <a:p>
              <a:pPr algn="ctr">
                <a:spcBef>
                  <a:spcPct val="0"/>
                </a:spcBef>
              </a:pPr>
              <a:r>
                <a:rPr lang="fr-FR" altLang="x-none" sz="1400"/>
                <a:t>(métier)</a:t>
              </a:r>
            </a:p>
          </p:txBody>
        </p:sp>
        <p:sp>
          <p:nvSpPr>
            <p:cNvPr id="13328" name="Text Box 13"/>
            <p:cNvSpPr txBox="1">
              <a:spLocks noChangeArrowheads="1"/>
            </p:cNvSpPr>
            <p:nvPr/>
          </p:nvSpPr>
          <p:spPr bwMode="auto">
            <a:xfrm>
              <a:off x="3459" y="1817"/>
              <a:ext cx="782" cy="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spcBef>
                  <a:spcPct val="0"/>
                </a:spcBef>
              </a:pPr>
              <a:r>
                <a:rPr lang="fr-FR" altLang="x-none" sz="1400"/>
                <a:t>Accès aux données</a:t>
              </a:r>
            </a:p>
            <a:p>
              <a:pPr algn="ctr">
                <a:spcBef>
                  <a:spcPct val="0"/>
                </a:spcBef>
              </a:pPr>
              <a:r>
                <a:rPr lang="fr-FR" altLang="x-none" sz="1400"/>
                <a:t>(DAO)</a:t>
              </a:r>
            </a:p>
          </p:txBody>
        </p:sp>
        <p:sp>
          <p:nvSpPr>
            <p:cNvPr id="13329" name="Text Box 14"/>
            <p:cNvSpPr txBox="1">
              <a:spLocks noChangeArrowheads="1"/>
            </p:cNvSpPr>
            <p:nvPr/>
          </p:nvSpPr>
          <p:spPr bwMode="auto">
            <a:xfrm>
              <a:off x="4442" y="1817"/>
              <a:ext cx="781" cy="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spcBef>
                  <a:spcPct val="0"/>
                </a:spcBef>
              </a:pPr>
              <a:r>
                <a:rPr lang="fr-FR" altLang="x-none" sz="1400"/>
                <a:t>Persistence</a:t>
              </a:r>
            </a:p>
          </p:txBody>
        </p:sp>
        <p:sp>
          <p:nvSpPr>
            <p:cNvPr id="13330" name="Line 15"/>
            <p:cNvSpPr>
              <a:spLocks noChangeShapeType="1"/>
            </p:cNvSpPr>
            <p:nvPr/>
          </p:nvSpPr>
          <p:spPr bwMode="auto">
            <a:xfrm>
              <a:off x="344" y="2260"/>
              <a:ext cx="5080" cy="0"/>
            </a:xfrm>
            <a:prstGeom prst="line">
              <a:avLst/>
            </a:prstGeom>
            <a:noFill/>
            <a:ln w="9525">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31" name="Text Box 16"/>
            <p:cNvSpPr txBox="1">
              <a:spLocks noChangeArrowheads="1"/>
            </p:cNvSpPr>
            <p:nvPr/>
          </p:nvSpPr>
          <p:spPr bwMode="auto">
            <a:xfrm>
              <a:off x="966" y="3530"/>
              <a:ext cx="833"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spcBef>
                  <a:spcPct val="0"/>
                </a:spcBef>
                <a:spcAft>
                  <a:spcPts val="600"/>
                </a:spcAft>
              </a:pPr>
              <a:r>
                <a:rPr lang="fr-FR" altLang="x-none" sz="1400">
                  <a:latin typeface="Tahoma" charset="0"/>
                </a:rPr>
                <a:t>Pattern MVC </a:t>
              </a:r>
              <a:endParaRPr lang="fr-FR" altLang="x-none" sz="1400"/>
            </a:p>
          </p:txBody>
        </p:sp>
        <p:sp>
          <p:nvSpPr>
            <p:cNvPr id="13332" name="AutoShape 17"/>
            <p:cNvSpPr>
              <a:spLocks/>
            </p:cNvSpPr>
            <p:nvPr/>
          </p:nvSpPr>
          <p:spPr bwMode="auto">
            <a:xfrm rot="5400000">
              <a:off x="1304" y="2558"/>
              <a:ext cx="176" cy="1768"/>
            </a:xfrm>
            <a:prstGeom prst="rightBrace">
              <a:avLst>
                <a:gd name="adj1" fmla="val 83712"/>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fr-FR" altLang="x-none"/>
            </a:p>
          </p:txBody>
        </p:sp>
        <p:sp>
          <p:nvSpPr>
            <p:cNvPr id="13333" name="AutoShape 18"/>
            <p:cNvSpPr>
              <a:spLocks/>
            </p:cNvSpPr>
            <p:nvPr/>
          </p:nvSpPr>
          <p:spPr bwMode="auto">
            <a:xfrm rot="5400000">
              <a:off x="4267" y="2558"/>
              <a:ext cx="176" cy="1768"/>
            </a:xfrm>
            <a:prstGeom prst="rightBrace">
              <a:avLst>
                <a:gd name="adj1" fmla="val 83712"/>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fr-FR" altLang="x-none"/>
            </a:p>
          </p:txBody>
        </p:sp>
        <p:sp>
          <p:nvSpPr>
            <p:cNvPr id="13334" name="Text Box 19"/>
            <p:cNvSpPr txBox="1">
              <a:spLocks noChangeArrowheads="1"/>
            </p:cNvSpPr>
            <p:nvPr/>
          </p:nvSpPr>
          <p:spPr bwMode="auto">
            <a:xfrm>
              <a:off x="3940" y="3530"/>
              <a:ext cx="833"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spcBef>
                  <a:spcPct val="0"/>
                </a:spcBef>
                <a:spcAft>
                  <a:spcPts val="600"/>
                </a:spcAft>
              </a:pPr>
              <a:r>
                <a:rPr lang="fr-FR" altLang="x-none" sz="1400">
                  <a:latin typeface="Tahoma" charset="0"/>
                </a:rPr>
                <a:t>Mismatch Paradigm</a:t>
              </a:r>
              <a:endParaRPr lang="fr-FR" altLang="x-none" sz="1400"/>
            </a:p>
          </p:txBody>
        </p:sp>
        <p:sp>
          <p:nvSpPr>
            <p:cNvPr id="13335" name="Line 20"/>
            <p:cNvSpPr>
              <a:spLocks noChangeShapeType="1"/>
            </p:cNvSpPr>
            <p:nvPr/>
          </p:nvSpPr>
          <p:spPr bwMode="auto">
            <a:xfrm>
              <a:off x="508" y="1606"/>
              <a:ext cx="275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6" name="Line 21"/>
            <p:cNvSpPr>
              <a:spLocks noChangeShapeType="1"/>
            </p:cNvSpPr>
            <p:nvPr/>
          </p:nvSpPr>
          <p:spPr bwMode="auto">
            <a:xfrm>
              <a:off x="2473" y="1473"/>
              <a:ext cx="2750" cy="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337" name="Text Box 22"/>
            <p:cNvSpPr txBox="1">
              <a:spLocks noChangeArrowheads="1"/>
            </p:cNvSpPr>
            <p:nvPr/>
          </p:nvSpPr>
          <p:spPr bwMode="auto">
            <a:xfrm>
              <a:off x="3430" y="1296"/>
              <a:ext cx="833"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spcBef>
                  <a:spcPct val="0"/>
                </a:spcBef>
                <a:spcAft>
                  <a:spcPts val="600"/>
                </a:spcAft>
              </a:pPr>
              <a:r>
                <a:rPr lang="fr-FR" altLang="x-none" sz="1400">
                  <a:latin typeface="Tahoma" charset="0"/>
                </a:rPr>
                <a:t>Transactions</a:t>
              </a:r>
              <a:endParaRPr lang="fr-FR" altLang="x-none" sz="1400"/>
            </a:p>
          </p:txBody>
        </p:sp>
        <p:sp>
          <p:nvSpPr>
            <p:cNvPr id="13338" name="Text Box 23"/>
            <p:cNvSpPr txBox="1">
              <a:spLocks noChangeArrowheads="1"/>
            </p:cNvSpPr>
            <p:nvPr/>
          </p:nvSpPr>
          <p:spPr bwMode="auto">
            <a:xfrm>
              <a:off x="826" y="1434"/>
              <a:ext cx="1918"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spcBef>
                  <a:spcPct val="0"/>
                </a:spcBef>
                <a:spcAft>
                  <a:spcPts val="600"/>
                </a:spcAft>
              </a:pPr>
              <a:r>
                <a:rPr lang="fr-FR" altLang="x-none" sz="1400">
                  <a:latin typeface="Tahoma" charset="0"/>
                </a:rPr>
                <a:t>Authentification / autorisations</a:t>
              </a:r>
              <a:endParaRPr lang="fr-FR" altLang="x-none" sz="1400"/>
            </a:p>
          </p:txBody>
        </p:sp>
        <p:sp>
          <p:nvSpPr>
            <p:cNvPr id="13339" name="Line 24"/>
            <p:cNvSpPr>
              <a:spLocks noChangeShapeType="1"/>
            </p:cNvSpPr>
            <p:nvPr/>
          </p:nvSpPr>
          <p:spPr bwMode="auto">
            <a:xfrm>
              <a:off x="1502" y="1752"/>
              <a:ext cx="3713" cy="0"/>
            </a:xfrm>
            <a:prstGeom prst="line">
              <a:avLst/>
            </a:prstGeom>
            <a:noFill/>
            <a:ln w="9525">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40" name="Text Box 25"/>
            <p:cNvSpPr txBox="1">
              <a:spLocks noChangeArrowheads="1"/>
            </p:cNvSpPr>
            <p:nvPr/>
          </p:nvSpPr>
          <p:spPr bwMode="auto">
            <a:xfrm>
              <a:off x="2626" y="1604"/>
              <a:ext cx="1375" cy="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spcBef>
                  <a:spcPct val="0"/>
                </a:spcBef>
                <a:spcAft>
                  <a:spcPts val="600"/>
                </a:spcAft>
              </a:pPr>
              <a:r>
                <a:rPr lang="fr-FR" altLang="x-none" sz="1400">
                  <a:latin typeface="Tahoma" charset="0"/>
                </a:rPr>
                <a:t>Exceptions</a:t>
              </a:r>
              <a:endParaRPr lang="fr-FR" altLang="x-none" sz="1400"/>
            </a:p>
          </p:txBody>
        </p:sp>
      </p:gr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97283"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31DFF046-1E89-47FC-970F-18F6C2A96F97}" type="slidenum">
              <a:rPr lang="en-US" altLang="x-none" sz="1400"/>
              <a:pPr/>
              <a:t>110</a:t>
            </a:fld>
            <a:endParaRPr lang="en-US" altLang="x-none" sz="1400"/>
          </a:p>
        </p:txBody>
      </p:sp>
      <p:sp>
        <p:nvSpPr>
          <p:cNvPr id="97284"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97285" name="Rectangle 2"/>
          <p:cNvSpPr>
            <a:spLocks noGrp="1" noChangeArrowheads="1"/>
          </p:cNvSpPr>
          <p:nvPr>
            <p:ph type="title"/>
          </p:nvPr>
        </p:nvSpPr>
        <p:spPr/>
        <p:txBody>
          <a:bodyPr/>
          <a:lstStyle/>
          <a:p>
            <a:r>
              <a:rPr lang="en-US" altLang="x-none" smtClean="0"/>
              <a:t>3.3 AspectJ</a:t>
            </a:r>
            <a:endParaRPr lang="fr-FR" altLang="x-none" smtClean="0"/>
          </a:p>
        </p:txBody>
      </p:sp>
      <p:sp>
        <p:nvSpPr>
          <p:cNvPr id="97286" name="Rectangle 3"/>
          <p:cNvSpPr>
            <a:spLocks noGrp="1" noChangeArrowheads="1"/>
          </p:cNvSpPr>
          <p:nvPr>
            <p:ph type="body" idx="1"/>
          </p:nvPr>
        </p:nvSpPr>
        <p:spPr>
          <a:xfrm>
            <a:off x="609600" y="990600"/>
            <a:ext cx="8355013" cy="4114800"/>
          </a:xfrm>
        </p:spPr>
        <p:txBody>
          <a:bodyPr/>
          <a:lstStyle/>
          <a:p>
            <a:pPr>
              <a:buFontTx/>
              <a:buNone/>
            </a:pPr>
            <a:r>
              <a:rPr lang="fr-FR" altLang="x-none" sz="2400" b="1" smtClean="0"/>
              <a:t>Types de méthodes d'aspect (</a:t>
            </a:r>
            <a:r>
              <a:rPr lang="fr-FR" altLang="x-none" sz="2400" b="1" i="1" smtClean="0"/>
              <a:t>advices</a:t>
            </a:r>
            <a:r>
              <a:rPr lang="fr-FR" altLang="x-none" sz="2400" b="1" smtClean="0"/>
              <a:t>)</a:t>
            </a:r>
            <a:endParaRPr lang="fr-FR" altLang="x-none" sz="2400" smtClean="0"/>
          </a:p>
          <a:p>
            <a:r>
              <a:rPr lang="fr-FR" altLang="x-none" sz="2400" smtClean="0"/>
              <a:t>tout type de point de jonction</a:t>
            </a:r>
          </a:p>
          <a:p>
            <a:pPr lvl="2"/>
            <a:r>
              <a:rPr lang="fr-FR" altLang="x-none" sz="1800" smtClean="0"/>
              <a:t> avant (before)</a:t>
            </a:r>
          </a:p>
          <a:p>
            <a:pPr lvl="2"/>
            <a:r>
              <a:rPr lang="fr-FR" altLang="x-none" sz="1800" smtClean="0"/>
              <a:t>après (after)</a:t>
            </a:r>
          </a:p>
          <a:p>
            <a:pPr lvl="2"/>
            <a:r>
              <a:rPr lang="fr-FR" altLang="x-none" sz="1800" smtClean="0"/>
              <a:t>autour (around)</a:t>
            </a:r>
            <a:endParaRPr lang="fr-FR" altLang="x-none" sz="900" smtClean="0"/>
          </a:p>
          <a:p>
            <a:r>
              <a:rPr lang="fr-FR" altLang="x-none" sz="2400" smtClean="0"/>
              <a:t>+ pour les points de jonctions qui concernent les méthodes</a:t>
            </a:r>
          </a:p>
          <a:p>
            <a:pPr lvl="2"/>
            <a:r>
              <a:rPr lang="fr-FR" altLang="x-none" sz="1800" smtClean="0"/>
              <a:t>avant le retour (before returning)</a:t>
            </a:r>
          </a:p>
          <a:p>
            <a:pPr lvl="2"/>
            <a:r>
              <a:rPr lang="fr-FR" altLang="x-none" sz="1800" smtClean="0"/>
              <a:t>après le retour (after returning)</a:t>
            </a:r>
            <a:endParaRPr lang="fr-FR" altLang="x-none" sz="900" smtClean="0"/>
          </a:p>
          <a:p>
            <a:r>
              <a:rPr lang="fr-FR" altLang="x-none" sz="2400" smtClean="0"/>
              <a:t>+ pour les points de jonctions qui concernent les exceptions</a:t>
            </a:r>
          </a:p>
          <a:p>
            <a:pPr lvl="1"/>
            <a:r>
              <a:rPr lang="fr-FR" altLang="x-none" sz="2000" smtClean="0"/>
              <a:t> avant la levée (before throwing)</a:t>
            </a:r>
          </a:p>
          <a:p>
            <a:pPr lvl="1"/>
            <a:r>
              <a:rPr lang="fr-FR" altLang="x-none" sz="2000" smtClean="0"/>
              <a:t> après la levée (after throwing)</a:t>
            </a:r>
          </a:p>
          <a:p>
            <a:endParaRPr lang="fr-FR" altLang="x-none" sz="1200" smtClean="0"/>
          </a:p>
          <a:p>
            <a:r>
              <a:rPr lang="fr-FR" altLang="x-none" sz="2400" smtClean="0"/>
              <a:t>introduction de code</a:t>
            </a:r>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98307"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8BDA1BC7-A94F-4AC9-8D33-15AEA4221FCB}" type="slidenum">
              <a:rPr lang="en-US" altLang="x-none" sz="1400"/>
              <a:pPr/>
              <a:t>111</a:t>
            </a:fld>
            <a:endParaRPr lang="en-US" altLang="x-none" sz="1400"/>
          </a:p>
        </p:txBody>
      </p:sp>
      <p:sp>
        <p:nvSpPr>
          <p:cNvPr id="98308"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98309" name="Rectangle 2"/>
          <p:cNvSpPr>
            <a:spLocks noGrp="1" noChangeArrowheads="1"/>
          </p:cNvSpPr>
          <p:nvPr>
            <p:ph type="title"/>
          </p:nvPr>
        </p:nvSpPr>
        <p:spPr/>
        <p:txBody>
          <a:bodyPr/>
          <a:lstStyle/>
          <a:p>
            <a:r>
              <a:rPr lang="en-US" altLang="x-none" smtClean="0"/>
              <a:t>3.3 AspectJ</a:t>
            </a:r>
            <a:endParaRPr lang="fr-FR" altLang="x-none" smtClean="0"/>
          </a:p>
        </p:txBody>
      </p:sp>
      <p:sp>
        <p:nvSpPr>
          <p:cNvPr id="98310" name="Rectangle 3"/>
          <p:cNvSpPr>
            <a:spLocks noGrp="1" noChangeArrowheads="1"/>
          </p:cNvSpPr>
          <p:nvPr>
            <p:ph type="body" idx="1"/>
          </p:nvPr>
        </p:nvSpPr>
        <p:spPr>
          <a:xfrm>
            <a:off x="539750" y="836613"/>
            <a:ext cx="8534400" cy="4114800"/>
          </a:xfr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rgbClr val="FC0128"/>
                </a:solidFill>
                <a:miter lim="800000"/>
                <a:headEnd/>
                <a:tailEnd/>
              </a14:hiddenLine>
            </a:ext>
          </a:extLst>
        </p:spPr>
        <p:txBody>
          <a:bodyPr lIns="90487" tIns="44450" rIns="90487" bIns="44450"/>
          <a:lstStyle/>
          <a:p>
            <a:pPr>
              <a:buFontTx/>
              <a:buNone/>
            </a:pPr>
            <a:r>
              <a:rPr lang="en-US" altLang="x-none" sz="2800" b="1" smtClean="0"/>
              <a:t>Bilan</a:t>
            </a:r>
            <a:endParaRPr lang="en-US" altLang="x-none" sz="2400" smtClean="0"/>
          </a:p>
          <a:p>
            <a:pPr lvl="1">
              <a:buClr>
                <a:schemeClr val="folHlink"/>
              </a:buClr>
            </a:pPr>
            <a:r>
              <a:rPr lang="en-US" altLang="x-none" sz="2400" smtClean="0"/>
              <a:t>excellente prise en charge de la "transversalité"</a:t>
            </a:r>
          </a:p>
          <a:p>
            <a:pPr lvl="1">
              <a:buClr>
                <a:schemeClr val="folHlink"/>
              </a:buClr>
            </a:pPr>
            <a:r>
              <a:rPr lang="en-US" altLang="x-none" sz="2400" smtClean="0"/>
              <a:t>véritable apport</a:t>
            </a:r>
          </a:p>
          <a:p>
            <a:pPr lvl="1">
              <a:buClr>
                <a:schemeClr val="folHlink"/>
              </a:buClr>
            </a:pPr>
            <a:r>
              <a:rPr lang="en-US" altLang="x-none" sz="2400" smtClean="0"/>
              <a:t>nombreuses constructions syntaxiques pour définir des coupes</a:t>
            </a:r>
            <a:endParaRPr lang="en-US" altLang="x-none" sz="2000" smtClean="0"/>
          </a:p>
          <a:p>
            <a:pPr>
              <a:buClr>
                <a:schemeClr val="tx1"/>
              </a:buClr>
            </a:pPr>
            <a:r>
              <a:rPr lang="en-US" altLang="x-none" sz="2800" smtClean="0"/>
              <a:t>Mais</a:t>
            </a:r>
            <a:endParaRPr lang="en-US" altLang="x-none" sz="1400" smtClean="0"/>
          </a:p>
          <a:p>
            <a:pPr lvl="1">
              <a:buClr>
                <a:schemeClr val="folHlink"/>
              </a:buClr>
            </a:pPr>
            <a:r>
              <a:rPr lang="en-US" altLang="x-none" sz="2400" smtClean="0"/>
              <a:t>approche basée classe et compilation</a:t>
            </a:r>
          </a:p>
          <a:p>
            <a:pPr lvl="2">
              <a:buClr>
                <a:schemeClr val="folHlink"/>
              </a:buClr>
            </a:pPr>
            <a:r>
              <a:rPr lang="en-US" altLang="x-none" sz="2000" smtClean="0"/>
              <a:t>pas ajout/retrait dynamique d'aspect à l’exécution</a:t>
            </a:r>
          </a:p>
          <a:p>
            <a:pPr lvl="2">
              <a:buClr>
                <a:schemeClr val="folHlink"/>
              </a:buClr>
            </a:pPr>
            <a:r>
              <a:rPr lang="en-US" altLang="x-none" sz="2000" smtClean="0"/>
              <a:t>quid objectif applications </a:t>
            </a:r>
            <a:r>
              <a:rPr lang="en-US" altLang="x-none" sz="2000" i="1" smtClean="0"/>
              <a:t>middleware</a:t>
            </a:r>
            <a:r>
              <a:rPr lang="en-US" altLang="x-none" sz="2000" smtClean="0"/>
              <a:t> / serveur d'applications ?</a:t>
            </a:r>
          </a:p>
          <a:p>
            <a:pPr lvl="1">
              <a:buClr>
                <a:schemeClr val="folHlink"/>
              </a:buClr>
            </a:pPr>
            <a:r>
              <a:rPr lang="en-US" altLang="x-none" sz="2400" smtClean="0"/>
              <a:t>1 aspect mélange 2 choses</a:t>
            </a:r>
          </a:p>
          <a:p>
            <a:pPr lvl="2">
              <a:buClr>
                <a:schemeClr val="folHlink"/>
              </a:buClr>
            </a:pPr>
            <a:r>
              <a:rPr lang="en-US" altLang="x-none" sz="2000" smtClean="0"/>
              <a:t>la définition d'une coupe transversale (</a:t>
            </a:r>
            <a:r>
              <a:rPr lang="en-US" altLang="x-none" sz="2000" i="1" smtClean="0"/>
              <a:t>crosscut</a:t>
            </a:r>
            <a:r>
              <a:rPr lang="en-US" altLang="x-none" sz="2000" smtClean="0"/>
              <a:t>)</a:t>
            </a:r>
          </a:p>
          <a:p>
            <a:pPr lvl="2">
              <a:buClr>
                <a:schemeClr val="folHlink"/>
              </a:buClr>
            </a:pPr>
            <a:r>
              <a:rPr lang="en-US" altLang="x-none" sz="2000" smtClean="0"/>
              <a:t>des actions liées à la sémantique de l'aspect</a:t>
            </a:r>
          </a:p>
          <a:p>
            <a:pPr lvl="1">
              <a:buClr>
                <a:schemeClr val="folHlink"/>
              </a:buClr>
            </a:pPr>
            <a:r>
              <a:rPr lang="en-US" altLang="x-none" sz="2400" smtClean="0"/>
              <a:t>pas (peu) de traitement de la composition d'aspect</a:t>
            </a:r>
          </a:p>
          <a:p>
            <a:pPr lvl="2">
              <a:buClr>
                <a:schemeClr val="folHlink"/>
              </a:buClr>
            </a:pPr>
            <a:r>
              <a:rPr lang="en-US" altLang="x-none" sz="2000" smtClean="0"/>
              <a:t>plusieurs aspects sur un même point de jonction ?</a:t>
            </a:r>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99331"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69081434-02F0-4117-A26D-136B6EBD677D}" type="slidenum">
              <a:rPr lang="en-US" altLang="x-none" sz="1400"/>
              <a:pPr/>
              <a:t>112</a:t>
            </a:fld>
            <a:endParaRPr lang="en-US" altLang="x-none" sz="1400"/>
          </a:p>
        </p:txBody>
      </p:sp>
      <p:sp>
        <p:nvSpPr>
          <p:cNvPr id="99332"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99333" name="Rectangle 2"/>
          <p:cNvSpPr>
            <a:spLocks noGrp="1" noChangeArrowheads="1"/>
          </p:cNvSpPr>
          <p:nvPr>
            <p:ph type="title"/>
          </p:nvPr>
        </p:nvSpPr>
        <p:spPr/>
        <p:txBody>
          <a:bodyPr/>
          <a:lstStyle/>
          <a:p>
            <a:r>
              <a:rPr lang="en-US" altLang="x-none" smtClean="0"/>
              <a:t>3.3 AspectJ</a:t>
            </a:r>
            <a:endParaRPr lang="fr-FR" altLang="x-none" smtClean="0"/>
          </a:p>
        </p:txBody>
      </p:sp>
      <p:sp>
        <p:nvSpPr>
          <p:cNvPr id="99334" name="Rectangle 3"/>
          <p:cNvSpPr>
            <a:spLocks noGrp="1" noChangeArrowheads="1"/>
          </p:cNvSpPr>
          <p:nvPr>
            <p:ph type="body" idx="1"/>
          </p:nvPr>
        </p:nvSpPr>
        <p:spPr/>
        <p:txBody>
          <a:bodyPr/>
          <a:lstStyle/>
          <a:p>
            <a:pPr>
              <a:buFontTx/>
              <a:buNone/>
            </a:pPr>
            <a:r>
              <a:rPr lang="fr-FR" altLang="x-none" sz="2400" b="1" smtClean="0"/>
              <a:t>Bilan</a:t>
            </a:r>
          </a:p>
          <a:p>
            <a:endParaRPr lang="fr-FR" altLang="x-none" sz="2400" smtClean="0"/>
          </a:p>
          <a:p>
            <a:r>
              <a:rPr lang="fr-FR" altLang="x-none" sz="2400" smtClean="0"/>
              <a:t>Traitement de la composition d'aspect avec AspectJ</a:t>
            </a:r>
          </a:p>
          <a:p>
            <a:endParaRPr lang="fr-FR" altLang="x-none" sz="2400" smtClean="0"/>
          </a:p>
          <a:p>
            <a:r>
              <a:rPr lang="en-US" altLang="x-none" sz="2000" b="1" smtClean="0">
                <a:latin typeface="Courier New" pitchFamily="49" charset="0"/>
              </a:rPr>
              <a:t>aspect</a:t>
            </a:r>
            <a:r>
              <a:rPr lang="en-US" altLang="x-none" sz="2000" smtClean="0">
                <a:latin typeface="Courier New" pitchFamily="49" charset="0"/>
              </a:rPr>
              <a:t> Authentication </a:t>
            </a:r>
            <a:r>
              <a:rPr lang="en-US" altLang="x-none" sz="2000" b="1" smtClean="0">
                <a:latin typeface="Courier New" pitchFamily="49" charset="0"/>
              </a:rPr>
              <a:t>dominates </a:t>
            </a:r>
            <a:r>
              <a:rPr lang="en-US" altLang="x-none" sz="2000" smtClean="0">
                <a:latin typeface="Courier New" pitchFamily="49" charset="0"/>
              </a:rPr>
              <a:t>Log</a:t>
            </a:r>
            <a:r>
              <a:rPr lang="en-US" altLang="x-none" sz="2000" b="1" smtClean="0">
                <a:latin typeface="Courier New" pitchFamily="49" charset="0"/>
              </a:rPr>
              <a:t> </a:t>
            </a:r>
            <a:r>
              <a:rPr lang="en-US" altLang="x-none" sz="2000" smtClean="0">
                <a:latin typeface="Courier New" pitchFamily="49" charset="0"/>
              </a:rPr>
              <a:t>{ ... }</a:t>
            </a:r>
          </a:p>
          <a:p>
            <a:endParaRPr lang="fr-FR" altLang="x-none" sz="2400" smtClean="0"/>
          </a:p>
          <a:p>
            <a:r>
              <a:rPr lang="fr-FR" altLang="x-none" sz="2400" smtClean="0"/>
              <a:t> chaque fois que les 2 aspects s'appliquent sur le même point de jonction </a:t>
            </a:r>
            <a:r>
              <a:rPr lang="en-US" altLang="x-none" sz="1800" smtClean="0">
                <a:latin typeface="Courier New" pitchFamily="49" charset="0"/>
              </a:rPr>
              <a:t>Authentication </a:t>
            </a:r>
            <a:r>
              <a:rPr lang="fr-FR" altLang="x-none" sz="2400" smtClean="0"/>
              <a:t>doit être appliqué avant </a:t>
            </a:r>
            <a:r>
              <a:rPr lang="en-US" altLang="x-none" sz="1800" smtClean="0">
                <a:latin typeface="Courier New" pitchFamily="49" charset="0"/>
              </a:rPr>
              <a:t>Log</a:t>
            </a:r>
            <a:r>
              <a:rPr lang="en-US" altLang="x-none" sz="1800" b="1" smtClean="0">
                <a:latin typeface="Courier New" pitchFamily="49" charset="0"/>
              </a:rPr>
              <a:t> </a:t>
            </a:r>
            <a:endParaRPr lang="fr-FR" altLang="x-none" sz="2400" smtClean="0"/>
          </a:p>
          <a:p>
            <a:endParaRPr lang="fr-FR" altLang="x-none" sz="2400" smtClean="0"/>
          </a:p>
          <a:p>
            <a:r>
              <a:rPr lang="fr-FR" altLang="x-none" sz="2400" smtClean="0"/>
              <a:t> tous les cas doivent être prévus</a:t>
            </a:r>
          </a:p>
          <a:p>
            <a:r>
              <a:rPr lang="fr-FR" altLang="x-none" sz="2400" smtClean="0"/>
              <a:t> c'est rigide</a:t>
            </a:r>
          </a:p>
          <a:p>
            <a:r>
              <a:rPr lang="fr-FR" altLang="x-none" sz="2400" smtClean="0"/>
              <a:t> ce n'est pas "aspectisé"</a:t>
            </a:r>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100355"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05CE50D7-8F9F-425A-9787-A513C3AE720B}" type="slidenum">
              <a:rPr lang="en-US" altLang="x-none" sz="1400"/>
              <a:pPr/>
              <a:t>113</a:t>
            </a:fld>
            <a:endParaRPr lang="en-US" altLang="x-none" sz="1400"/>
          </a:p>
        </p:txBody>
      </p:sp>
      <p:sp>
        <p:nvSpPr>
          <p:cNvPr id="100356"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100357" name="Rectangle 2"/>
          <p:cNvSpPr>
            <a:spLocks noGrp="1" noChangeArrowheads="1"/>
          </p:cNvSpPr>
          <p:nvPr>
            <p:ph type="title"/>
          </p:nvPr>
        </p:nvSpPr>
        <p:spPr/>
        <p:txBody>
          <a:bodyPr/>
          <a:lstStyle/>
          <a:p>
            <a:r>
              <a:rPr lang="fr-FR" altLang="x-none" smtClean="0"/>
              <a:t>3.4 Spring AOP - Généralités</a:t>
            </a:r>
          </a:p>
        </p:txBody>
      </p:sp>
      <p:sp>
        <p:nvSpPr>
          <p:cNvPr id="100358" name="Rectangle 3"/>
          <p:cNvSpPr>
            <a:spLocks noGrp="1" noChangeArrowheads="1"/>
          </p:cNvSpPr>
          <p:nvPr>
            <p:ph type="body" idx="1"/>
          </p:nvPr>
        </p:nvSpPr>
        <p:spPr>
          <a:xfrm>
            <a:off x="685800" y="1181100"/>
            <a:ext cx="8278813" cy="5416550"/>
          </a:xfrm>
        </p:spPr>
        <p:txBody>
          <a:bodyPr/>
          <a:lstStyle/>
          <a:p>
            <a:r>
              <a:rPr lang="fr-FR" altLang="x-none" sz="2000" smtClean="0"/>
              <a:t>Aspect-Oriented Programming:</a:t>
            </a:r>
          </a:p>
          <a:p>
            <a:pPr lvl="1"/>
            <a:r>
              <a:rPr lang="fr-FR" altLang="x-none" sz="1800" smtClean="0"/>
              <a:t>Programmation Orientée Aspect;</a:t>
            </a:r>
          </a:p>
          <a:p>
            <a:pPr lvl="1"/>
            <a:r>
              <a:rPr lang="fr-FR" altLang="x-none" sz="1800" smtClean="0"/>
              <a:t>Résoudre les fonctionnalités transverses des applications (gestion de la sécurité d’accès, gestion des transactions);</a:t>
            </a:r>
          </a:p>
          <a:p>
            <a:pPr lvl="1"/>
            <a:r>
              <a:rPr lang="fr-FR" altLang="x-none" sz="1800" smtClean="0"/>
              <a:t>Résoudre les problématiques de dispersion de code (au niveau des appels);</a:t>
            </a:r>
          </a:p>
          <a:p>
            <a:pPr lvl="1"/>
            <a:r>
              <a:rPr lang="fr-FR" altLang="x-none" sz="1800" smtClean="0"/>
              <a:t>Efficace pour adresser les problématiques complexes de modularisation.</a:t>
            </a:r>
          </a:p>
          <a:p>
            <a:endParaRPr lang="fr-FR" altLang="x-none" sz="2000" smtClean="0"/>
          </a:p>
          <a:p>
            <a:r>
              <a:rPr lang="fr-FR" altLang="x-none" sz="2000" smtClean="0"/>
              <a:t>Evolution de l’AOP:</a:t>
            </a:r>
          </a:p>
          <a:p>
            <a:pPr lvl="1"/>
            <a:r>
              <a:rPr lang="fr-FR" altLang="x-none" sz="1800" smtClean="0"/>
              <a:t>Paradigme dont les fondations datent de 1990 (Xerox);</a:t>
            </a:r>
          </a:p>
          <a:p>
            <a:pPr lvl="1"/>
            <a:r>
              <a:rPr lang="fr-FR" altLang="x-none" sz="1800" smtClean="0"/>
              <a:t>Succès dans le monde de la recherche et arrive actuellement dans les entreprises;</a:t>
            </a:r>
          </a:p>
          <a:p>
            <a:pPr lvl="1"/>
            <a:r>
              <a:rPr lang="fr-FR" altLang="x-none" sz="1800" smtClean="0"/>
              <a:t>Éditeurs tels que IBM, BEA et JBoss Group utilisent cette technologie au sein de leur implémentation J2EE pour pallier ses lourdeurs et ses limitations;</a:t>
            </a:r>
          </a:p>
          <a:p>
            <a:pPr lvl="1"/>
            <a:r>
              <a:rPr lang="fr-FR" altLang="x-none" sz="1800" smtClean="0"/>
              <a:t>AOP est mature. Derrière les EJBs, JDO…, il y a des notions d’AOP.</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101379"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615A9D9F-0890-48AB-BB30-1A3708BD9350}" type="slidenum">
              <a:rPr lang="en-US" altLang="x-none" sz="1400"/>
              <a:pPr/>
              <a:t>114</a:t>
            </a:fld>
            <a:endParaRPr lang="en-US" altLang="x-none" sz="1400"/>
          </a:p>
        </p:txBody>
      </p:sp>
      <p:sp>
        <p:nvSpPr>
          <p:cNvPr id="101380"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101381" name="Rectangle 2"/>
          <p:cNvSpPr>
            <a:spLocks noGrp="1" noChangeArrowheads="1"/>
          </p:cNvSpPr>
          <p:nvPr>
            <p:ph type="title"/>
          </p:nvPr>
        </p:nvSpPr>
        <p:spPr/>
        <p:txBody>
          <a:bodyPr/>
          <a:lstStyle/>
          <a:p>
            <a:r>
              <a:rPr lang="fr-FR" altLang="x-none" smtClean="0"/>
              <a:t>3.4 AOP – Concepts (Rappel)</a:t>
            </a:r>
          </a:p>
        </p:txBody>
      </p:sp>
      <p:sp>
        <p:nvSpPr>
          <p:cNvPr id="101382" name="AutoShape 3"/>
          <p:cNvSpPr>
            <a:spLocks noGrp="1" noChangeAspect="1" noChangeArrowheads="1"/>
          </p:cNvSpPr>
          <p:nvPr>
            <p:ph type="body" idx="1"/>
          </p:nvPr>
        </p:nvSpPr>
        <p:spPr>
          <a:xfrm>
            <a:off x="685800" y="1143000"/>
            <a:ext cx="7772400" cy="5041900"/>
          </a:xfrm>
        </p:spPr>
        <p:txBody>
          <a:bodyPr/>
          <a:lstStyle/>
          <a:p>
            <a:r>
              <a:rPr lang="fr-FR" altLang="x-none" sz="2000" smtClean="0"/>
              <a:t>Les différentes entités</a:t>
            </a:r>
          </a:p>
          <a:p>
            <a:pPr lvl="1"/>
            <a:r>
              <a:rPr lang="fr-FR" altLang="x-none" sz="1600" b="1" u="sng" smtClean="0"/>
              <a:t>Aspect</a:t>
            </a:r>
            <a:r>
              <a:rPr lang="fr-FR" altLang="x-none" sz="1600" b="1" smtClean="0"/>
              <a:t>: Entité logicielle qui capture une fonctionnalité logicielle transversale à une application;</a:t>
            </a:r>
          </a:p>
          <a:p>
            <a:pPr lvl="1"/>
            <a:r>
              <a:rPr lang="fr-FR" altLang="x-none" sz="1600" b="1" u="sng" smtClean="0"/>
              <a:t>Point de jonction</a:t>
            </a:r>
            <a:r>
              <a:rPr lang="fr-FR" altLang="x-none" sz="1600" b="1" smtClean="0"/>
              <a:t> (join point): Point dans l’exécution d’un programme autour duquel un ou plusieurs aspects peuvent être ajoutés;</a:t>
            </a:r>
          </a:p>
          <a:p>
            <a:pPr lvl="1"/>
            <a:r>
              <a:rPr lang="fr-FR" altLang="x-none" sz="1600" b="1" u="sng" smtClean="0"/>
              <a:t>Coupe</a:t>
            </a:r>
            <a:r>
              <a:rPr lang="fr-FR" altLang="x-none" sz="1600" b="1" smtClean="0"/>
              <a:t> (crosscut): Désigne un ensemble de points de jonction;</a:t>
            </a:r>
          </a:p>
          <a:p>
            <a:pPr lvl="1"/>
            <a:r>
              <a:rPr lang="fr-FR" altLang="x-none" sz="1600" b="1" u="sng" smtClean="0"/>
              <a:t>Code advice</a:t>
            </a:r>
            <a:r>
              <a:rPr lang="fr-FR" altLang="x-none" sz="1600" b="1" smtClean="0"/>
              <a:t>: Bloc de code définissant le comportement d’un aspect (plusieurs types: avant, autour, après, sur exception, introduction).</a:t>
            </a:r>
          </a:p>
          <a:p>
            <a:r>
              <a:rPr lang="fr-FR" altLang="x-none" sz="2000" smtClean="0"/>
              <a:t>Application des aspects sur le code</a:t>
            </a:r>
          </a:p>
          <a:p>
            <a:pPr lvl="1"/>
            <a:r>
              <a:rPr lang="fr-FR" altLang="x-none" sz="1600" b="1" smtClean="0"/>
              <a:t>Tissage (veawing): Opération d’intégration entre un ensemble de classes et un ensemble d’aspects;</a:t>
            </a:r>
          </a:p>
          <a:p>
            <a:pPr lvl="1"/>
            <a:r>
              <a:rPr lang="fr-FR" altLang="x-none" sz="1600" b="1" smtClean="0"/>
              <a:t>Plusieurs types de tissage:</a:t>
            </a:r>
          </a:p>
          <a:p>
            <a:pPr lvl="2"/>
            <a:r>
              <a:rPr lang="fr-FR" altLang="x-none" sz="1400" b="1" smtClean="0"/>
              <a:t>Tissage à la compilation;</a:t>
            </a:r>
          </a:p>
          <a:p>
            <a:pPr lvl="2"/>
            <a:r>
              <a:rPr lang="fr-FR" altLang="x-none" sz="1400" b="1" smtClean="0"/>
              <a:t>Tissage à l’exécution (chargement des classes ou proxy).</a:t>
            </a:r>
          </a:p>
          <a:p>
            <a:r>
              <a:rPr lang="fr-FR" altLang="x-none" sz="2000" smtClean="0"/>
              <a:t>Frameworks AOP</a:t>
            </a:r>
          </a:p>
          <a:p>
            <a:pPr lvl="1"/>
            <a:r>
              <a:rPr lang="fr-FR" altLang="x-none" sz="1600" b="1" smtClean="0"/>
              <a:t>Tissage à la compilation: AspectJ;</a:t>
            </a:r>
          </a:p>
          <a:p>
            <a:pPr lvl="1"/>
            <a:r>
              <a:rPr lang="fr-FR" altLang="x-none" sz="1600" b="1" smtClean="0"/>
              <a:t>Tissage à l’exécution: JAC, JBoss AOP, Spring AOP.</a:t>
            </a:r>
          </a:p>
        </p:txBody>
      </p:sp>
      <p:sp>
        <p:nvSpPr>
          <p:cNvPr id="101383" name="AutoShape 4" descr="archite2"/>
          <p:cNvSpPr>
            <a:spLocks noChangeAspect="1" noChangeArrowheads="1"/>
          </p:cNvSpPr>
          <p:nvPr/>
        </p:nvSpPr>
        <p:spPr bwMode="auto">
          <a:xfrm>
            <a:off x="1795463" y="1554163"/>
            <a:ext cx="5554662"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x-none"/>
          </a:p>
        </p:txBody>
      </p:sp>
      <p:sp>
        <p:nvSpPr>
          <p:cNvPr id="101384" name="AutoShape 5" descr="archite2"/>
          <p:cNvSpPr>
            <a:spLocks noChangeAspect="1" noChangeArrowheads="1"/>
          </p:cNvSpPr>
          <p:nvPr/>
        </p:nvSpPr>
        <p:spPr bwMode="auto">
          <a:xfrm>
            <a:off x="1795463" y="1554163"/>
            <a:ext cx="5554662"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x-none"/>
          </a:p>
        </p:txBody>
      </p:sp>
      <p:sp>
        <p:nvSpPr>
          <p:cNvPr id="101385" name="AutoShape 6" descr="archite2"/>
          <p:cNvSpPr>
            <a:spLocks noChangeAspect="1" noChangeArrowheads="1"/>
          </p:cNvSpPr>
          <p:nvPr/>
        </p:nvSpPr>
        <p:spPr bwMode="auto">
          <a:xfrm>
            <a:off x="1795463" y="1554163"/>
            <a:ext cx="5554662"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fr-FR" altLang="x-none"/>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102403"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05FA00DB-E704-4169-81E7-DF92CEE235CD}" type="slidenum">
              <a:rPr lang="en-US" altLang="x-none" sz="1400"/>
              <a:pPr/>
              <a:t>115</a:t>
            </a:fld>
            <a:endParaRPr lang="en-US" altLang="x-none" sz="1400"/>
          </a:p>
        </p:txBody>
      </p:sp>
      <p:sp>
        <p:nvSpPr>
          <p:cNvPr id="102404"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102405" name="Rectangle 2"/>
          <p:cNvSpPr>
            <a:spLocks noGrp="1" noChangeArrowheads="1"/>
          </p:cNvSpPr>
          <p:nvPr>
            <p:ph type="title"/>
          </p:nvPr>
        </p:nvSpPr>
        <p:spPr/>
        <p:txBody>
          <a:bodyPr/>
          <a:lstStyle/>
          <a:p>
            <a:r>
              <a:rPr lang="fr-FR" altLang="x-none" smtClean="0"/>
              <a:t>3.4 Spring AOP concepts (1/2)</a:t>
            </a:r>
          </a:p>
        </p:txBody>
      </p:sp>
      <p:sp>
        <p:nvSpPr>
          <p:cNvPr id="102406" name="Rectangle 3"/>
          <p:cNvSpPr>
            <a:spLocks noGrp="1" noChangeArrowheads="1"/>
          </p:cNvSpPr>
          <p:nvPr>
            <p:ph type="body" idx="1"/>
          </p:nvPr>
        </p:nvSpPr>
        <p:spPr>
          <a:xfrm>
            <a:off x="685800" y="1143000"/>
            <a:ext cx="7772400" cy="3876675"/>
          </a:xfrm>
        </p:spPr>
        <p:txBody>
          <a:bodyPr/>
          <a:lstStyle/>
          <a:p>
            <a:r>
              <a:rPr lang="fr-FR" altLang="x-none" sz="2400" smtClean="0"/>
              <a:t>Philosophie de Spring AOP:</a:t>
            </a:r>
          </a:p>
          <a:p>
            <a:pPr lvl="1"/>
            <a:r>
              <a:rPr lang="fr-FR" altLang="x-none" sz="2000" i="1" smtClean="0"/>
              <a:t>"The aim is not to provide the most complete AOP implementation; it is rather to provide a close integration between AOP implementation and Spring IoC to help solve common problems in enterprise applications."</a:t>
            </a:r>
            <a:endParaRPr lang="fr-FR" altLang="x-none" sz="2000" smtClean="0"/>
          </a:p>
          <a:p>
            <a:endParaRPr lang="fr-FR" altLang="x-none" sz="2400" smtClean="0"/>
          </a:p>
          <a:p>
            <a:r>
              <a:rPr lang="fr-FR" altLang="x-none" sz="2400" smtClean="0"/>
              <a:t>Spring se base sur la technologie objet uniquement:</a:t>
            </a:r>
          </a:p>
          <a:p>
            <a:pPr lvl="1"/>
            <a:r>
              <a:rPr lang="fr-FR" altLang="x-none" sz="2000" smtClean="0"/>
              <a:t>Pas d’introduction de nouveaux éléments de langage;</a:t>
            </a:r>
          </a:p>
          <a:p>
            <a:pPr lvl="1"/>
            <a:r>
              <a:rPr lang="fr-FR" altLang="x-none" sz="2000" smtClean="0"/>
              <a:t>Modélisation des différents concepts AOP avec des classes;</a:t>
            </a:r>
          </a:p>
          <a:p>
            <a:pPr lvl="1"/>
            <a:r>
              <a:rPr lang="fr-FR" altLang="x-none" sz="2000" smtClean="0"/>
              <a:t>Pas d’interception de champs (car violation de l’encapsulation);</a:t>
            </a:r>
          </a:p>
          <a:p>
            <a:pPr lvl="1"/>
            <a:r>
              <a:rPr lang="fr-FR" altLang="x-none" sz="2000" smtClean="0"/>
              <a:t>Compatibilité avec AOP Alliance (normalisation des APIs Java pour l’AOP).</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103427"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51D141F3-8AFE-4F4B-AF25-97E40960B29D}" type="slidenum">
              <a:rPr lang="en-US" altLang="x-none" sz="1400"/>
              <a:pPr/>
              <a:t>116</a:t>
            </a:fld>
            <a:endParaRPr lang="en-US" altLang="x-none" sz="1400"/>
          </a:p>
        </p:txBody>
      </p:sp>
      <p:sp>
        <p:nvSpPr>
          <p:cNvPr id="103428"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103429" name="Rectangle 2"/>
          <p:cNvSpPr>
            <a:spLocks noGrp="1" noChangeArrowheads="1"/>
          </p:cNvSpPr>
          <p:nvPr>
            <p:ph type="title"/>
          </p:nvPr>
        </p:nvSpPr>
        <p:spPr/>
        <p:txBody>
          <a:bodyPr/>
          <a:lstStyle/>
          <a:p>
            <a:r>
              <a:rPr lang="fr-FR" altLang="x-none" smtClean="0"/>
              <a:t>3.4 Spring AOP : concepts (2/2)</a:t>
            </a:r>
          </a:p>
        </p:txBody>
      </p:sp>
      <p:sp>
        <p:nvSpPr>
          <p:cNvPr id="103430" name="Rectangle 3"/>
          <p:cNvSpPr>
            <a:spLocks noGrp="1" noChangeArrowheads="1"/>
          </p:cNvSpPr>
          <p:nvPr>
            <p:ph type="body" idx="1"/>
          </p:nvPr>
        </p:nvSpPr>
        <p:spPr>
          <a:xfrm>
            <a:off x="685800" y="1143000"/>
            <a:ext cx="7772400" cy="396875"/>
          </a:xfrm>
        </p:spPr>
        <p:txBody>
          <a:bodyPr/>
          <a:lstStyle/>
          <a:p>
            <a:r>
              <a:rPr lang="fr-FR" altLang="x-none" sz="2400" smtClean="0"/>
              <a:t>Classes de base de Spring AOP:</a:t>
            </a:r>
          </a:p>
        </p:txBody>
      </p:sp>
      <p:graphicFrame>
        <p:nvGraphicFramePr>
          <p:cNvPr id="812058" name="Group 26"/>
          <p:cNvGraphicFramePr>
            <a:graphicFrameLocks noGrp="1"/>
          </p:cNvGraphicFramePr>
          <p:nvPr/>
        </p:nvGraphicFramePr>
        <p:xfrm>
          <a:off x="1371600" y="1719263"/>
          <a:ext cx="6096000" cy="2906710"/>
        </p:xfrm>
        <a:graphic>
          <a:graphicData uri="http://schemas.openxmlformats.org/drawingml/2006/table">
            <a:tbl>
              <a:tblPr/>
              <a:tblGrid>
                <a:gridCol w="3048000"/>
                <a:gridCol w="3048000"/>
              </a:tblGrid>
              <a:tr h="36062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x-none" sz="1800" b="0" i="0" u="none" strike="noStrike" cap="none" normalizeH="0" baseline="0" smtClean="0">
                          <a:ln>
                            <a:noFill/>
                          </a:ln>
                          <a:solidFill>
                            <a:schemeClr val="tx1"/>
                          </a:solidFill>
                          <a:effectLst/>
                          <a:latin typeface="Times New Roman" pitchFamily="16" charset="0"/>
                        </a:rPr>
                        <a:t>Notion</a:t>
                      </a:r>
                    </a:p>
                  </a:txBody>
                  <a:tcPr marL="90000" marR="90000" marT="42362" marB="4236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altLang="x-none" sz="1800" b="0" i="0" u="none" strike="noStrike" cap="none" normalizeH="0" baseline="0" smtClean="0">
                          <a:ln>
                            <a:noFill/>
                          </a:ln>
                          <a:solidFill>
                            <a:schemeClr val="tx1"/>
                          </a:solidFill>
                          <a:effectLst/>
                          <a:latin typeface="Times New Roman" pitchFamily="16" charset="0"/>
                        </a:rPr>
                        <a:t>Spring AOP</a:t>
                      </a:r>
                    </a:p>
                  </a:txBody>
                  <a:tcPr marL="90000" marR="90000" marT="42362" marB="4236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652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altLang="x-none" sz="1800" b="0" i="0" u="none" strike="noStrike" cap="none" normalizeH="0" baseline="0" smtClean="0">
                          <a:ln>
                            <a:noFill/>
                          </a:ln>
                          <a:solidFill>
                            <a:schemeClr val="tx1"/>
                          </a:solidFill>
                          <a:effectLst/>
                          <a:latin typeface="Times New Roman" pitchFamily="16" charset="0"/>
                        </a:rPr>
                        <a:t>Aspect</a:t>
                      </a:r>
                    </a:p>
                  </a:txBody>
                  <a:tcPr marL="90000" marR="90000" marT="42362" marB="4236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altLang="x-none" sz="1800" b="0" i="0" u="none" strike="noStrike" cap="none" normalizeH="0" baseline="0" smtClean="0">
                          <a:ln>
                            <a:noFill/>
                          </a:ln>
                          <a:solidFill>
                            <a:schemeClr val="tx1"/>
                          </a:solidFill>
                          <a:effectLst/>
                          <a:latin typeface="Times New Roman" pitchFamily="16" charset="0"/>
                        </a:rPr>
                        <a:t>Advisor, PointcutAdvisor, IntroductionAdvisor</a:t>
                      </a:r>
                    </a:p>
                  </a:txBody>
                  <a:tcPr marL="90000" marR="90000" marT="42362" marB="4236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062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altLang="x-none" sz="1800" b="0" i="0" u="none" strike="noStrike" cap="none" normalizeH="0" baseline="0" smtClean="0">
                          <a:ln>
                            <a:noFill/>
                          </a:ln>
                          <a:solidFill>
                            <a:schemeClr val="tx1"/>
                          </a:solidFill>
                          <a:effectLst/>
                          <a:latin typeface="Times New Roman" pitchFamily="16" charset="0"/>
                        </a:rPr>
                        <a:t>Point de jonction</a:t>
                      </a:r>
                    </a:p>
                  </a:txBody>
                  <a:tcPr marL="90000" marR="90000" marT="42362" marB="4236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altLang="x-none" sz="1800" b="0" i="0" u="none" strike="noStrike" cap="none" normalizeH="0" baseline="0" smtClean="0">
                          <a:ln>
                            <a:noFill/>
                          </a:ln>
                          <a:solidFill>
                            <a:schemeClr val="tx1"/>
                          </a:solidFill>
                          <a:effectLst/>
                          <a:latin typeface="Times New Roman" pitchFamily="16" charset="0"/>
                        </a:rPr>
                        <a:t>Pointcut</a:t>
                      </a:r>
                    </a:p>
                  </a:txBody>
                  <a:tcPr marL="90000" marR="90000" marT="42362" marB="4236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188319">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altLang="x-none" sz="1800" b="0" i="0" u="none" strike="noStrike" cap="none" normalizeH="0" baseline="0" smtClean="0">
                          <a:ln>
                            <a:noFill/>
                          </a:ln>
                          <a:solidFill>
                            <a:schemeClr val="tx1"/>
                          </a:solidFill>
                          <a:effectLst/>
                          <a:latin typeface="Times New Roman" pitchFamily="16" charset="0"/>
                        </a:rPr>
                        <a:t>Code Advice</a:t>
                      </a:r>
                    </a:p>
                  </a:txBody>
                  <a:tcPr marL="90000" marR="90000" marT="42362" marB="4236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altLang="x-none" sz="1800" b="0" i="0" u="none" strike="noStrike" cap="none" normalizeH="0" baseline="0" smtClean="0">
                          <a:ln>
                            <a:noFill/>
                          </a:ln>
                          <a:solidFill>
                            <a:schemeClr val="tx1"/>
                          </a:solidFill>
                          <a:effectLst/>
                          <a:latin typeface="Times New Roman" pitchFamily="16" charset="0"/>
                        </a:rPr>
                        <a:t>Advice, MethodBeforeAdvice, AfterAdvice, ThrowAdvice</a:t>
                      </a:r>
                    </a:p>
                  </a:txBody>
                  <a:tcPr marL="90000" marR="90000" marT="42362" marB="4236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062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altLang="x-none" sz="1800" b="0" i="0" u="none" strike="noStrike" cap="none" normalizeH="0" baseline="0" smtClean="0">
                          <a:ln>
                            <a:noFill/>
                          </a:ln>
                          <a:solidFill>
                            <a:schemeClr val="tx1"/>
                          </a:solidFill>
                          <a:effectLst/>
                          <a:latin typeface="Times New Roman" pitchFamily="16" charset="0"/>
                        </a:rPr>
                        <a:t>Code Advice around</a:t>
                      </a:r>
                    </a:p>
                  </a:txBody>
                  <a:tcPr marL="90000" marR="90000" marT="42362" marB="42362"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fr-FR" altLang="x-none" sz="1800" b="0" i="0" u="none" strike="noStrike" cap="none" normalizeH="0" baseline="0" smtClean="0">
                          <a:ln>
                            <a:noFill/>
                          </a:ln>
                          <a:solidFill>
                            <a:schemeClr val="tx1"/>
                          </a:solidFill>
                          <a:effectLst/>
                          <a:latin typeface="Times New Roman" pitchFamily="16" charset="0"/>
                        </a:rPr>
                        <a:t>MethodInterceptor</a:t>
                      </a:r>
                    </a:p>
                  </a:txBody>
                  <a:tcPr marL="90000" marR="90000" marT="42362" marB="4236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3451" name="Rectangle 24"/>
          <p:cNvSpPr>
            <a:spLocks noChangeArrowheads="1"/>
          </p:cNvSpPr>
          <p:nvPr/>
        </p:nvSpPr>
        <p:spPr bwMode="auto">
          <a:xfrm>
            <a:off x="685800" y="4868863"/>
            <a:ext cx="7772400" cy="149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spcBef>
                <a:spcPct val="20000"/>
              </a:spcBef>
              <a:buFontTx/>
              <a:buChar char="•"/>
            </a:pPr>
            <a:r>
              <a:rPr lang="fr-FR" altLang="x-none" sz="2400"/>
              <a:t>Point de jonction divisé en deux parties:</a:t>
            </a:r>
          </a:p>
          <a:p>
            <a:pPr marL="742950" lvl="1" indent="-285750">
              <a:spcBef>
                <a:spcPct val="20000"/>
              </a:spcBef>
              <a:buFontTx/>
              <a:buChar char="–"/>
            </a:pPr>
            <a:r>
              <a:rPr lang="fr-FR" altLang="x-none" sz="2000"/>
              <a:t>Classe (peu de support sur ce point car la sélection des classes se fait essentiellement au moment du tissage);</a:t>
            </a:r>
          </a:p>
          <a:p>
            <a:pPr marL="742950" lvl="1" indent="-285750">
              <a:spcBef>
                <a:spcPct val="20000"/>
              </a:spcBef>
              <a:buFontTx/>
              <a:buChar char="–"/>
            </a:pPr>
            <a:r>
              <a:rPr lang="fr-FR" altLang="x-none" sz="2000"/>
              <a:t>Méthode (support de Spring utilisant les expressions régulières…).</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104451"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9A59983F-B2A9-433D-B252-203DC0F4679B}" type="slidenum">
              <a:rPr lang="en-US" altLang="x-none" sz="1400"/>
              <a:pPr/>
              <a:t>117</a:t>
            </a:fld>
            <a:endParaRPr lang="en-US" altLang="x-none" sz="1400"/>
          </a:p>
        </p:txBody>
      </p:sp>
      <p:sp>
        <p:nvSpPr>
          <p:cNvPr id="104452"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104453" name="Rectangle 2"/>
          <p:cNvSpPr>
            <a:spLocks noGrp="1" noChangeArrowheads="1"/>
          </p:cNvSpPr>
          <p:nvPr>
            <p:ph type="title"/>
          </p:nvPr>
        </p:nvSpPr>
        <p:spPr/>
        <p:txBody>
          <a:bodyPr/>
          <a:lstStyle/>
          <a:p>
            <a:r>
              <a:rPr lang="fr-FR" altLang="x-none" smtClean="0"/>
              <a:t>3.4 Spring AOP: Tissage (1/3)</a:t>
            </a:r>
          </a:p>
        </p:txBody>
      </p:sp>
      <p:sp>
        <p:nvSpPr>
          <p:cNvPr id="104454" name="Rectangle 3"/>
          <p:cNvSpPr>
            <a:spLocks noGrp="1" noChangeArrowheads="1"/>
          </p:cNvSpPr>
          <p:nvPr>
            <p:ph type="body" idx="1"/>
          </p:nvPr>
        </p:nvSpPr>
        <p:spPr>
          <a:xfrm>
            <a:off x="685800" y="1143000"/>
            <a:ext cx="7772400" cy="5322888"/>
          </a:xfrm>
        </p:spPr>
        <p:txBody>
          <a:bodyPr/>
          <a:lstStyle/>
          <a:p>
            <a:r>
              <a:rPr lang="fr-FR" altLang="x-none" sz="2400" smtClean="0"/>
              <a:t>Spring AOP réalise un tissage à l’exécution:</a:t>
            </a:r>
          </a:p>
          <a:p>
            <a:pPr lvl="1"/>
            <a:r>
              <a:rPr lang="fr-FR" altLang="x-none" sz="2000" smtClean="0"/>
              <a:t>Pas besoin de compilateur spécifique;</a:t>
            </a:r>
          </a:p>
          <a:p>
            <a:pPr lvl="1"/>
            <a:r>
              <a:rPr lang="fr-FR" altLang="x-none" sz="2000" smtClean="0"/>
              <a:t>Spécification du tissage à l’assemblage des composants;</a:t>
            </a:r>
          </a:p>
          <a:p>
            <a:pPr lvl="1"/>
            <a:r>
              <a:rPr lang="fr-FR" altLang="x-none" sz="2000" smtClean="0"/>
              <a:t>Il se base sur les facilités du conteneur IoC de Spring et le pattern « proxy » (dynamic proxy ou génération de code à la volée avec CGLib);</a:t>
            </a:r>
          </a:p>
          <a:p>
            <a:pPr lvl="1"/>
            <a:r>
              <a:rPr lang="fr-FR" altLang="x-none" sz="2000" smtClean="0"/>
              <a:t>Surcoût dû à l’ajout d’un proxy devant les composants interceptés.</a:t>
            </a:r>
          </a:p>
          <a:p>
            <a:endParaRPr lang="fr-FR" altLang="x-none" sz="2400" smtClean="0"/>
          </a:p>
          <a:p>
            <a:r>
              <a:rPr lang="fr-FR" altLang="x-none" sz="2400" smtClean="0"/>
              <a:t>Stratégies de tissage:</a:t>
            </a:r>
          </a:p>
          <a:p>
            <a:pPr lvl="1"/>
            <a:r>
              <a:rPr lang="fr-FR" altLang="x-none" sz="2000" smtClean="0"/>
              <a:t>Tissage bean par bean en utilisant ProxyFactoryBean;</a:t>
            </a:r>
          </a:p>
          <a:p>
            <a:pPr lvl="1"/>
            <a:r>
              <a:rPr lang="fr-FR" altLang="x-none" sz="2000" smtClean="0"/>
              <a:t>Tissage sur un ensemble de beans avec la fonctionnalité Bean Post Processor de Spring. Plusieurs implémentations sont disponibles:</a:t>
            </a:r>
          </a:p>
          <a:p>
            <a:pPr lvl="2"/>
            <a:r>
              <a:rPr lang="fr-FR" altLang="x-none" sz="1800" smtClean="0"/>
              <a:t>BeanNameAutoProxyCreator;</a:t>
            </a:r>
          </a:p>
          <a:p>
            <a:pPr lvl="2"/>
            <a:r>
              <a:rPr lang="fr-FR" altLang="x-none" sz="1800" smtClean="0"/>
              <a:t>DefaultAdvisorAutoProxyCreator.</a:t>
            </a:r>
          </a:p>
          <a:p>
            <a:endParaRPr lang="fr-FR" altLang="x-none" sz="2400" smtClean="0"/>
          </a:p>
          <a:p>
            <a:endParaRPr lang="fr-FR" altLang="x-none" sz="2400" smtClean="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105475"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CF426D88-2042-4CBC-8A9C-7B0D75414FC2}" type="slidenum">
              <a:rPr lang="en-US" altLang="x-none" sz="1400"/>
              <a:pPr/>
              <a:t>118</a:t>
            </a:fld>
            <a:endParaRPr lang="en-US" altLang="x-none" sz="1400"/>
          </a:p>
        </p:txBody>
      </p:sp>
      <p:sp>
        <p:nvSpPr>
          <p:cNvPr id="105476"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105477" name="Rectangle 2"/>
          <p:cNvSpPr>
            <a:spLocks noGrp="1" noChangeArrowheads="1"/>
          </p:cNvSpPr>
          <p:nvPr>
            <p:ph type="title"/>
          </p:nvPr>
        </p:nvSpPr>
        <p:spPr/>
        <p:txBody>
          <a:bodyPr/>
          <a:lstStyle/>
          <a:p>
            <a:r>
              <a:rPr lang="fr-FR" altLang="x-none" smtClean="0"/>
              <a:t>3.4 Spring AOP: Tissage (2/3)</a:t>
            </a:r>
          </a:p>
        </p:txBody>
      </p:sp>
      <p:sp>
        <p:nvSpPr>
          <p:cNvPr id="105478" name="Rectangle 3"/>
          <p:cNvSpPr>
            <a:spLocks noGrp="1" noChangeArrowheads="1"/>
          </p:cNvSpPr>
          <p:nvPr>
            <p:ph type="body" idx="1"/>
          </p:nvPr>
        </p:nvSpPr>
        <p:spPr>
          <a:xfrm>
            <a:off x="685800" y="1143000"/>
            <a:ext cx="7772400" cy="4590256"/>
          </a:xfrm>
        </p:spPr>
        <p:txBody>
          <a:bodyPr/>
          <a:lstStyle/>
          <a:p>
            <a:r>
              <a:rPr lang="fr-FR" altLang="x-none" sz="2400" dirty="0" smtClean="0"/>
              <a:t>Stratégie d’application du proxy avec </a:t>
            </a:r>
            <a:r>
              <a:rPr lang="fr-FR" altLang="x-none" sz="2400" dirty="0" err="1" smtClean="0"/>
              <a:t>ProxyFactoryBean</a:t>
            </a:r>
            <a:r>
              <a:rPr lang="fr-FR" altLang="x-none" sz="2400" dirty="0" smtClean="0"/>
              <a:t>:</a:t>
            </a:r>
          </a:p>
          <a:p>
            <a:pPr lvl="1"/>
            <a:r>
              <a:rPr lang="fr-FR" altLang="x-none" sz="2000" dirty="0" smtClean="0"/>
              <a:t>Propriété </a:t>
            </a:r>
            <a:r>
              <a:rPr lang="fr-FR" altLang="x-none" sz="2000" b="1" dirty="0" err="1" smtClean="0">
                <a:latin typeface="Courier New" pitchFamily="49" charset="0"/>
              </a:rPr>
              <a:t>proxyTargetClass</a:t>
            </a:r>
            <a:r>
              <a:rPr lang="fr-FR" altLang="x-none" sz="2000" dirty="0" smtClean="0">
                <a:latin typeface="Courier New" pitchFamily="49" charset="0"/>
              </a:rPr>
              <a:t> (</a:t>
            </a:r>
            <a:r>
              <a:rPr lang="fr-FR" altLang="x-none" sz="2000" dirty="0" err="1" smtClean="0">
                <a:latin typeface="Courier New" pitchFamily="49" charset="0"/>
              </a:rPr>
              <a:t>true|false</a:t>
            </a:r>
            <a:r>
              <a:rPr lang="fr-FR" altLang="x-none" sz="2000" dirty="0" smtClean="0">
                <a:latin typeface="Courier New" pitchFamily="49" charset="0"/>
              </a:rPr>
              <a:t>)</a:t>
            </a:r>
            <a:r>
              <a:rPr lang="fr-FR" altLang="x-none" sz="2000" dirty="0" smtClean="0"/>
              <a:t> permet d’appliquer un proxy directement sur l’implémentation et pas sur les interfaces (</a:t>
            </a:r>
            <a:r>
              <a:rPr lang="fr-FR" altLang="x-none" sz="2000" dirty="0" err="1" smtClean="0"/>
              <a:t>CGLib</a:t>
            </a:r>
            <a:r>
              <a:rPr lang="fr-FR" altLang="x-none" sz="2000" dirty="0" smtClean="0"/>
              <a:t> utilisé);</a:t>
            </a:r>
          </a:p>
          <a:p>
            <a:pPr lvl="1"/>
            <a:r>
              <a:rPr lang="fr-FR" altLang="x-none" sz="2000" dirty="0" smtClean="0"/>
              <a:t>Propriété </a:t>
            </a:r>
            <a:r>
              <a:rPr lang="fr-FR" altLang="x-none" sz="2000" b="1" dirty="0" err="1" smtClean="0">
                <a:latin typeface="Courier New" pitchFamily="49" charset="0"/>
              </a:rPr>
              <a:t>proxyInterfaces</a:t>
            </a:r>
            <a:r>
              <a:rPr lang="fr-FR" altLang="x-none" sz="2000" dirty="0" smtClean="0"/>
              <a:t> permet de spécifier les interfaces impactées par le proxy (si la propriété n’est pas présente, </a:t>
            </a:r>
            <a:r>
              <a:rPr lang="fr-FR" altLang="x-none" sz="2000" dirty="0" err="1" smtClean="0"/>
              <a:t>CGLib</a:t>
            </a:r>
            <a:r>
              <a:rPr lang="fr-FR" altLang="x-none" sz="2000" dirty="0" smtClean="0"/>
              <a:t> est utilisée).</a:t>
            </a:r>
          </a:p>
          <a:p>
            <a:endParaRPr lang="fr-FR" altLang="x-none" sz="2400" dirty="0" smtClean="0"/>
          </a:p>
          <a:p>
            <a:r>
              <a:rPr lang="fr-FR" altLang="x-none" sz="2400" dirty="0" smtClean="0"/>
              <a:t>Stratégie d’application du proxy avec </a:t>
            </a:r>
            <a:r>
              <a:rPr lang="fr-FR" altLang="x-none" sz="2400" dirty="0" err="1" smtClean="0"/>
              <a:t>AutoProxyCreator</a:t>
            </a:r>
            <a:r>
              <a:rPr lang="fr-FR" altLang="x-none" sz="2400" dirty="0" smtClean="0"/>
              <a:t>:</a:t>
            </a:r>
          </a:p>
          <a:p>
            <a:pPr lvl="1"/>
            <a:r>
              <a:rPr lang="fr-FR" altLang="x-none" sz="2000" dirty="0" smtClean="0"/>
              <a:t>Propriété </a:t>
            </a:r>
            <a:r>
              <a:rPr lang="fr-FR" altLang="x-none" sz="2000" b="1" dirty="0" err="1" smtClean="0">
                <a:latin typeface="Courier New" pitchFamily="49" charset="0"/>
              </a:rPr>
              <a:t>proxyTargetClass</a:t>
            </a:r>
            <a:r>
              <a:rPr lang="fr-FR" altLang="x-none" sz="2000" dirty="0" smtClean="0">
                <a:latin typeface="Courier New" pitchFamily="49" charset="0"/>
              </a:rPr>
              <a:t> (</a:t>
            </a:r>
            <a:r>
              <a:rPr lang="fr-FR" altLang="x-none" sz="2000" dirty="0" err="1" smtClean="0">
                <a:latin typeface="Courier New" pitchFamily="49" charset="0"/>
              </a:rPr>
              <a:t>true|false</a:t>
            </a:r>
            <a:r>
              <a:rPr lang="fr-FR" altLang="x-none" sz="2000" dirty="0" smtClean="0">
                <a:latin typeface="Courier New" pitchFamily="49" charset="0"/>
              </a:rPr>
              <a:t>);</a:t>
            </a:r>
          </a:p>
          <a:p>
            <a:pPr lvl="1"/>
            <a:r>
              <a:rPr lang="fr-FR" altLang="x-none" sz="2000" dirty="0" smtClean="0"/>
              <a:t>Tentative d’utiliser les </a:t>
            </a:r>
            <a:r>
              <a:rPr lang="fr-FR" altLang="x-none" sz="2000" dirty="0" err="1" smtClean="0"/>
              <a:t>proxies</a:t>
            </a:r>
            <a:r>
              <a:rPr lang="fr-FR" altLang="x-none" sz="2000" dirty="0" smtClean="0"/>
              <a:t> dynamiques par défaut à moins que la propriété précédente soit à </a:t>
            </a:r>
            <a:r>
              <a:rPr lang="fr-FR" altLang="x-none" sz="2000" dirty="0" err="1" smtClean="0"/>
              <a:t>true</a:t>
            </a:r>
            <a:r>
              <a:rPr lang="fr-FR" altLang="x-none" sz="2000" dirty="0" smtClean="0"/>
              <a:t>.</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106499"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50E6A593-959B-4DA5-A8EE-E47366A504E3}" type="slidenum">
              <a:rPr lang="en-US" altLang="x-none" sz="1400"/>
              <a:pPr/>
              <a:t>119</a:t>
            </a:fld>
            <a:endParaRPr lang="en-US" altLang="x-none" sz="1400"/>
          </a:p>
        </p:txBody>
      </p:sp>
      <p:sp>
        <p:nvSpPr>
          <p:cNvPr id="106500"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106501" name="Rectangle 2"/>
          <p:cNvSpPr>
            <a:spLocks noGrp="1" noChangeArrowheads="1"/>
          </p:cNvSpPr>
          <p:nvPr>
            <p:ph type="title"/>
          </p:nvPr>
        </p:nvSpPr>
        <p:spPr/>
        <p:txBody>
          <a:bodyPr/>
          <a:lstStyle/>
          <a:p>
            <a:r>
              <a:rPr lang="fr-FR" altLang="x-none" smtClean="0"/>
              <a:t>3.4 Spring AOP: Tissage (3/3)</a:t>
            </a:r>
          </a:p>
        </p:txBody>
      </p:sp>
      <p:sp>
        <p:nvSpPr>
          <p:cNvPr id="106502" name="Rectangle 3"/>
          <p:cNvSpPr>
            <a:spLocks noGrp="1" noChangeArrowheads="1"/>
          </p:cNvSpPr>
          <p:nvPr>
            <p:ph type="body" idx="1"/>
          </p:nvPr>
        </p:nvSpPr>
        <p:spPr>
          <a:xfrm>
            <a:off x="684213" y="981075"/>
            <a:ext cx="7772400" cy="5276850"/>
          </a:xfrm>
          <a:noFill/>
        </p:spPr>
        <p:txBody>
          <a:bodyPr>
            <a:spAutoFit/>
          </a:bodyPr>
          <a:lstStyle/>
          <a:p>
            <a:r>
              <a:rPr lang="fr-FR" altLang="x-none" sz="2400" dirty="0" smtClean="0"/>
              <a:t>Possibilité de spécifier un aspect ou un code </a:t>
            </a:r>
            <a:r>
              <a:rPr lang="fr-FR" altLang="x-none" sz="2400" dirty="0" err="1" smtClean="0"/>
              <a:t>advice</a:t>
            </a:r>
            <a:r>
              <a:rPr lang="fr-FR" altLang="x-none" sz="2400" dirty="0" smtClean="0"/>
              <a:t> dans les </a:t>
            </a:r>
            <a:r>
              <a:rPr lang="fr-FR" altLang="x-none" sz="2400" dirty="0" err="1" smtClean="0"/>
              <a:t>proxies</a:t>
            </a:r>
            <a:r>
              <a:rPr lang="fr-FR" altLang="x-none" sz="2400" dirty="0" smtClean="0"/>
              <a:t> AOP. Dans le cas d’un code </a:t>
            </a:r>
            <a:r>
              <a:rPr lang="fr-FR" altLang="x-none" sz="2400" dirty="0" err="1" smtClean="0"/>
              <a:t>advice</a:t>
            </a:r>
            <a:r>
              <a:rPr lang="fr-FR" altLang="x-none" sz="2400" dirty="0" smtClean="0"/>
              <a:t>, il est appliqué à toutes les méthodes de la classe.</a:t>
            </a:r>
          </a:p>
          <a:p>
            <a:endParaRPr lang="fr-FR" altLang="x-none" sz="2400" dirty="0" smtClean="0"/>
          </a:p>
          <a:p>
            <a:r>
              <a:rPr lang="fr-FR" altLang="x-none" sz="2400" dirty="0" smtClean="0"/>
              <a:t>Gestion des instances d’aspect:</a:t>
            </a:r>
          </a:p>
          <a:p>
            <a:pPr lvl="1"/>
            <a:r>
              <a:rPr lang="fr-FR" altLang="x-none" sz="2000" b="1" dirty="0" smtClean="0"/>
              <a:t>« per-instance »</a:t>
            </a:r>
            <a:r>
              <a:rPr lang="fr-FR" altLang="x-none" sz="2000" dirty="0" smtClean="0"/>
              <a:t> : correspond aux aspects d’introduction;</a:t>
            </a:r>
          </a:p>
          <a:p>
            <a:pPr lvl="1"/>
            <a:r>
              <a:rPr lang="fr-FR" altLang="x-none" sz="2000" b="1" dirty="0" smtClean="0"/>
              <a:t>« per-class »</a:t>
            </a:r>
            <a:r>
              <a:rPr lang="fr-FR" altLang="x-none" sz="2000" dirty="0" smtClean="0"/>
              <a:t> : correspond aux aspects classiques.</a:t>
            </a:r>
          </a:p>
          <a:p>
            <a:endParaRPr lang="fr-FR" altLang="x-none" sz="2400" dirty="0" smtClean="0"/>
          </a:p>
          <a:p>
            <a:r>
              <a:rPr lang="fr-FR" altLang="x-none" sz="2400" dirty="0" smtClean="0"/>
              <a:t>Possibilité d’utiliser des aspects de type </a:t>
            </a:r>
            <a:r>
              <a:rPr lang="fr-FR" altLang="x-none" sz="2400" dirty="0" err="1" smtClean="0"/>
              <a:t>cflow</a:t>
            </a:r>
            <a:r>
              <a:rPr lang="fr-FR" altLang="x-none" sz="2400" dirty="0" smtClean="0"/>
              <a:t> (peu utilisé et peu performant!).</a:t>
            </a:r>
          </a:p>
          <a:p>
            <a:endParaRPr lang="fr-FR" altLang="x-none" sz="2400" dirty="0" smtClean="0"/>
          </a:p>
          <a:p>
            <a:r>
              <a:rPr lang="fr-FR" altLang="x-none" sz="2400" dirty="0" smtClean="0"/>
              <a:t>Façon de relier le proxy et l’</a:t>
            </a:r>
            <a:r>
              <a:rPr lang="fr-FR" altLang="x-none" sz="2400" dirty="0" err="1" smtClean="0"/>
              <a:t>advisor</a:t>
            </a:r>
            <a:r>
              <a:rPr lang="fr-FR" altLang="x-none" sz="2400" dirty="0" smtClean="0"/>
              <a:t>/intercepteur se fait donc pas un nom de </a:t>
            </a:r>
            <a:r>
              <a:rPr lang="fr-FR" altLang="x-none" sz="2400" dirty="0" err="1" smtClean="0"/>
              <a:t>bean</a:t>
            </a:r>
            <a:r>
              <a:rPr lang="fr-FR" altLang="x-none" sz="2400" dirty="0" smtClean="0"/>
              <a:t> et non une référence à un </a:t>
            </a:r>
            <a:r>
              <a:rPr lang="fr-FR" altLang="x-none" sz="2400" dirty="0" err="1" smtClean="0"/>
              <a:t>bean</a:t>
            </a:r>
            <a:r>
              <a:rPr lang="fr-FR" altLang="x-none" sz="2400" dirty="0" smtClean="0"/>
              <a:t>.</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14339"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7C6B4853-9028-4AFC-B1D5-A2D7BE8A6449}" type="slidenum">
              <a:rPr lang="en-US" altLang="x-none" sz="1400"/>
              <a:pPr/>
              <a:t>12</a:t>
            </a:fld>
            <a:endParaRPr lang="en-US" altLang="x-none" sz="1400"/>
          </a:p>
        </p:txBody>
      </p:sp>
      <p:sp>
        <p:nvSpPr>
          <p:cNvPr id="14340"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14341" name="Rectangle 2"/>
          <p:cNvSpPr>
            <a:spLocks noGrp="1" noChangeArrowheads="1"/>
          </p:cNvSpPr>
          <p:nvPr>
            <p:ph type="title"/>
          </p:nvPr>
        </p:nvSpPr>
        <p:spPr/>
        <p:txBody>
          <a:bodyPr/>
          <a:lstStyle/>
          <a:p>
            <a:r>
              <a:rPr lang="fr-FR" altLang="x-none" smtClean="0"/>
              <a:t>1. Les moyens de Spring</a:t>
            </a:r>
          </a:p>
        </p:txBody>
      </p:sp>
      <p:sp>
        <p:nvSpPr>
          <p:cNvPr id="14342" name="Rectangle 3"/>
          <p:cNvSpPr>
            <a:spLocks noGrp="1" noChangeArrowheads="1"/>
          </p:cNvSpPr>
          <p:nvPr>
            <p:ph type="body" idx="1"/>
          </p:nvPr>
        </p:nvSpPr>
        <p:spPr>
          <a:xfrm>
            <a:off x="539750" y="981075"/>
            <a:ext cx="8350250" cy="5721350"/>
          </a:xfrm>
        </p:spPr>
        <p:txBody>
          <a:bodyPr/>
          <a:lstStyle/>
          <a:p>
            <a:pPr>
              <a:lnSpc>
                <a:spcPct val="90000"/>
              </a:lnSpc>
            </a:pPr>
            <a:r>
              <a:rPr lang="fr-FR" altLang="x-none" sz="2000" smtClean="0"/>
              <a:t>Les enjeux</a:t>
            </a:r>
          </a:p>
          <a:p>
            <a:pPr lvl="1">
              <a:lnSpc>
                <a:spcPct val="90000"/>
              </a:lnSpc>
            </a:pPr>
            <a:r>
              <a:rPr lang="fr-FR" altLang="x-none" sz="1800" smtClean="0"/>
              <a:t>Programmation par composant (et par interface);</a:t>
            </a:r>
          </a:p>
          <a:p>
            <a:pPr lvl="1">
              <a:lnSpc>
                <a:spcPct val="90000"/>
              </a:lnSpc>
            </a:pPr>
            <a:r>
              <a:rPr lang="fr-FR" altLang="x-none" sz="1800" smtClean="0"/>
              <a:t>Isolation des traitements et découplage des composants;</a:t>
            </a:r>
          </a:p>
          <a:p>
            <a:pPr lvl="1">
              <a:lnSpc>
                <a:spcPct val="90000"/>
              </a:lnSpc>
            </a:pPr>
            <a:r>
              <a:rPr lang="fr-FR" altLang="x-none" sz="1800" smtClean="0"/>
              <a:t>Séparation des problématiques métier et techniques;</a:t>
            </a:r>
          </a:p>
          <a:p>
            <a:pPr lvl="1">
              <a:lnSpc>
                <a:spcPct val="90000"/>
              </a:lnSpc>
            </a:pPr>
            <a:r>
              <a:rPr lang="fr-FR" altLang="x-none" sz="1800" smtClean="0"/>
              <a:t>Récupération des composants dépendants;</a:t>
            </a:r>
          </a:p>
          <a:p>
            <a:pPr lvl="1">
              <a:lnSpc>
                <a:spcPct val="90000"/>
              </a:lnSpc>
            </a:pPr>
            <a:r>
              <a:rPr lang="fr-FR" altLang="x-none" sz="1800" smtClean="0"/>
              <a:t>Externalisation des problématiques techniques, configuration des composants (dans des composants génériques ou des frameworks techniques).</a:t>
            </a:r>
          </a:p>
          <a:p>
            <a:pPr>
              <a:lnSpc>
                <a:spcPct val="90000"/>
              </a:lnSpc>
            </a:pPr>
            <a:r>
              <a:rPr lang="fr-FR" altLang="x-none" sz="2000" smtClean="0"/>
              <a:t>Les implications</a:t>
            </a:r>
          </a:p>
          <a:p>
            <a:pPr lvl="1">
              <a:lnSpc>
                <a:spcPct val="90000"/>
              </a:lnSpc>
            </a:pPr>
            <a:r>
              <a:rPr lang="fr-FR" altLang="x-none" sz="1800" smtClean="0"/>
              <a:t>Encapsulation et isolation des traitements;</a:t>
            </a:r>
          </a:p>
          <a:p>
            <a:pPr lvl="1">
              <a:lnSpc>
                <a:spcPct val="90000"/>
              </a:lnSpc>
            </a:pPr>
            <a:r>
              <a:rPr lang="fr-FR" altLang="x-none" sz="1800" smtClean="0"/>
              <a:t>Possibilité tester unitairement les composants;</a:t>
            </a:r>
          </a:p>
          <a:p>
            <a:pPr lvl="1">
              <a:lnSpc>
                <a:spcPct val="90000"/>
              </a:lnSpc>
            </a:pPr>
            <a:r>
              <a:rPr lang="fr-FR" altLang="x-none" sz="1800" smtClean="0"/>
              <a:t>Réutilisabilité (chaque composant peut être pluggé dans une architecture);</a:t>
            </a:r>
          </a:p>
          <a:p>
            <a:pPr lvl="1">
              <a:lnSpc>
                <a:spcPct val="90000"/>
              </a:lnSpc>
            </a:pPr>
            <a:r>
              <a:rPr lang="fr-FR" altLang="x-none" sz="1800" smtClean="0"/>
              <a:t>Maintenabilité (car mieux structuré);</a:t>
            </a:r>
          </a:p>
          <a:p>
            <a:pPr lvl="1">
              <a:lnSpc>
                <a:spcPct val="90000"/>
              </a:lnSpc>
            </a:pPr>
            <a:r>
              <a:rPr lang="fr-FR" altLang="x-none" sz="1800" smtClean="0"/>
              <a:t>Evolutivité (car mieux structuré et plus modulaire).</a:t>
            </a:r>
          </a:p>
          <a:p>
            <a:pPr>
              <a:lnSpc>
                <a:spcPct val="90000"/>
              </a:lnSpc>
            </a:pPr>
            <a:r>
              <a:rPr lang="fr-FR" altLang="x-none" sz="2000" smtClean="0"/>
              <a:t>Framework globale pour organiser l’architecture en couche:</a:t>
            </a:r>
          </a:p>
          <a:p>
            <a:pPr lvl="1">
              <a:lnSpc>
                <a:spcPct val="90000"/>
              </a:lnSpc>
            </a:pPr>
            <a:r>
              <a:rPr lang="fr-FR" altLang="x-none" sz="1800" smtClean="0"/>
              <a:t>Communication entre les couches;</a:t>
            </a:r>
          </a:p>
          <a:p>
            <a:pPr lvl="1">
              <a:lnSpc>
                <a:spcPct val="90000"/>
              </a:lnSpc>
            </a:pPr>
            <a:r>
              <a:rPr lang="fr-FR" altLang="x-none" sz="1800" smtClean="0"/>
              <a:t>Préoccupations transverses;</a:t>
            </a:r>
          </a:p>
          <a:p>
            <a:pPr lvl="1">
              <a:lnSpc>
                <a:spcPct val="90000"/>
              </a:lnSpc>
            </a:pPr>
            <a:r>
              <a:rPr lang="fr-FR" altLang="x-none" sz="1800" smtClean="0"/>
              <a:t>Cohérence globale de l’architecture.</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107523"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1B6CD160-357B-4820-A63B-23366FA63252}" type="slidenum">
              <a:rPr lang="en-US" altLang="x-none" sz="1400"/>
              <a:pPr/>
              <a:t>120</a:t>
            </a:fld>
            <a:endParaRPr lang="en-US" altLang="x-none" sz="1400"/>
          </a:p>
        </p:txBody>
      </p:sp>
      <p:sp>
        <p:nvSpPr>
          <p:cNvPr id="107524"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107525" name="Rectangle 2"/>
          <p:cNvSpPr>
            <a:spLocks noGrp="1" noChangeArrowheads="1"/>
          </p:cNvSpPr>
          <p:nvPr>
            <p:ph type="title"/>
          </p:nvPr>
        </p:nvSpPr>
        <p:spPr/>
        <p:txBody>
          <a:bodyPr/>
          <a:lstStyle/>
          <a:p>
            <a:r>
              <a:rPr lang="fr-FR" altLang="x-none" smtClean="0"/>
              <a:t>3.4 Spring AOP: Target</a:t>
            </a:r>
          </a:p>
        </p:txBody>
      </p:sp>
      <p:sp>
        <p:nvSpPr>
          <p:cNvPr id="107526" name="Rectangle 3"/>
          <p:cNvSpPr>
            <a:spLocks noGrp="1" noChangeArrowheads="1"/>
          </p:cNvSpPr>
          <p:nvPr>
            <p:ph type="body" idx="1"/>
          </p:nvPr>
        </p:nvSpPr>
        <p:spPr>
          <a:xfrm>
            <a:off x="684213" y="981075"/>
            <a:ext cx="8459787" cy="5368925"/>
          </a:xfrm>
        </p:spPr>
        <p:txBody>
          <a:bodyPr/>
          <a:lstStyle/>
          <a:p>
            <a:pPr>
              <a:lnSpc>
                <a:spcPct val="90000"/>
              </a:lnSpc>
            </a:pPr>
            <a:r>
              <a:rPr lang="fr-FR" altLang="x-none" sz="2000" smtClean="0"/>
              <a:t>Comme Spring AOP est basé sur le pattern proxy, il faut définir le ou les beans cibles (target).</a:t>
            </a:r>
          </a:p>
          <a:p>
            <a:pPr>
              <a:lnSpc>
                <a:spcPct val="90000"/>
              </a:lnSpc>
            </a:pPr>
            <a:endParaRPr lang="fr-FR" altLang="x-none" sz="2000" smtClean="0"/>
          </a:p>
          <a:p>
            <a:pPr>
              <a:lnSpc>
                <a:spcPct val="90000"/>
              </a:lnSpc>
            </a:pPr>
            <a:r>
              <a:rPr lang="fr-FR" altLang="x-none" sz="2000" smtClean="0"/>
              <a:t>Spring permet de configurer la stratégie pour récupérer une instance avec l’interface TargetSource:</a:t>
            </a:r>
          </a:p>
          <a:p>
            <a:pPr lvl="1">
              <a:lnSpc>
                <a:spcPct val="90000"/>
              </a:lnSpc>
            </a:pPr>
            <a:r>
              <a:rPr lang="fr-FR" altLang="x-none" sz="1800" smtClean="0"/>
              <a:t>SingletonTargetSource (par défaut);</a:t>
            </a:r>
          </a:p>
          <a:p>
            <a:pPr lvl="1">
              <a:lnSpc>
                <a:spcPct val="90000"/>
              </a:lnSpc>
            </a:pPr>
            <a:r>
              <a:rPr lang="fr-FR" altLang="x-none" sz="1800" smtClean="0"/>
              <a:t>PrototypeTargetSource (le bean cible doit être forcément de type prototype);</a:t>
            </a:r>
          </a:p>
          <a:p>
            <a:pPr lvl="1">
              <a:lnSpc>
                <a:spcPct val="90000"/>
              </a:lnSpc>
            </a:pPr>
            <a:r>
              <a:rPr lang="fr-FR" altLang="x-none" sz="1800" smtClean="0"/>
              <a:t>ThreadLocalTargetSource;</a:t>
            </a:r>
          </a:p>
          <a:p>
            <a:pPr lvl="1">
              <a:lnSpc>
                <a:spcPct val="90000"/>
              </a:lnSpc>
            </a:pPr>
            <a:r>
              <a:rPr lang="fr-FR" altLang="x-none" sz="1800" smtClean="0"/>
              <a:t>CommonsPoolTargetSource (le bean cible doit être forcément de type prototype);</a:t>
            </a:r>
          </a:p>
          <a:p>
            <a:pPr lvl="1">
              <a:lnSpc>
                <a:spcPct val="90000"/>
              </a:lnSpc>
            </a:pPr>
            <a:r>
              <a:rPr lang="fr-FR" altLang="x-none" sz="1800" smtClean="0"/>
              <a:t>HotSwappableTargetSource.</a:t>
            </a:r>
          </a:p>
          <a:p>
            <a:pPr>
              <a:lnSpc>
                <a:spcPct val="90000"/>
              </a:lnSpc>
            </a:pPr>
            <a:endParaRPr lang="fr-FR" altLang="x-none" sz="2000" smtClean="0"/>
          </a:p>
          <a:p>
            <a:pPr>
              <a:lnSpc>
                <a:spcPct val="90000"/>
              </a:lnSpc>
            </a:pPr>
            <a:r>
              <a:rPr lang="fr-FR" altLang="x-none" sz="2000" smtClean="0"/>
              <a:t>Spécification de la stratégie:</a:t>
            </a:r>
          </a:p>
          <a:p>
            <a:pPr lvl="1">
              <a:lnSpc>
                <a:spcPct val="90000"/>
              </a:lnSpc>
            </a:pPr>
            <a:r>
              <a:rPr lang="fr-FR" altLang="x-none" sz="1800" smtClean="0"/>
              <a:t>Sur la classe ProxyFactoryBean avec la méthode setTargetSource et l’interface TargetSource;</a:t>
            </a:r>
          </a:p>
          <a:p>
            <a:pPr lvl="1">
              <a:lnSpc>
                <a:spcPct val="90000"/>
              </a:lnSpc>
            </a:pPr>
            <a:r>
              <a:rPr lang="fr-FR" altLang="x-none" sz="1800" smtClean="0"/>
              <a:t>Sur la classe avec la méthode setCustomTargetSourceCreators et l’interface TargetSourceCreator.</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110595"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C0FB8964-FD14-4D73-972C-8C7A0C016A50}" type="slidenum">
              <a:rPr lang="en-US" altLang="x-none" sz="1400"/>
              <a:pPr/>
              <a:t>121</a:t>
            </a:fld>
            <a:endParaRPr lang="en-US" altLang="x-none" sz="1400"/>
          </a:p>
        </p:txBody>
      </p:sp>
      <p:sp>
        <p:nvSpPr>
          <p:cNvPr id="110596"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110597" name="Rectangle 2"/>
          <p:cNvSpPr>
            <a:spLocks noGrp="1" noChangeArrowheads="1"/>
          </p:cNvSpPr>
          <p:nvPr>
            <p:ph type="title"/>
          </p:nvPr>
        </p:nvSpPr>
        <p:spPr/>
        <p:txBody>
          <a:bodyPr/>
          <a:lstStyle/>
          <a:p>
            <a:r>
              <a:rPr lang="en-US" altLang="x-none" sz="3200" smtClean="0"/>
              <a:t>3.5 Conclusion sur l’AOP</a:t>
            </a:r>
          </a:p>
        </p:txBody>
      </p:sp>
      <p:sp>
        <p:nvSpPr>
          <p:cNvPr id="110598" name="Rectangle 3"/>
          <p:cNvSpPr>
            <a:spLocks noGrp="1" noChangeArrowheads="1"/>
          </p:cNvSpPr>
          <p:nvPr>
            <p:ph type="body" idx="1"/>
          </p:nvPr>
        </p:nvSpPr>
        <p:spPr/>
        <p:txBody>
          <a:bodyPr/>
          <a:lstStyle/>
          <a:p>
            <a:pPr>
              <a:lnSpc>
                <a:spcPct val="80000"/>
              </a:lnSpc>
            </a:pPr>
            <a:r>
              <a:rPr lang="en-US" altLang="x-none" sz="2800" smtClean="0"/>
              <a:t>Paradigme d’avenir</a:t>
            </a:r>
          </a:p>
          <a:p>
            <a:pPr lvl="1">
              <a:lnSpc>
                <a:spcPct val="80000"/>
              </a:lnSpc>
            </a:pPr>
            <a:r>
              <a:rPr lang="fr-FR" altLang="x-none" sz="1600" smtClean="0"/>
              <a:t>AOP est mature. Derrière les EJBs, JDO…, il y a des notions d’AOP.</a:t>
            </a:r>
          </a:p>
          <a:p>
            <a:pPr>
              <a:lnSpc>
                <a:spcPct val="80000"/>
              </a:lnSpc>
            </a:pPr>
            <a:endParaRPr lang="en-US" altLang="x-none" sz="2800" smtClean="0"/>
          </a:p>
          <a:p>
            <a:pPr>
              <a:lnSpc>
                <a:spcPct val="80000"/>
              </a:lnSpc>
            </a:pPr>
            <a:r>
              <a:rPr lang="en-US" altLang="x-none" sz="2800" smtClean="0"/>
              <a:t>Mais … encore bcp de limitations</a:t>
            </a:r>
          </a:p>
          <a:p>
            <a:pPr lvl="1">
              <a:lnSpc>
                <a:spcPct val="80000"/>
              </a:lnSpc>
            </a:pPr>
            <a:r>
              <a:rPr lang="en-US" altLang="x-none" sz="2400" smtClean="0"/>
              <a:t>Tyranie de la décomposition dominante</a:t>
            </a:r>
          </a:p>
          <a:p>
            <a:pPr lvl="1">
              <a:lnSpc>
                <a:spcPct val="80000"/>
              </a:lnSpc>
            </a:pPr>
            <a:r>
              <a:rPr lang="en-US" altLang="x-none" sz="2400" i="1" smtClean="0"/>
              <a:t>SoC paradox</a:t>
            </a:r>
          </a:p>
          <a:p>
            <a:pPr lvl="1">
              <a:lnSpc>
                <a:spcPct val="80000"/>
              </a:lnSpc>
            </a:pPr>
            <a:r>
              <a:rPr lang="en-US" altLang="x-none" sz="2400" i="1" smtClean="0"/>
              <a:t>Better for technical concerns</a:t>
            </a:r>
          </a:p>
          <a:p>
            <a:pPr lvl="1">
              <a:lnSpc>
                <a:spcPct val="80000"/>
              </a:lnSpc>
            </a:pPr>
            <a:r>
              <a:rPr lang="en-US" altLang="x-none" sz="2400" smtClean="0"/>
              <a:t>Encore à résoudre </a:t>
            </a:r>
            <a:r>
              <a:rPr lang="en-US" altLang="x-none" sz="2400" i="1" smtClean="0"/>
              <a:t>(semantic pointcut)</a:t>
            </a:r>
          </a:p>
          <a:p>
            <a:pPr lvl="1">
              <a:lnSpc>
                <a:spcPct val="80000"/>
              </a:lnSpc>
            </a:pPr>
            <a:r>
              <a:rPr lang="en-US" altLang="x-none" sz="2400" smtClean="0"/>
              <a:t>Expression de coupe très fragile face à l’évolution</a:t>
            </a:r>
            <a:endParaRPr lang="en-US" altLang="x-none" sz="2400" i="1" smtClean="0"/>
          </a:p>
          <a:p>
            <a:pPr lvl="1">
              <a:lnSpc>
                <a:spcPct val="80000"/>
              </a:lnSpc>
            </a:pPr>
            <a:r>
              <a:rPr lang="en-US" altLang="x-none" sz="2400" smtClean="0"/>
              <a:t>Pas nécessairement facile à appréhender</a:t>
            </a:r>
          </a:p>
          <a:p>
            <a:pPr lvl="1">
              <a:lnSpc>
                <a:spcPct val="80000"/>
              </a:lnSpc>
            </a:pPr>
            <a:r>
              <a:rPr lang="en-US" altLang="x-none" sz="2400" smtClean="0"/>
              <a:t>Autres approches</a:t>
            </a:r>
            <a:r>
              <a:rPr lang="en-US" altLang="x-none" sz="2400" i="1" smtClean="0"/>
              <a:t> (generative programming)</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151555"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4F801D45-5521-426C-8A9B-A505FDABDA7C}" type="slidenum">
              <a:rPr lang="en-US" altLang="x-none" sz="1400"/>
              <a:pPr/>
              <a:t>122</a:t>
            </a:fld>
            <a:endParaRPr lang="en-US" altLang="x-none" sz="1400"/>
          </a:p>
        </p:txBody>
      </p:sp>
      <p:sp>
        <p:nvSpPr>
          <p:cNvPr id="151556"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151557" name="Rectangle 2"/>
          <p:cNvSpPr>
            <a:spLocks noGrp="1" noChangeArrowheads="1"/>
          </p:cNvSpPr>
          <p:nvPr>
            <p:ph type="ctrTitle"/>
          </p:nvPr>
        </p:nvSpPr>
        <p:spPr/>
        <p:txBody>
          <a:bodyPr/>
          <a:lstStyle/>
          <a:p>
            <a:r>
              <a:rPr lang="fr-FR" altLang="x-none" dirty="0" smtClean="0"/>
              <a:t>4 </a:t>
            </a:r>
            <a:r>
              <a:rPr lang="fr-FR" altLang="x-none" dirty="0" err="1" smtClean="0"/>
              <a:t>Spring</a:t>
            </a:r>
            <a:r>
              <a:rPr lang="fr-FR" altLang="x-none" dirty="0" smtClean="0"/>
              <a:t> Boot</a:t>
            </a:r>
            <a:endParaRPr lang="en-US" altLang="x-none" dirty="0" smtClean="0"/>
          </a:p>
        </p:txBody>
      </p:sp>
      <p:sp>
        <p:nvSpPr>
          <p:cNvPr id="151558" name="Rectangle 3"/>
          <p:cNvSpPr>
            <a:spLocks noGrp="1" noChangeArrowheads="1"/>
          </p:cNvSpPr>
          <p:nvPr>
            <p:ph type="subTitle" idx="1"/>
          </p:nvPr>
        </p:nvSpPr>
        <p:spPr/>
        <p:txBody>
          <a:bodyPr/>
          <a:lstStyle/>
          <a:p>
            <a:endParaRPr lang="en-US" altLang="x-none" sz="2800" dirty="0" smtClean="0"/>
          </a:p>
        </p:txBody>
      </p:sp>
    </p:spTree>
    <p:extLst>
      <p:ext uri="{BB962C8B-B14F-4D97-AF65-F5344CB8AC3E}">
        <p14:creationId xmlns:p14="http://schemas.microsoft.com/office/powerpoint/2010/main" val="428650823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7" y="188640"/>
            <a:ext cx="8539165" cy="333375"/>
          </a:xfrm>
        </p:spPr>
        <p:txBody>
          <a:bodyPr/>
          <a:lstStyle/>
          <a:p>
            <a:r>
              <a:rPr lang="en-US" dirty="0" smtClean="0"/>
              <a:t>Spring 4.0 Highlights</a:t>
            </a:r>
            <a:endParaRPr lang="en-US" dirty="0"/>
          </a:p>
        </p:txBody>
      </p:sp>
      <p:sp>
        <p:nvSpPr>
          <p:cNvPr id="3" name="Text Placeholder 2"/>
          <p:cNvSpPr>
            <a:spLocks noGrp="1"/>
          </p:cNvSpPr>
          <p:nvPr>
            <p:ph type="body" sz="quarter" idx="13"/>
          </p:nvPr>
        </p:nvSpPr>
        <p:spPr/>
        <p:txBody>
          <a:bodyPr/>
          <a:lstStyle/>
          <a:p>
            <a:r>
              <a:rPr lang="en-US" sz="2400" dirty="0" smtClean="0"/>
              <a:t>Java/EE</a:t>
            </a:r>
          </a:p>
          <a:p>
            <a:pPr lvl="1"/>
            <a:r>
              <a:rPr lang="en-US" sz="2000" dirty="0"/>
              <a:t>Java 8</a:t>
            </a:r>
          </a:p>
          <a:p>
            <a:pPr lvl="1"/>
            <a:r>
              <a:rPr lang="en-US" sz="2000" dirty="0"/>
              <a:t>JSR-310 Date/Time API</a:t>
            </a:r>
          </a:p>
          <a:p>
            <a:pPr lvl="1"/>
            <a:r>
              <a:rPr lang="en-US" sz="2000" dirty="0"/>
              <a:t>JSR-236 Concurrency </a:t>
            </a:r>
            <a:r>
              <a:rPr lang="en-US" sz="2000" dirty="0" err="1"/>
              <a:t>Utils</a:t>
            </a:r>
            <a:endParaRPr lang="en-US" sz="2000" dirty="0"/>
          </a:p>
          <a:p>
            <a:pPr lvl="1"/>
            <a:r>
              <a:rPr lang="en-US" sz="2000" dirty="0"/>
              <a:t>JSR-356 </a:t>
            </a:r>
            <a:r>
              <a:rPr lang="en-US" sz="2000" dirty="0" err="1"/>
              <a:t>WebSocket</a:t>
            </a:r>
            <a:endParaRPr lang="en-US" sz="2000" dirty="0"/>
          </a:p>
          <a:p>
            <a:pPr lvl="1"/>
            <a:r>
              <a:rPr lang="en-US" sz="2000" dirty="0"/>
              <a:t>Servlet 3.1</a:t>
            </a:r>
          </a:p>
          <a:p>
            <a:pPr lvl="1"/>
            <a:r>
              <a:rPr lang="en-US" sz="2000" dirty="0"/>
              <a:t>Bean Validation 1.1</a:t>
            </a:r>
          </a:p>
          <a:p>
            <a:pPr lvl="1"/>
            <a:r>
              <a:rPr lang="en-US" sz="2000" dirty="0"/>
              <a:t>JPA 2.1</a:t>
            </a:r>
          </a:p>
          <a:p>
            <a:pPr lvl="1"/>
            <a:r>
              <a:rPr lang="en-US" sz="2000" dirty="0"/>
              <a:t>JTA 1.2</a:t>
            </a:r>
          </a:p>
          <a:p>
            <a:pPr lvl="1"/>
            <a:r>
              <a:rPr lang="en-US" sz="2000" dirty="0"/>
              <a:t>JMS 2.0</a:t>
            </a:r>
            <a:endParaRPr lang="en-US" sz="2000" dirty="0" smtClean="0"/>
          </a:p>
          <a:p>
            <a:endParaRPr lang="en-US" sz="2400" dirty="0" smtClean="0"/>
          </a:p>
          <a:p>
            <a:r>
              <a:rPr lang="en-US" sz="2400" dirty="0" smtClean="0"/>
              <a:t>Spring </a:t>
            </a:r>
            <a:r>
              <a:rPr lang="en-US" sz="2400" dirty="0" err="1" smtClean="0"/>
              <a:t>iO</a:t>
            </a:r>
            <a:endParaRPr lang="en-US" sz="2400" dirty="0" smtClean="0"/>
          </a:p>
          <a:p>
            <a:r>
              <a:rPr lang="en-US" sz="2400" dirty="0" smtClean="0"/>
              <a:t>(Large feature set, and getting larger)</a:t>
            </a:r>
          </a:p>
        </p:txBody>
      </p:sp>
      <p:grpSp>
        <p:nvGrpSpPr>
          <p:cNvPr id="4" name="Group 3"/>
          <p:cNvGrpSpPr/>
          <p:nvPr/>
        </p:nvGrpSpPr>
        <p:grpSpPr>
          <a:xfrm>
            <a:off x="5562029" y="1076934"/>
            <a:ext cx="3198560" cy="3055624"/>
            <a:chOff x="452967" y="1200151"/>
            <a:chExt cx="3193584" cy="3155950"/>
          </a:xfrm>
        </p:grpSpPr>
        <p:sp>
          <p:nvSpPr>
            <p:cNvPr id="5" name="Oval 4"/>
            <p:cNvSpPr/>
            <p:nvPr/>
          </p:nvSpPr>
          <p:spPr>
            <a:xfrm>
              <a:off x="452967" y="1200151"/>
              <a:ext cx="3155950" cy="3155950"/>
            </a:xfrm>
            <a:prstGeom prst="ellipse">
              <a:avLst/>
            </a:prstGeom>
            <a:gradFill flip="none" rotWithShape="1">
              <a:gsLst>
                <a:gs pos="43000">
                  <a:srgbClr val="6DB33F"/>
                </a:gs>
                <a:gs pos="100000">
                  <a:srgbClr val="FFFFFF"/>
                </a:gs>
              </a:gsLst>
              <a:path path="circle">
                <a:fillToRect t="100000" r="100000"/>
              </a:path>
              <a:tileRect l="-100000" b="-100000"/>
            </a:gradFill>
            <a:ln>
              <a:noFill/>
            </a:ln>
            <a:effectLst>
              <a:outerShdw blurRad="203200" dir="270000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pic>
          <p:nvPicPr>
            <p:cNvPr id="6" name="Picture 5" descr="lambda.png"/>
            <p:cNvPicPr>
              <a:picLocks noChangeAspect="1"/>
            </p:cNvPicPr>
            <p:nvPr/>
          </p:nvPicPr>
          <p:blipFill>
            <a:blip r:embed="rId2"/>
            <a:stretch>
              <a:fillRect/>
            </a:stretch>
          </p:blipFill>
          <p:spPr>
            <a:xfrm>
              <a:off x="914401" y="1315518"/>
              <a:ext cx="2732150" cy="2557294"/>
            </a:xfrm>
            <a:prstGeom prst="rect">
              <a:avLst/>
            </a:prstGeom>
            <a:effectLst/>
          </p:spPr>
        </p:pic>
      </p:grpSp>
    </p:spTree>
    <p:extLst>
      <p:ext uri="{BB962C8B-B14F-4D97-AF65-F5344CB8AC3E}">
        <p14:creationId xmlns:p14="http://schemas.microsoft.com/office/powerpoint/2010/main" val="109701158"/>
      </p:ext>
    </p:extLst>
  </p:cSld>
  <p:clrMapOvr>
    <a:masterClrMapping/>
  </p:clrMapOvr>
  <p:transition>
    <p:fad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Spring Diagram with Boot</a:t>
            </a:r>
            <a:endParaRPr lang="en-US" dirty="0"/>
          </a:p>
        </p:txBody>
      </p:sp>
      <p:sp>
        <p:nvSpPr>
          <p:cNvPr id="4" name="Rectangle 3"/>
          <p:cNvSpPr/>
          <p:nvPr/>
        </p:nvSpPr>
        <p:spPr>
          <a:xfrm>
            <a:off x="186267" y="1614328"/>
            <a:ext cx="8957733" cy="677333"/>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nvGrpSpPr>
          <p:cNvPr id="83" name="Group 82"/>
          <p:cNvGrpSpPr/>
          <p:nvPr/>
        </p:nvGrpSpPr>
        <p:grpSpPr>
          <a:xfrm>
            <a:off x="370240" y="1090983"/>
            <a:ext cx="8339328" cy="4823937"/>
            <a:chOff x="381002" y="143939"/>
            <a:chExt cx="8339328" cy="4823937"/>
          </a:xfrm>
        </p:grpSpPr>
        <p:pic>
          <p:nvPicPr>
            <p:cNvPr id="84" name="Picture 83" descr="top rectangle.png"/>
            <p:cNvPicPr>
              <a:picLocks noChangeAspect="1"/>
            </p:cNvPicPr>
            <p:nvPr/>
          </p:nvPicPr>
          <p:blipFill>
            <a:blip r:embed="rId2"/>
            <a:srcRect l="17593" t="32914" r="39907" b="49143"/>
            <a:stretch>
              <a:fillRect/>
            </a:stretch>
          </p:blipFill>
          <p:spPr>
            <a:xfrm>
              <a:off x="495299" y="529830"/>
              <a:ext cx="8132234" cy="1204776"/>
            </a:xfrm>
            <a:prstGeom prst="rect">
              <a:avLst/>
            </a:prstGeom>
            <a:effectLst/>
          </p:spPr>
        </p:pic>
        <p:pic>
          <p:nvPicPr>
            <p:cNvPr id="85" name="Picture 84" descr="bottom rectangle.png"/>
            <p:cNvPicPr>
              <a:picLocks noChangeAspect="1"/>
            </p:cNvPicPr>
            <p:nvPr/>
          </p:nvPicPr>
          <p:blipFill>
            <a:blip r:embed="rId3"/>
            <a:srcRect l="18482" t="45884" r="37941" b="4345"/>
            <a:stretch>
              <a:fillRect/>
            </a:stretch>
          </p:blipFill>
          <p:spPr>
            <a:xfrm>
              <a:off x="381002" y="1625655"/>
              <a:ext cx="8339328" cy="3342221"/>
            </a:xfrm>
            <a:prstGeom prst="rect">
              <a:avLst/>
            </a:prstGeom>
            <a:effectLst/>
          </p:spPr>
        </p:pic>
        <p:grpSp>
          <p:nvGrpSpPr>
            <p:cNvPr id="86" name="Group 20"/>
            <p:cNvGrpSpPr/>
            <p:nvPr/>
          </p:nvGrpSpPr>
          <p:grpSpPr>
            <a:xfrm>
              <a:off x="6423520" y="2043634"/>
              <a:ext cx="1593850" cy="1049258"/>
              <a:chOff x="6445250" y="2730499"/>
              <a:chExt cx="1593850" cy="1049258"/>
            </a:xfrm>
          </p:grpSpPr>
          <p:sp>
            <p:nvSpPr>
              <p:cNvPr id="157" name="Rectangle 156"/>
              <p:cNvSpPr/>
              <p:nvPr/>
            </p:nvSpPr>
            <p:spPr>
              <a:xfrm>
                <a:off x="6455452" y="2730499"/>
                <a:ext cx="1573446" cy="1047751"/>
              </a:xfrm>
              <a:prstGeom prst="rect">
                <a:avLst/>
              </a:prstGeom>
              <a:solidFill>
                <a:schemeClr val="tx1">
                  <a:lumMod val="85000"/>
                  <a:lumOff val="15000"/>
                </a:schemeClr>
              </a:solidFill>
              <a:ln w="9525" cap="flat" cmpd="sng" algn="ctr">
                <a:solidFill>
                  <a:srgbClr val="6DB33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58" name="Rectangle 157"/>
              <p:cNvSpPr/>
              <p:nvPr/>
            </p:nvSpPr>
            <p:spPr>
              <a:xfrm>
                <a:off x="6455452" y="2730499"/>
                <a:ext cx="1573446" cy="300483"/>
              </a:xfrm>
              <a:prstGeom prst="rect">
                <a:avLst/>
              </a:prstGeom>
              <a:solidFill>
                <a:srgbClr val="6DB33F"/>
              </a:solidFill>
              <a:ln w="9525" cap="flat" cmpd="sng" algn="ctr">
                <a:solidFill>
                  <a:srgbClr val="6DB33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9" name="TextBox 158"/>
              <p:cNvSpPr txBox="1"/>
              <p:nvPr/>
            </p:nvSpPr>
            <p:spPr>
              <a:xfrm>
                <a:off x="6445250" y="2730500"/>
                <a:ext cx="1593850" cy="276999"/>
              </a:xfrm>
              <a:prstGeom prst="rect">
                <a:avLst/>
              </a:prstGeom>
              <a:noFill/>
            </p:spPr>
            <p:txBody>
              <a:bodyPr wrap="square" rtlCol="0">
                <a:spAutoFit/>
              </a:bodyPr>
              <a:lstStyle/>
              <a:p>
                <a:pPr algn="ctr"/>
                <a:r>
                  <a:rPr lang="en-US" sz="1200" b="1" dirty="0" smtClean="0">
                    <a:solidFill>
                      <a:srgbClr val="EEECE1"/>
                    </a:solidFill>
                  </a:rPr>
                  <a:t>WEB</a:t>
                </a:r>
                <a:endParaRPr lang="en-US" sz="1200" b="1" dirty="0">
                  <a:solidFill>
                    <a:srgbClr val="EEECE1"/>
                  </a:solidFill>
                </a:endParaRPr>
              </a:p>
            </p:txBody>
          </p:sp>
          <p:pic>
            <p:nvPicPr>
              <p:cNvPr id="160" name="Picture 159" descr="Web.png"/>
              <p:cNvPicPr>
                <a:picLocks noChangeAspect="1"/>
              </p:cNvPicPr>
              <p:nvPr/>
            </p:nvPicPr>
            <p:blipFill>
              <a:blip r:embed="rId4"/>
              <a:stretch>
                <a:fillRect/>
              </a:stretch>
            </p:blipFill>
            <p:spPr>
              <a:xfrm>
                <a:off x="7070299" y="3107268"/>
                <a:ext cx="343752" cy="343752"/>
              </a:xfrm>
              <a:prstGeom prst="rect">
                <a:avLst/>
              </a:prstGeom>
            </p:spPr>
          </p:pic>
          <p:sp>
            <p:nvSpPr>
              <p:cNvPr id="161" name="TextBox 160"/>
              <p:cNvSpPr txBox="1"/>
              <p:nvPr/>
            </p:nvSpPr>
            <p:spPr>
              <a:xfrm>
                <a:off x="6463242" y="3450180"/>
                <a:ext cx="1557867" cy="329577"/>
              </a:xfrm>
              <a:prstGeom prst="rect">
                <a:avLst/>
              </a:prstGeom>
              <a:noFill/>
            </p:spPr>
            <p:txBody>
              <a:bodyPr wrap="square" rtlCol="0">
                <a:spAutoFit/>
              </a:bodyPr>
              <a:lstStyle/>
              <a:p>
                <a:pPr algn="ctr">
                  <a:lnSpc>
                    <a:spcPts val="860"/>
                  </a:lnSpc>
                </a:pPr>
                <a:r>
                  <a:rPr lang="en-US" sz="1000" dirty="0" smtClean="0">
                    <a:solidFill>
                      <a:srgbClr val="EEECE1"/>
                    </a:solidFill>
                  </a:rPr>
                  <a:t>Controllers, REST,</a:t>
                </a:r>
                <a:br>
                  <a:rPr lang="en-US" sz="1000" dirty="0" smtClean="0">
                    <a:solidFill>
                      <a:srgbClr val="EEECE1"/>
                    </a:solidFill>
                  </a:rPr>
                </a:br>
                <a:r>
                  <a:rPr lang="en-US" sz="1000" dirty="0" err="1" smtClean="0">
                    <a:solidFill>
                      <a:srgbClr val="EEECE1"/>
                    </a:solidFill>
                  </a:rPr>
                  <a:t>WebSocket</a:t>
                </a:r>
                <a:endParaRPr lang="en-US" sz="1000" dirty="0">
                  <a:solidFill>
                    <a:srgbClr val="EEECE1"/>
                  </a:solidFill>
                </a:endParaRPr>
              </a:p>
            </p:txBody>
          </p:sp>
        </p:grpSp>
        <p:grpSp>
          <p:nvGrpSpPr>
            <p:cNvPr id="87" name="Group 42"/>
            <p:cNvGrpSpPr/>
            <p:nvPr/>
          </p:nvGrpSpPr>
          <p:grpSpPr>
            <a:xfrm>
              <a:off x="1224987" y="2043634"/>
              <a:ext cx="1593850" cy="1049258"/>
              <a:chOff x="1246717" y="2722033"/>
              <a:chExt cx="1593850" cy="1049258"/>
            </a:xfrm>
          </p:grpSpPr>
          <p:grpSp>
            <p:nvGrpSpPr>
              <p:cNvPr id="151" name="Group 21"/>
              <p:cNvGrpSpPr/>
              <p:nvPr/>
            </p:nvGrpSpPr>
            <p:grpSpPr>
              <a:xfrm>
                <a:off x="1246717" y="2722033"/>
                <a:ext cx="1593850" cy="1049258"/>
                <a:chOff x="6445250" y="2730499"/>
                <a:chExt cx="1593850" cy="1049258"/>
              </a:xfrm>
            </p:grpSpPr>
            <p:sp>
              <p:nvSpPr>
                <p:cNvPr id="153" name="Rectangle 152"/>
                <p:cNvSpPr/>
                <p:nvPr/>
              </p:nvSpPr>
              <p:spPr>
                <a:xfrm>
                  <a:off x="6455452" y="2730499"/>
                  <a:ext cx="1573446" cy="1047751"/>
                </a:xfrm>
                <a:prstGeom prst="rect">
                  <a:avLst/>
                </a:prstGeom>
                <a:solidFill>
                  <a:schemeClr val="tx1">
                    <a:lumMod val="85000"/>
                    <a:lumOff val="15000"/>
                  </a:schemeClr>
                </a:solidFill>
                <a:ln w="9525" cap="flat" cmpd="sng" algn="ctr">
                  <a:solidFill>
                    <a:srgbClr val="6DB33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54" name="Rectangle 153"/>
                <p:cNvSpPr/>
                <p:nvPr/>
              </p:nvSpPr>
              <p:spPr>
                <a:xfrm>
                  <a:off x="6455452" y="2730499"/>
                  <a:ext cx="1573446" cy="300483"/>
                </a:xfrm>
                <a:prstGeom prst="rect">
                  <a:avLst/>
                </a:prstGeom>
                <a:solidFill>
                  <a:srgbClr val="6DB33F"/>
                </a:solidFill>
                <a:ln w="9525" cap="flat" cmpd="sng" algn="ctr">
                  <a:solidFill>
                    <a:srgbClr val="6DB33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5" name="TextBox 154"/>
                <p:cNvSpPr txBox="1"/>
                <p:nvPr/>
              </p:nvSpPr>
              <p:spPr>
                <a:xfrm>
                  <a:off x="6445250" y="2730500"/>
                  <a:ext cx="1593850" cy="276999"/>
                </a:xfrm>
                <a:prstGeom prst="rect">
                  <a:avLst/>
                </a:prstGeom>
                <a:noFill/>
              </p:spPr>
              <p:txBody>
                <a:bodyPr wrap="square" rtlCol="0">
                  <a:spAutoFit/>
                </a:bodyPr>
                <a:lstStyle/>
                <a:p>
                  <a:pPr algn="ctr"/>
                  <a:r>
                    <a:rPr lang="en-US" sz="1200" b="1" dirty="0" smtClean="0">
                      <a:solidFill>
                        <a:srgbClr val="EEECE1"/>
                      </a:solidFill>
                    </a:rPr>
                    <a:t>INTEGRATION</a:t>
                  </a:r>
                  <a:endParaRPr lang="en-US" sz="1200" b="1" dirty="0">
                    <a:solidFill>
                      <a:srgbClr val="EEECE1"/>
                    </a:solidFill>
                  </a:endParaRPr>
                </a:p>
              </p:txBody>
            </p:sp>
            <p:sp>
              <p:nvSpPr>
                <p:cNvPr id="156" name="TextBox 155"/>
                <p:cNvSpPr txBox="1"/>
                <p:nvPr/>
              </p:nvSpPr>
              <p:spPr>
                <a:xfrm>
                  <a:off x="6463242" y="3450180"/>
                  <a:ext cx="1557867" cy="329577"/>
                </a:xfrm>
                <a:prstGeom prst="rect">
                  <a:avLst/>
                </a:prstGeom>
                <a:noFill/>
              </p:spPr>
              <p:txBody>
                <a:bodyPr wrap="square" rtlCol="0">
                  <a:spAutoFit/>
                </a:bodyPr>
                <a:lstStyle/>
                <a:p>
                  <a:pPr algn="ctr">
                    <a:lnSpc>
                      <a:spcPts val="860"/>
                    </a:lnSpc>
                  </a:pPr>
                  <a:r>
                    <a:rPr lang="en-US" sz="1000" dirty="0" smtClean="0">
                      <a:solidFill>
                        <a:srgbClr val="EEECE1"/>
                      </a:solidFill>
                    </a:rPr>
                    <a:t>Channels, Adapters,</a:t>
                  </a:r>
                  <a:br>
                    <a:rPr lang="en-US" sz="1000" dirty="0" smtClean="0">
                      <a:solidFill>
                        <a:srgbClr val="EEECE1"/>
                      </a:solidFill>
                    </a:rPr>
                  </a:br>
                  <a:r>
                    <a:rPr lang="en-US" sz="1000" dirty="0" smtClean="0">
                      <a:solidFill>
                        <a:srgbClr val="EEECE1"/>
                      </a:solidFill>
                    </a:rPr>
                    <a:t>Filters, </a:t>
                  </a:r>
                  <a:r>
                    <a:rPr lang="en-US" sz="1000" dirty="0">
                      <a:solidFill>
                        <a:srgbClr val="EEECE1"/>
                      </a:solidFill>
                    </a:rPr>
                    <a:t>Transformers</a:t>
                  </a:r>
                </a:p>
              </p:txBody>
            </p:sp>
          </p:grpSp>
          <p:pic>
            <p:nvPicPr>
              <p:cNvPr id="152" name="Picture 151" descr="Integration.png"/>
              <p:cNvPicPr>
                <a:picLocks noChangeAspect="1"/>
              </p:cNvPicPr>
              <p:nvPr/>
            </p:nvPicPr>
            <p:blipFill>
              <a:blip r:embed="rId5"/>
              <a:stretch>
                <a:fillRect/>
              </a:stretch>
            </p:blipFill>
            <p:spPr>
              <a:xfrm>
                <a:off x="1795095" y="3087449"/>
                <a:ext cx="490744" cy="344435"/>
              </a:xfrm>
              <a:prstGeom prst="rect">
                <a:avLst/>
              </a:prstGeom>
            </p:spPr>
          </p:pic>
        </p:grpSp>
        <p:grpSp>
          <p:nvGrpSpPr>
            <p:cNvPr id="88" name="Group 43"/>
            <p:cNvGrpSpPr/>
            <p:nvPr/>
          </p:nvGrpSpPr>
          <p:grpSpPr>
            <a:xfrm>
              <a:off x="2957831" y="2043634"/>
              <a:ext cx="1593850" cy="1070040"/>
              <a:chOff x="2978150" y="2738966"/>
              <a:chExt cx="1593850" cy="1070040"/>
            </a:xfrm>
          </p:grpSpPr>
          <p:grpSp>
            <p:nvGrpSpPr>
              <p:cNvPr id="145" name="Group 28"/>
              <p:cNvGrpSpPr/>
              <p:nvPr/>
            </p:nvGrpSpPr>
            <p:grpSpPr>
              <a:xfrm>
                <a:off x="2978150" y="2738966"/>
                <a:ext cx="1593850" cy="1070040"/>
                <a:chOff x="6445250" y="2730499"/>
                <a:chExt cx="1593850" cy="1070040"/>
              </a:xfrm>
            </p:grpSpPr>
            <p:sp>
              <p:nvSpPr>
                <p:cNvPr id="147" name="Rectangle 146"/>
                <p:cNvSpPr/>
                <p:nvPr/>
              </p:nvSpPr>
              <p:spPr>
                <a:xfrm>
                  <a:off x="6455452" y="2730499"/>
                  <a:ext cx="1573446" cy="1047751"/>
                </a:xfrm>
                <a:prstGeom prst="rect">
                  <a:avLst/>
                </a:prstGeom>
                <a:solidFill>
                  <a:schemeClr val="tx1">
                    <a:lumMod val="85000"/>
                    <a:lumOff val="15000"/>
                  </a:schemeClr>
                </a:solidFill>
                <a:ln w="9525" cap="flat" cmpd="sng" algn="ctr">
                  <a:solidFill>
                    <a:srgbClr val="6DB33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48" name="Rectangle 147"/>
                <p:cNvSpPr/>
                <p:nvPr/>
              </p:nvSpPr>
              <p:spPr>
                <a:xfrm>
                  <a:off x="6455452" y="2730499"/>
                  <a:ext cx="1573446" cy="300483"/>
                </a:xfrm>
                <a:prstGeom prst="rect">
                  <a:avLst/>
                </a:prstGeom>
                <a:solidFill>
                  <a:srgbClr val="6DB33F"/>
                </a:solidFill>
                <a:ln w="9525" cap="flat" cmpd="sng" algn="ctr">
                  <a:solidFill>
                    <a:srgbClr val="6DB33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9" name="TextBox 148"/>
                <p:cNvSpPr txBox="1"/>
                <p:nvPr/>
              </p:nvSpPr>
              <p:spPr>
                <a:xfrm>
                  <a:off x="6445250" y="2730500"/>
                  <a:ext cx="1593850" cy="276999"/>
                </a:xfrm>
                <a:prstGeom prst="rect">
                  <a:avLst/>
                </a:prstGeom>
                <a:noFill/>
              </p:spPr>
              <p:txBody>
                <a:bodyPr wrap="square" rtlCol="0">
                  <a:spAutoFit/>
                </a:bodyPr>
                <a:lstStyle/>
                <a:p>
                  <a:pPr algn="ctr"/>
                  <a:r>
                    <a:rPr lang="en-US" sz="1200" b="1" dirty="0" smtClean="0">
                      <a:solidFill>
                        <a:srgbClr val="EEECE1"/>
                      </a:solidFill>
                    </a:rPr>
                    <a:t>BATCH</a:t>
                  </a:r>
                  <a:endParaRPr lang="en-US" sz="1200" b="1" dirty="0">
                    <a:solidFill>
                      <a:srgbClr val="EEECE1"/>
                    </a:solidFill>
                  </a:endParaRPr>
                </a:p>
              </p:txBody>
            </p:sp>
            <p:sp>
              <p:nvSpPr>
                <p:cNvPr id="150" name="TextBox 149"/>
                <p:cNvSpPr txBox="1"/>
                <p:nvPr/>
              </p:nvSpPr>
              <p:spPr>
                <a:xfrm>
                  <a:off x="6463242" y="3470962"/>
                  <a:ext cx="1557867" cy="329577"/>
                </a:xfrm>
                <a:prstGeom prst="rect">
                  <a:avLst/>
                </a:prstGeom>
                <a:noFill/>
              </p:spPr>
              <p:txBody>
                <a:bodyPr wrap="square" rtlCol="0">
                  <a:spAutoFit/>
                </a:bodyPr>
                <a:lstStyle/>
                <a:p>
                  <a:pPr algn="ctr">
                    <a:lnSpc>
                      <a:spcPts val="860"/>
                    </a:lnSpc>
                  </a:pPr>
                  <a:r>
                    <a:rPr lang="en-US" sz="1000" dirty="0" smtClean="0">
                      <a:solidFill>
                        <a:srgbClr val="EEECE1"/>
                      </a:solidFill>
                    </a:rPr>
                    <a:t>Jobs, Steps,</a:t>
                  </a:r>
                  <a:br>
                    <a:rPr lang="en-US" sz="1000" dirty="0" smtClean="0">
                      <a:solidFill>
                        <a:srgbClr val="EEECE1"/>
                      </a:solidFill>
                    </a:rPr>
                  </a:br>
                  <a:r>
                    <a:rPr lang="en-US" sz="1000" dirty="0" smtClean="0">
                      <a:solidFill>
                        <a:srgbClr val="EEECE1"/>
                      </a:solidFill>
                    </a:rPr>
                    <a:t>Readers, Writers</a:t>
                  </a:r>
                  <a:endParaRPr lang="en-US" sz="1000" dirty="0">
                    <a:solidFill>
                      <a:srgbClr val="EEECE1"/>
                    </a:solidFill>
                  </a:endParaRPr>
                </a:p>
              </p:txBody>
            </p:sp>
          </p:grpSp>
          <p:pic>
            <p:nvPicPr>
              <p:cNvPr id="146" name="Picture 145" descr="Batch.png"/>
              <p:cNvPicPr>
                <a:picLocks noChangeAspect="1"/>
              </p:cNvPicPr>
              <p:nvPr/>
            </p:nvPicPr>
            <p:blipFill>
              <a:blip r:embed="rId6"/>
              <a:stretch>
                <a:fillRect/>
              </a:stretch>
            </p:blipFill>
            <p:spPr>
              <a:xfrm>
                <a:off x="3573606" y="3100315"/>
                <a:ext cx="377068" cy="390159"/>
              </a:xfrm>
              <a:prstGeom prst="rect">
                <a:avLst/>
              </a:prstGeom>
            </p:spPr>
          </p:pic>
        </p:grpSp>
        <p:grpSp>
          <p:nvGrpSpPr>
            <p:cNvPr id="89" name="Group 44"/>
            <p:cNvGrpSpPr/>
            <p:nvPr/>
          </p:nvGrpSpPr>
          <p:grpSpPr>
            <a:xfrm>
              <a:off x="4690675" y="2043634"/>
              <a:ext cx="1593850" cy="1049258"/>
              <a:chOff x="4726517" y="2730499"/>
              <a:chExt cx="1593850" cy="1049258"/>
            </a:xfrm>
          </p:grpSpPr>
          <p:grpSp>
            <p:nvGrpSpPr>
              <p:cNvPr id="139" name="Group 34"/>
              <p:cNvGrpSpPr/>
              <p:nvPr/>
            </p:nvGrpSpPr>
            <p:grpSpPr>
              <a:xfrm>
                <a:off x="4726517" y="2730499"/>
                <a:ext cx="1593850" cy="1049258"/>
                <a:chOff x="6445250" y="2730499"/>
                <a:chExt cx="1593850" cy="1049258"/>
              </a:xfrm>
            </p:grpSpPr>
            <p:sp>
              <p:nvSpPr>
                <p:cNvPr id="141" name="Rectangle 140"/>
                <p:cNvSpPr/>
                <p:nvPr/>
              </p:nvSpPr>
              <p:spPr>
                <a:xfrm>
                  <a:off x="6455452" y="2730499"/>
                  <a:ext cx="1573446" cy="1047751"/>
                </a:xfrm>
                <a:prstGeom prst="rect">
                  <a:avLst/>
                </a:prstGeom>
                <a:solidFill>
                  <a:schemeClr val="tx1">
                    <a:lumMod val="85000"/>
                    <a:lumOff val="15000"/>
                  </a:schemeClr>
                </a:solidFill>
                <a:ln w="9525" cap="flat" cmpd="sng" algn="ctr">
                  <a:solidFill>
                    <a:srgbClr val="6DB33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42" name="Rectangle 141"/>
                <p:cNvSpPr/>
                <p:nvPr/>
              </p:nvSpPr>
              <p:spPr>
                <a:xfrm>
                  <a:off x="6455452" y="2730499"/>
                  <a:ext cx="1573446" cy="300483"/>
                </a:xfrm>
                <a:prstGeom prst="rect">
                  <a:avLst/>
                </a:prstGeom>
                <a:solidFill>
                  <a:srgbClr val="6DB33F"/>
                </a:solidFill>
                <a:ln w="9525" cap="flat" cmpd="sng" algn="ctr">
                  <a:solidFill>
                    <a:srgbClr val="6DB33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43" name="TextBox 142"/>
                <p:cNvSpPr txBox="1"/>
                <p:nvPr/>
              </p:nvSpPr>
              <p:spPr>
                <a:xfrm>
                  <a:off x="6445250" y="2730500"/>
                  <a:ext cx="1593850" cy="276999"/>
                </a:xfrm>
                <a:prstGeom prst="rect">
                  <a:avLst/>
                </a:prstGeom>
                <a:noFill/>
              </p:spPr>
              <p:txBody>
                <a:bodyPr wrap="square" rtlCol="0">
                  <a:spAutoFit/>
                </a:bodyPr>
                <a:lstStyle/>
                <a:p>
                  <a:pPr algn="ctr"/>
                  <a:r>
                    <a:rPr lang="en-US" sz="1200" b="1" dirty="0" smtClean="0">
                      <a:solidFill>
                        <a:srgbClr val="EEECE1"/>
                      </a:solidFill>
                    </a:rPr>
                    <a:t>BIG DATA</a:t>
                  </a:r>
                  <a:endParaRPr lang="en-US" sz="1200" b="1" dirty="0">
                    <a:solidFill>
                      <a:srgbClr val="EEECE1"/>
                    </a:solidFill>
                  </a:endParaRPr>
                </a:p>
              </p:txBody>
            </p:sp>
            <p:sp>
              <p:nvSpPr>
                <p:cNvPr id="144" name="TextBox 143"/>
                <p:cNvSpPr txBox="1"/>
                <p:nvPr/>
              </p:nvSpPr>
              <p:spPr>
                <a:xfrm>
                  <a:off x="6463242" y="3450180"/>
                  <a:ext cx="1557867" cy="329577"/>
                </a:xfrm>
                <a:prstGeom prst="rect">
                  <a:avLst/>
                </a:prstGeom>
                <a:noFill/>
              </p:spPr>
              <p:txBody>
                <a:bodyPr wrap="square" rtlCol="0">
                  <a:spAutoFit/>
                </a:bodyPr>
                <a:lstStyle/>
                <a:p>
                  <a:pPr algn="ctr">
                    <a:lnSpc>
                      <a:spcPts val="860"/>
                    </a:lnSpc>
                  </a:pPr>
                  <a:r>
                    <a:rPr lang="en-US" sz="1000" dirty="0" smtClean="0">
                      <a:solidFill>
                        <a:srgbClr val="EEECE1"/>
                      </a:solidFill>
                    </a:rPr>
                    <a:t>Ingestion, Export,</a:t>
                  </a:r>
                  <a:br>
                    <a:rPr lang="en-US" sz="1000" dirty="0" smtClean="0">
                      <a:solidFill>
                        <a:srgbClr val="EEECE1"/>
                      </a:solidFill>
                    </a:rPr>
                  </a:br>
                  <a:r>
                    <a:rPr lang="en-US" sz="1000" dirty="0" smtClean="0">
                      <a:solidFill>
                        <a:srgbClr val="EEECE1"/>
                      </a:solidFill>
                    </a:rPr>
                    <a:t>Orchestration, </a:t>
                  </a:r>
                  <a:r>
                    <a:rPr lang="en-US" sz="1000" dirty="0" err="1" smtClean="0">
                      <a:solidFill>
                        <a:srgbClr val="EEECE1"/>
                      </a:solidFill>
                    </a:rPr>
                    <a:t>Hadoop</a:t>
                  </a:r>
                  <a:endParaRPr lang="en-US" sz="1000" dirty="0">
                    <a:solidFill>
                      <a:srgbClr val="EEECE1"/>
                    </a:solidFill>
                  </a:endParaRPr>
                </a:p>
              </p:txBody>
            </p:sp>
          </p:grpSp>
          <p:pic>
            <p:nvPicPr>
              <p:cNvPr id="140" name="Picture 139" descr="Big Data.png"/>
              <p:cNvPicPr>
                <a:picLocks noChangeAspect="1"/>
              </p:cNvPicPr>
              <p:nvPr/>
            </p:nvPicPr>
            <p:blipFill>
              <a:blip r:embed="rId7"/>
              <a:stretch>
                <a:fillRect/>
              </a:stretch>
            </p:blipFill>
            <p:spPr>
              <a:xfrm>
                <a:off x="5207159" y="3113695"/>
                <a:ext cx="626798" cy="350532"/>
              </a:xfrm>
              <a:prstGeom prst="rect">
                <a:avLst/>
              </a:prstGeom>
            </p:spPr>
          </p:pic>
        </p:grpSp>
        <p:grpSp>
          <p:nvGrpSpPr>
            <p:cNvPr id="90" name="Group 50"/>
            <p:cNvGrpSpPr/>
            <p:nvPr/>
          </p:nvGrpSpPr>
          <p:grpSpPr>
            <a:xfrm>
              <a:off x="1224987" y="3203559"/>
              <a:ext cx="6767546" cy="657233"/>
              <a:chOff x="1241920" y="3203559"/>
              <a:chExt cx="6767546" cy="657233"/>
            </a:xfrm>
          </p:grpSpPr>
          <p:sp>
            <p:nvSpPr>
              <p:cNvPr id="132" name="Rectangle 131"/>
              <p:cNvSpPr/>
              <p:nvPr/>
            </p:nvSpPr>
            <p:spPr>
              <a:xfrm>
                <a:off x="1252121" y="3203559"/>
                <a:ext cx="6757345" cy="657233"/>
              </a:xfrm>
              <a:prstGeom prst="rect">
                <a:avLst/>
              </a:prstGeom>
              <a:solidFill>
                <a:schemeClr val="tx1">
                  <a:lumMod val="85000"/>
                  <a:lumOff val="15000"/>
                </a:schemeClr>
              </a:solidFill>
              <a:ln w="9525" cap="flat" cmpd="sng" algn="ctr">
                <a:solidFill>
                  <a:srgbClr val="6DB33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33" name="Rectangle 132"/>
              <p:cNvSpPr/>
              <p:nvPr/>
            </p:nvSpPr>
            <p:spPr>
              <a:xfrm>
                <a:off x="1252122" y="3203559"/>
                <a:ext cx="1573446" cy="300483"/>
              </a:xfrm>
              <a:prstGeom prst="rect">
                <a:avLst/>
              </a:prstGeom>
              <a:solidFill>
                <a:srgbClr val="6DB33F"/>
              </a:solidFill>
              <a:ln w="9525" cap="flat" cmpd="sng" algn="ctr">
                <a:solidFill>
                  <a:srgbClr val="6DB33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4" name="TextBox 133"/>
              <p:cNvSpPr txBox="1"/>
              <p:nvPr/>
            </p:nvSpPr>
            <p:spPr>
              <a:xfrm>
                <a:off x="1241920" y="3203560"/>
                <a:ext cx="1593850" cy="276999"/>
              </a:xfrm>
              <a:prstGeom prst="rect">
                <a:avLst/>
              </a:prstGeom>
              <a:noFill/>
            </p:spPr>
            <p:txBody>
              <a:bodyPr wrap="square" rtlCol="0">
                <a:spAutoFit/>
              </a:bodyPr>
              <a:lstStyle/>
              <a:p>
                <a:pPr algn="ctr"/>
                <a:r>
                  <a:rPr lang="en-US" sz="1200" b="1" dirty="0" smtClean="0">
                    <a:solidFill>
                      <a:srgbClr val="EEECE1"/>
                    </a:solidFill>
                  </a:rPr>
                  <a:t>DATA</a:t>
                </a:r>
                <a:endParaRPr lang="en-US" sz="1200" b="1" dirty="0">
                  <a:solidFill>
                    <a:srgbClr val="EEECE1"/>
                  </a:solidFill>
                </a:endParaRPr>
              </a:p>
            </p:txBody>
          </p:sp>
          <p:pic>
            <p:nvPicPr>
              <p:cNvPr id="135" name="Picture 134" descr="Non relational.png"/>
              <p:cNvPicPr>
                <a:picLocks noChangeAspect="1"/>
              </p:cNvPicPr>
              <p:nvPr/>
            </p:nvPicPr>
            <p:blipFill>
              <a:blip r:embed="rId8"/>
              <a:stretch>
                <a:fillRect/>
              </a:stretch>
            </p:blipFill>
            <p:spPr>
              <a:xfrm>
                <a:off x="6461933" y="3318674"/>
                <a:ext cx="430767" cy="304812"/>
              </a:xfrm>
              <a:prstGeom prst="rect">
                <a:avLst/>
              </a:prstGeom>
            </p:spPr>
          </p:pic>
          <p:pic>
            <p:nvPicPr>
              <p:cNvPr id="136" name="Picture 135" descr="Relational.png"/>
              <p:cNvPicPr>
                <a:picLocks noChangeAspect="1"/>
              </p:cNvPicPr>
              <p:nvPr/>
            </p:nvPicPr>
            <p:blipFill>
              <a:blip r:embed="rId9"/>
              <a:stretch>
                <a:fillRect/>
              </a:stretch>
            </p:blipFill>
            <p:spPr>
              <a:xfrm>
                <a:off x="4085672" y="3318674"/>
                <a:ext cx="430767" cy="304812"/>
              </a:xfrm>
              <a:prstGeom prst="rect">
                <a:avLst/>
              </a:prstGeom>
            </p:spPr>
          </p:pic>
          <p:sp>
            <p:nvSpPr>
              <p:cNvPr id="137" name="TextBox 136"/>
              <p:cNvSpPr txBox="1"/>
              <p:nvPr/>
            </p:nvSpPr>
            <p:spPr>
              <a:xfrm>
                <a:off x="5899655" y="3643848"/>
                <a:ext cx="1557867" cy="214161"/>
              </a:xfrm>
              <a:prstGeom prst="rect">
                <a:avLst/>
              </a:prstGeom>
              <a:noFill/>
            </p:spPr>
            <p:txBody>
              <a:bodyPr wrap="square" rtlCol="0">
                <a:spAutoFit/>
              </a:bodyPr>
              <a:lstStyle/>
              <a:p>
                <a:pPr algn="ctr">
                  <a:lnSpc>
                    <a:spcPts val="860"/>
                  </a:lnSpc>
                </a:pPr>
                <a:r>
                  <a:rPr lang="en-US" sz="1000" dirty="0" smtClean="0">
                    <a:solidFill>
                      <a:srgbClr val="EEECE1"/>
                    </a:solidFill>
                  </a:rPr>
                  <a:t>NON-RELATIONAL</a:t>
                </a:r>
                <a:endParaRPr lang="en-US" sz="1000" dirty="0">
                  <a:solidFill>
                    <a:srgbClr val="EEECE1"/>
                  </a:solidFill>
                </a:endParaRPr>
              </a:p>
            </p:txBody>
          </p:sp>
          <p:sp>
            <p:nvSpPr>
              <p:cNvPr id="138" name="TextBox 137"/>
              <p:cNvSpPr txBox="1"/>
              <p:nvPr/>
            </p:nvSpPr>
            <p:spPr>
              <a:xfrm>
                <a:off x="3522122" y="3643848"/>
                <a:ext cx="1557867" cy="214161"/>
              </a:xfrm>
              <a:prstGeom prst="rect">
                <a:avLst/>
              </a:prstGeom>
              <a:noFill/>
            </p:spPr>
            <p:txBody>
              <a:bodyPr wrap="square" rtlCol="0">
                <a:spAutoFit/>
              </a:bodyPr>
              <a:lstStyle/>
              <a:p>
                <a:pPr algn="ctr">
                  <a:lnSpc>
                    <a:spcPts val="860"/>
                  </a:lnSpc>
                </a:pPr>
                <a:r>
                  <a:rPr lang="en-US" sz="1000" dirty="0" smtClean="0">
                    <a:solidFill>
                      <a:srgbClr val="EEECE1"/>
                    </a:solidFill>
                  </a:rPr>
                  <a:t>RELATIONAL</a:t>
                </a:r>
                <a:endParaRPr lang="en-US" sz="1000" dirty="0">
                  <a:solidFill>
                    <a:srgbClr val="EEECE1"/>
                  </a:solidFill>
                </a:endParaRPr>
              </a:p>
            </p:txBody>
          </p:sp>
        </p:grpSp>
        <p:grpSp>
          <p:nvGrpSpPr>
            <p:cNvPr id="91" name="Group 65"/>
            <p:cNvGrpSpPr/>
            <p:nvPr/>
          </p:nvGrpSpPr>
          <p:grpSpPr>
            <a:xfrm>
              <a:off x="1224987" y="3974026"/>
              <a:ext cx="6767546" cy="750374"/>
              <a:chOff x="1224987" y="3974026"/>
              <a:chExt cx="6767546" cy="750374"/>
            </a:xfrm>
          </p:grpSpPr>
          <p:sp>
            <p:nvSpPr>
              <p:cNvPr id="121" name="Rectangle 120"/>
              <p:cNvSpPr/>
              <p:nvPr/>
            </p:nvSpPr>
            <p:spPr>
              <a:xfrm>
                <a:off x="1235188" y="3974026"/>
                <a:ext cx="6757345" cy="750374"/>
              </a:xfrm>
              <a:prstGeom prst="rect">
                <a:avLst/>
              </a:prstGeom>
              <a:solidFill>
                <a:schemeClr val="tx1">
                  <a:lumMod val="85000"/>
                  <a:lumOff val="15000"/>
                </a:schemeClr>
              </a:solidFill>
              <a:ln w="9525" cap="flat" cmpd="sng" algn="ctr">
                <a:solidFill>
                  <a:srgbClr val="6DB33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endParaRPr>
              </a:p>
            </p:txBody>
          </p:sp>
          <p:sp>
            <p:nvSpPr>
              <p:cNvPr id="122" name="Rectangle 121"/>
              <p:cNvSpPr/>
              <p:nvPr/>
            </p:nvSpPr>
            <p:spPr>
              <a:xfrm>
                <a:off x="1235189" y="3974026"/>
                <a:ext cx="1573446" cy="300483"/>
              </a:xfrm>
              <a:prstGeom prst="rect">
                <a:avLst/>
              </a:prstGeom>
              <a:solidFill>
                <a:srgbClr val="6DB33F"/>
              </a:solidFill>
              <a:ln w="9525" cap="flat" cmpd="sng" algn="ctr">
                <a:solidFill>
                  <a:srgbClr val="6DB33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3" name="TextBox 122"/>
              <p:cNvSpPr txBox="1"/>
              <p:nvPr/>
            </p:nvSpPr>
            <p:spPr>
              <a:xfrm>
                <a:off x="1224987" y="3974027"/>
                <a:ext cx="1593850" cy="276999"/>
              </a:xfrm>
              <a:prstGeom prst="rect">
                <a:avLst/>
              </a:prstGeom>
              <a:noFill/>
            </p:spPr>
            <p:txBody>
              <a:bodyPr wrap="square" rtlCol="0">
                <a:spAutoFit/>
              </a:bodyPr>
              <a:lstStyle/>
              <a:p>
                <a:pPr algn="ctr"/>
                <a:r>
                  <a:rPr lang="en-US" sz="1200" b="1" dirty="0" smtClean="0">
                    <a:solidFill>
                      <a:srgbClr val="EEECE1"/>
                    </a:solidFill>
                  </a:rPr>
                  <a:t>CORE</a:t>
                </a:r>
                <a:endParaRPr lang="en-US" sz="1200" b="1" dirty="0">
                  <a:solidFill>
                    <a:srgbClr val="EEECE1"/>
                  </a:solidFill>
                </a:endParaRPr>
              </a:p>
            </p:txBody>
          </p:sp>
          <p:sp>
            <p:nvSpPr>
              <p:cNvPr id="124" name="TextBox 123"/>
              <p:cNvSpPr txBox="1"/>
              <p:nvPr/>
            </p:nvSpPr>
            <p:spPr>
              <a:xfrm>
                <a:off x="5569476" y="4490518"/>
                <a:ext cx="975274" cy="214161"/>
              </a:xfrm>
              <a:prstGeom prst="rect">
                <a:avLst/>
              </a:prstGeom>
              <a:noFill/>
            </p:spPr>
            <p:txBody>
              <a:bodyPr wrap="square" rtlCol="0">
                <a:spAutoFit/>
              </a:bodyPr>
              <a:lstStyle/>
              <a:p>
                <a:pPr algn="ctr">
                  <a:lnSpc>
                    <a:spcPts val="860"/>
                  </a:lnSpc>
                </a:pPr>
                <a:r>
                  <a:rPr lang="en-US" sz="1000" dirty="0" smtClean="0">
                    <a:solidFill>
                      <a:srgbClr val="EEECE1"/>
                    </a:solidFill>
                  </a:rPr>
                  <a:t>GROOVY</a:t>
                </a:r>
                <a:endParaRPr lang="en-US" sz="1000" dirty="0">
                  <a:solidFill>
                    <a:srgbClr val="EEECE1"/>
                  </a:solidFill>
                </a:endParaRPr>
              </a:p>
            </p:txBody>
          </p:sp>
          <p:sp>
            <p:nvSpPr>
              <p:cNvPr id="125" name="TextBox 124"/>
              <p:cNvSpPr txBox="1"/>
              <p:nvPr/>
            </p:nvSpPr>
            <p:spPr>
              <a:xfrm>
                <a:off x="2946368" y="4490518"/>
                <a:ext cx="1185376" cy="215444"/>
              </a:xfrm>
              <a:prstGeom prst="rect">
                <a:avLst/>
              </a:prstGeom>
              <a:noFill/>
            </p:spPr>
            <p:txBody>
              <a:bodyPr wrap="square" rtlCol="0">
                <a:spAutoFit/>
              </a:bodyPr>
              <a:lstStyle/>
              <a:p>
                <a:pPr algn="ctr">
                  <a:lnSpc>
                    <a:spcPts val="860"/>
                  </a:lnSpc>
                </a:pPr>
                <a:r>
                  <a:rPr lang="en-US" sz="1000" dirty="0" smtClean="0">
                    <a:solidFill>
                      <a:srgbClr val="EEECE1"/>
                    </a:solidFill>
                  </a:rPr>
                  <a:t>FRAMEWORK</a:t>
                </a:r>
                <a:endParaRPr lang="en-US" sz="1000" dirty="0">
                  <a:solidFill>
                    <a:srgbClr val="EEECE1"/>
                  </a:solidFill>
                </a:endParaRPr>
              </a:p>
            </p:txBody>
          </p:sp>
          <p:pic>
            <p:nvPicPr>
              <p:cNvPr id="126" name="Picture 125" descr="Framework.png"/>
              <p:cNvPicPr>
                <a:picLocks noChangeAspect="1"/>
              </p:cNvPicPr>
              <p:nvPr/>
            </p:nvPicPr>
            <p:blipFill>
              <a:blip r:embed="rId10"/>
              <a:stretch>
                <a:fillRect/>
              </a:stretch>
            </p:blipFill>
            <p:spPr>
              <a:xfrm>
                <a:off x="3309781" y="4019550"/>
                <a:ext cx="491754" cy="491754"/>
              </a:xfrm>
              <a:prstGeom prst="rect">
                <a:avLst/>
              </a:prstGeom>
            </p:spPr>
          </p:pic>
          <p:pic>
            <p:nvPicPr>
              <p:cNvPr id="127" name="Picture 126" descr="Security.png"/>
              <p:cNvPicPr>
                <a:picLocks noChangeAspect="1"/>
              </p:cNvPicPr>
              <p:nvPr/>
            </p:nvPicPr>
            <p:blipFill>
              <a:blip r:embed="rId11"/>
              <a:stretch>
                <a:fillRect/>
              </a:stretch>
            </p:blipFill>
            <p:spPr>
              <a:xfrm>
                <a:off x="4666564" y="4047067"/>
                <a:ext cx="344554" cy="481362"/>
              </a:xfrm>
              <a:prstGeom prst="rect">
                <a:avLst/>
              </a:prstGeom>
            </p:spPr>
          </p:pic>
          <p:sp>
            <p:nvSpPr>
              <p:cNvPr id="128" name="TextBox 127"/>
              <p:cNvSpPr txBox="1"/>
              <p:nvPr/>
            </p:nvSpPr>
            <p:spPr>
              <a:xfrm>
                <a:off x="4258716" y="4490518"/>
                <a:ext cx="1185376" cy="214161"/>
              </a:xfrm>
              <a:prstGeom prst="rect">
                <a:avLst/>
              </a:prstGeom>
              <a:noFill/>
            </p:spPr>
            <p:txBody>
              <a:bodyPr wrap="square" rtlCol="0">
                <a:spAutoFit/>
              </a:bodyPr>
              <a:lstStyle/>
              <a:p>
                <a:pPr algn="ctr">
                  <a:lnSpc>
                    <a:spcPts val="860"/>
                  </a:lnSpc>
                </a:pPr>
                <a:r>
                  <a:rPr lang="en-US" sz="1000" dirty="0" smtClean="0">
                    <a:solidFill>
                      <a:srgbClr val="EEECE1"/>
                    </a:solidFill>
                  </a:rPr>
                  <a:t>SECURITY</a:t>
                </a:r>
                <a:endParaRPr lang="en-US" sz="1000" dirty="0">
                  <a:solidFill>
                    <a:srgbClr val="EEECE1"/>
                  </a:solidFill>
                </a:endParaRPr>
              </a:p>
            </p:txBody>
          </p:sp>
          <p:pic>
            <p:nvPicPr>
              <p:cNvPr id="129" name="Picture 128" descr="groovy.png"/>
              <p:cNvPicPr>
                <a:picLocks noChangeAspect="1"/>
              </p:cNvPicPr>
              <p:nvPr/>
            </p:nvPicPr>
            <p:blipFill>
              <a:blip r:embed="rId12"/>
              <a:stretch>
                <a:fillRect/>
              </a:stretch>
            </p:blipFill>
            <p:spPr>
              <a:xfrm>
                <a:off x="5647538" y="4019087"/>
                <a:ext cx="787976" cy="397059"/>
              </a:xfrm>
              <a:prstGeom prst="rect">
                <a:avLst/>
              </a:prstGeom>
            </p:spPr>
          </p:pic>
          <p:pic>
            <p:nvPicPr>
              <p:cNvPr id="130" name="Picture 129" descr="reactor.png"/>
              <p:cNvPicPr>
                <a:picLocks noChangeAspect="1"/>
              </p:cNvPicPr>
              <p:nvPr/>
            </p:nvPicPr>
            <p:blipFill>
              <a:blip r:embed="rId13"/>
              <a:stretch>
                <a:fillRect/>
              </a:stretch>
            </p:blipFill>
            <p:spPr>
              <a:xfrm>
                <a:off x="7029600" y="4042927"/>
                <a:ext cx="471867" cy="435939"/>
              </a:xfrm>
              <a:prstGeom prst="rect">
                <a:avLst/>
              </a:prstGeom>
            </p:spPr>
          </p:pic>
          <p:sp>
            <p:nvSpPr>
              <p:cNvPr id="131" name="TextBox 130"/>
              <p:cNvSpPr txBox="1"/>
              <p:nvPr/>
            </p:nvSpPr>
            <p:spPr>
              <a:xfrm>
                <a:off x="6781800" y="4491189"/>
                <a:ext cx="975274" cy="214161"/>
              </a:xfrm>
              <a:prstGeom prst="rect">
                <a:avLst/>
              </a:prstGeom>
              <a:noFill/>
            </p:spPr>
            <p:txBody>
              <a:bodyPr wrap="square" rtlCol="0">
                <a:spAutoFit/>
              </a:bodyPr>
              <a:lstStyle/>
              <a:p>
                <a:pPr algn="ctr">
                  <a:lnSpc>
                    <a:spcPts val="860"/>
                  </a:lnSpc>
                </a:pPr>
                <a:r>
                  <a:rPr lang="en-US" sz="1000" dirty="0" smtClean="0">
                    <a:solidFill>
                      <a:srgbClr val="EEECE1"/>
                    </a:solidFill>
                  </a:rPr>
                  <a:t>REACTOR</a:t>
                </a:r>
                <a:endParaRPr lang="en-US" sz="1000" dirty="0">
                  <a:solidFill>
                    <a:srgbClr val="EEECE1"/>
                  </a:solidFill>
                </a:endParaRPr>
              </a:p>
            </p:txBody>
          </p:sp>
        </p:grpSp>
        <p:sp>
          <p:nvSpPr>
            <p:cNvPr id="92" name="Line 12"/>
            <p:cNvSpPr/>
            <p:nvPr/>
          </p:nvSpPr>
          <p:spPr>
            <a:xfrm flipH="1">
              <a:off x="4502640" y="1266840"/>
              <a:ext cx="1440" cy="171360"/>
            </a:xfrm>
            <a:prstGeom prst="line">
              <a:avLst/>
            </a:prstGeom>
            <a:ln w="28440">
              <a:solidFill>
                <a:srgbClr val="FFFFFF"/>
              </a:solidFill>
              <a:round/>
            </a:ln>
          </p:spPr>
        </p:sp>
        <p:grpSp>
          <p:nvGrpSpPr>
            <p:cNvPr id="93" name="Group 55"/>
            <p:cNvGrpSpPr/>
            <p:nvPr/>
          </p:nvGrpSpPr>
          <p:grpSpPr>
            <a:xfrm>
              <a:off x="1384300" y="702735"/>
              <a:ext cx="2370665" cy="880533"/>
              <a:chOff x="1460500" y="702735"/>
              <a:chExt cx="2370665" cy="880533"/>
            </a:xfrm>
          </p:grpSpPr>
          <p:sp>
            <p:nvSpPr>
              <p:cNvPr id="119" name="Rectangle 118"/>
              <p:cNvSpPr/>
              <p:nvPr/>
            </p:nvSpPr>
            <p:spPr>
              <a:xfrm>
                <a:off x="1460500" y="702735"/>
                <a:ext cx="1816100" cy="880533"/>
              </a:xfrm>
              <a:prstGeom prst="rect">
                <a:avLst/>
              </a:prstGeom>
              <a:solidFill>
                <a:schemeClr val="tx1">
                  <a:lumMod val="85000"/>
                  <a:lumOff val="15000"/>
                </a:schemeClr>
              </a:solidFill>
              <a:ln w="19050" cap="flat" cmpd="sng" algn="ctr">
                <a:solidFill>
                  <a:srgbClr val="6DB33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20" name="Rectangle 119"/>
              <p:cNvSpPr/>
              <p:nvPr/>
            </p:nvSpPr>
            <p:spPr>
              <a:xfrm>
                <a:off x="3094566" y="702735"/>
                <a:ext cx="736599" cy="198966"/>
              </a:xfrm>
              <a:prstGeom prst="rect">
                <a:avLst/>
              </a:prstGeom>
              <a:solidFill>
                <a:schemeClr val="tx1">
                  <a:lumMod val="85000"/>
                  <a:lumOff val="15000"/>
                </a:schemeClr>
              </a:solidFill>
              <a:ln w="19050" cap="flat" cmpd="sng" algn="ctr">
                <a:solidFill>
                  <a:srgbClr val="6DB33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pSp>
          <p:nvGrpSpPr>
            <p:cNvPr id="94" name="Group 78"/>
            <p:cNvGrpSpPr/>
            <p:nvPr/>
          </p:nvGrpSpPr>
          <p:grpSpPr>
            <a:xfrm>
              <a:off x="1384300" y="702735"/>
              <a:ext cx="2370665" cy="880533"/>
              <a:chOff x="1460500" y="702735"/>
              <a:chExt cx="2370665" cy="880533"/>
            </a:xfrm>
          </p:grpSpPr>
          <p:sp>
            <p:nvSpPr>
              <p:cNvPr id="117" name="Rectangle 116"/>
              <p:cNvSpPr/>
              <p:nvPr/>
            </p:nvSpPr>
            <p:spPr>
              <a:xfrm>
                <a:off x="1460500" y="702735"/>
                <a:ext cx="1816100" cy="880533"/>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8" name="Rectangle 117"/>
              <p:cNvSpPr/>
              <p:nvPr/>
            </p:nvSpPr>
            <p:spPr>
              <a:xfrm>
                <a:off x="3094566" y="702735"/>
                <a:ext cx="736599" cy="198966"/>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pic>
          <p:nvPicPr>
            <p:cNvPr id="95" name="Picture 94" descr="io foundation.png"/>
            <p:cNvPicPr>
              <a:picLocks noChangeAspect="1"/>
            </p:cNvPicPr>
            <p:nvPr/>
          </p:nvPicPr>
          <p:blipFill>
            <a:blip r:embed="rId14"/>
            <a:stretch>
              <a:fillRect/>
            </a:stretch>
          </p:blipFill>
          <p:spPr>
            <a:xfrm>
              <a:off x="432116" y="1700840"/>
              <a:ext cx="1280043" cy="1291235"/>
            </a:xfrm>
            <a:prstGeom prst="rect">
              <a:avLst/>
            </a:prstGeom>
          </p:spPr>
        </p:pic>
        <p:pic>
          <p:nvPicPr>
            <p:cNvPr id="96" name="Picture 95" descr="io execution.png"/>
            <p:cNvPicPr>
              <a:picLocks noChangeAspect="1"/>
            </p:cNvPicPr>
            <p:nvPr/>
          </p:nvPicPr>
          <p:blipFill>
            <a:blip r:embed="rId15"/>
            <a:stretch>
              <a:fillRect/>
            </a:stretch>
          </p:blipFill>
          <p:spPr>
            <a:xfrm>
              <a:off x="478365" y="532341"/>
              <a:ext cx="1155700" cy="1157786"/>
            </a:xfrm>
            <a:prstGeom prst="rect">
              <a:avLst/>
            </a:prstGeom>
          </p:spPr>
        </p:pic>
        <p:grpSp>
          <p:nvGrpSpPr>
            <p:cNvPr id="97" name="Group 72"/>
            <p:cNvGrpSpPr/>
            <p:nvPr/>
          </p:nvGrpSpPr>
          <p:grpSpPr>
            <a:xfrm>
              <a:off x="5181599" y="702735"/>
              <a:ext cx="2446868" cy="881887"/>
              <a:chOff x="5257799" y="702735"/>
              <a:chExt cx="2446868" cy="881887"/>
            </a:xfrm>
          </p:grpSpPr>
          <p:sp>
            <p:nvSpPr>
              <p:cNvPr id="115" name="Rectangle 114"/>
              <p:cNvSpPr/>
              <p:nvPr/>
            </p:nvSpPr>
            <p:spPr>
              <a:xfrm>
                <a:off x="5901267" y="702735"/>
                <a:ext cx="1803400" cy="881887"/>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6" name="Rectangle 115"/>
              <p:cNvSpPr/>
              <p:nvPr/>
            </p:nvSpPr>
            <p:spPr>
              <a:xfrm>
                <a:off x="5257799" y="702735"/>
                <a:ext cx="736599" cy="198966"/>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pic>
          <p:nvPicPr>
            <p:cNvPr id="98" name="Picture 97" descr="grails.png"/>
            <p:cNvPicPr>
              <a:picLocks noChangeAspect="1"/>
            </p:cNvPicPr>
            <p:nvPr/>
          </p:nvPicPr>
          <p:blipFill>
            <a:blip r:embed="rId16"/>
            <a:stretch>
              <a:fillRect/>
            </a:stretch>
          </p:blipFill>
          <p:spPr>
            <a:xfrm>
              <a:off x="6522872" y="938343"/>
              <a:ext cx="429947" cy="429947"/>
            </a:xfrm>
            <a:prstGeom prst="rect">
              <a:avLst/>
            </a:prstGeom>
          </p:spPr>
        </p:pic>
        <p:sp>
          <p:nvSpPr>
            <p:cNvPr id="99" name="TextBox 98"/>
            <p:cNvSpPr txBox="1"/>
            <p:nvPr/>
          </p:nvSpPr>
          <p:spPr>
            <a:xfrm>
              <a:off x="6250208" y="722851"/>
              <a:ext cx="975274" cy="214161"/>
            </a:xfrm>
            <a:prstGeom prst="rect">
              <a:avLst/>
            </a:prstGeom>
            <a:noFill/>
          </p:spPr>
          <p:txBody>
            <a:bodyPr wrap="square" rtlCol="0">
              <a:spAutoFit/>
            </a:bodyPr>
            <a:lstStyle/>
            <a:p>
              <a:pPr algn="ctr">
                <a:lnSpc>
                  <a:spcPts val="860"/>
                </a:lnSpc>
              </a:pPr>
              <a:r>
                <a:rPr lang="en-US" sz="1000" dirty="0" smtClean="0">
                  <a:solidFill>
                    <a:srgbClr val="EEECE1"/>
                  </a:solidFill>
                </a:rPr>
                <a:t>GRAILS</a:t>
              </a:r>
              <a:endParaRPr lang="en-US" sz="1000" dirty="0">
                <a:solidFill>
                  <a:srgbClr val="EEECE1"/>
                </a:solidFill>
              </a:endParaRPr>
            </a:p>
          </p:txBody>
        </p:sp>
        <p:sp>
          <p:nvSpPr>
            <p:cNvPr id="100" name="TextBox 99"/>
            <p:cNvSpPr txBox="1"/>
            <p:nvPr/>
          </p:nvSpPr>
          <p:spPr>
            <a:xfrm>
              <a:off x="5958912" y="1357851"/>
              <a:ext cx="1557867" cy="214161"/>
            </a:xfrm>
            <a:prstGeom prst="rect">
              <a:avLst/>
            </a:prstGeom>
            <a:noFill/>
          </p:spPr>
          <p:txBody>
            <a:bodyPr wrap="square" rtlCol="0">
              <a:spAutoFit/>
            </a:bodyPr>
            <a:lstStyle/>
            <a:p>
              <a:pPr algn="ctr">
                <a:lnSpc>
                  <a:spcPts val="860"/>
                </a:lnSpc>
              </a:pPr>
              <a:r>
                <a:rPr lang="en-US" sz="1000" dirty="0" smtClean="0">
                  <a:solidFill>
                    <a:srgbClr val="EEECE1"/>
                  </a:solidFill>
                </a:rPr>
                <a:t>Full-stack, Web</a:t>
              </a:r>
              <a:endParaRPr lang="en-US" sz="1000" dirty="0">
                <a:solidFill>
                  <a:srgbClr val="EEECE1"/>
                </a:solidFill>
              </a:endParaRPr>
            </a:p>
          </p:txBody>
        </p:sp>
        <p:sp>
          <p:nvSpPr>
            <p:cNvPr id="101" name="TextBox 100"/>
            <p:cNvSpPr txBox="1"/>
            <p:nvPr/>
          </p:nvSpPr>
          <p:spPr>
            <a:xfrm>
              <a:off x="1805208" y="722851"/>
              <a:ext cx="975274" cy="214161"/>
            </a:xfrm>
            <a:prstGeom prst="rect">
              <a:avLst/>
            </a:prstGeom>
            <a:noFill/>
          </p:spPr>
          <p:txBody>
            <a:bodyPr wrap="square" rtlCol="0">
              <a:spAutoFit/>
            </a:bodyPr>
            <a:lstStyle/>
            <a:p>
              <a:pPr algn="ctr">
                <a:lnSpc>
                  <a:spcPts val="860"/>
                </a:lnSpc>
              </a:pPr>
              <a:r>
                <a:rPr lang="en-US" sz="1000" dirty="0" smtClean="0">
                  <a:solidFill>
                    <a:srgbClr val="EEECE1"/>
                  </a:solidFill>
                </a:rPr>
                <a:t>XD</a:t>
              </a:r>
              <a:endParaRPr lang="en-US" sz="1000" dirty="0">
                <a:solidFill>
                  <a:srgbClr val="EEECE1"/>
                </a:solidFill>
              </a:endParaRPr>
            </a:p>
          </p:txBody>
        </p:sp>
        <p:sp>
          <p:nvSpPr>
            <p:cNvPr id="102" name="TextBox 101"/>
            <p:cNvSpPr txBox="1"/>
            <p:nvPr/>
          </p:nvSpPr>
          <p:spPr>
            <a:xfrm>
              <a:off x="1513912" y="1357851"/>
              <a:ext cx="1557867" cy="214161"/>
            </a:xfrm>
            <a:prstGeom prst="rect">
              <a:avLst/>
            </a:prstGeom>
            <a:noFill/>
          </p:spPr>
          <p:txBody>
            <a:bodyPr wrap="square" rtlCol="0">
              <a:spAutoFit/>
            </a:bodyPr>
            <a:lstStyle/>
            <a:p>
              <a:pPr algn="ctr">
                <a:lnSpc>
                  <a:spcPts val="860"/>
                </a:lnSpc>
              </a:pPr>
              <a:r>
                <a:rPr lang="en-US" sz="1000" dirty="0" smtClean="0">
                  <a:solidFill>
                    <a:srgbClr val="EEECE1"/>
                  </a:solidFill>
                </a:rPr>
                <a:t>Stream, Taps, Jobs</a:t>
              </a:r>
              <a:endParaRPr lang="en-US" sz="1000" dirty="0">
                <a:solidFill>
                  <a:srgbClr val="EEECE1"/>
                </a:solidFill>
              </a:endParaRPr>
            </a:p>
          </p:txBody>
        </p:sp>
        <p:pic>
          <p:nvPicPr>
            <p:cNvPr id="103" name="Picture 102" descr="XD.png"/>
            <p:cNvPicPr>
              <a:picLocks noChangeAspect="1"/>
            </p:cNvPicPr>
            <p:nvPr/>
          </p:nvPicPr>
          <p:blipFill>
            <a:blip r:embed="rId17"/>
            <a:stretch>
              <a:fillRect/>
            </a:stretch>
          </p:blipFill>
          <p:spPr>
            <a:xfrm>
              <a:off x="2120386" y="938522"/>
              <a:ext cx="393722" cy="429768"/>
            </a:xfrm>
            <a:prstGeom prst="rect">
              <a:avLst/>
            </a:prstGeom>
          </p:spPr>
        </p:pic>
        <p:sp>
          <p:nvSpPr>
            <p:cNvPr id="104" name="Line 12"/>
            <p:cNvSpPr/>
            <p:nvPr/>
          </p:nvSpPr>
          <p:spPr>
            <a:xfrm flipH="1">
              <a:off x="4502640" y="1266840"/>
              <a:ext cx="1440" cy="171360"/>
            </a:xfrm>
            <a:prstGeom prst="line">
              <a:avLst/>
            </a:prstGeom>
            <a:ln w="28440">
              <a:solidFill>
                <a:srgbClr val="FFFFFF"/>
              </a:solidFill>
              <a:round/>
            </a:ln>
          </p:spPr>
        </p:sp>
        <p:grpSp>
          <p:nvGrpSpPr>
            <p:cNvPr id="105" name="Group 66"/>
            <p:cNvGrpSpPr/>
            <p:nvPr/>
          </p:nvGrpSpPr>
          <p:grpSpPr>
            <a:xfrm>
              <a:off x="3272367" y="702735"/>
              <a:ext cx="2476500" cy="880533"/>
              <a:chOff x="3348567" y="702735"/>
              <a:chExt cx="2476500" cy="880533"/>
            </a:xfrm>
          </p:grpSpPr>
          <p:sp>
            <p:nvSpPr>
              <p:cNvPr id="113" name="Rectangle 112"/>
              <p:cNvSpPr/>
              <p:nvPr/>
            </p:nvSpPr>
            <p:spPr>
              <a:xfrm>
                <a:off x="3348567" y="956733"/>
                <a:ext cx="2476500" cy="626535"/>
              </a:xfrm>
              <a:prstGeom prst="rect">
                <a:avLst/>
              </a:prstGeom>
              <a:solidFill>
                <a:schemeClr val="tx1">
                  <a:lumMod val="85000"/>
                  <a:lumOff val="15000"/>
                </a:schemeClr>
              </a:solidFill>
              <a:ln w="19050" cap="flat" cmpd="sng" algn="ctr">
                <a:solidFill>
                  <a:srgbClr val="6DB33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4" name="Rectangle 113"/>
              <p:cNvSpPr/>
              <p:nvPr/>
            </p:nvSpPr>
            <p:spPr>
              <a:xfrm>
                <a:off x="3886200" y="702735"/>
                <a:ext cx="1299633" cy="317499"/>
              </a:xfrm>
              <a:prstGeom prst="rect">
                <a:avLst/>
              </a:prstGeom>
              <a:solidFill>
                <a:schemeClr val="tx1">
                  <a:lumMod val="85000"/>
                  <a:lumOff val="15000"/>
                </a:schemeClr>
              </a:solidFill>
              <a:ln w="19050" cap="flat" cmpd="sng" algn="ctr">
                <a:solidFill>
                  <a:srgbClr val="6DB33F"/>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grpSp>
          <p:nvGrpSpPr>
            <p:cNvPr id="106" name="Group 75"/>
            <p:cNvGrpSpPr/>
            <p:nvPr/>
          </p:nvGrpSpPr>
          <p:grpSpPr>
            <a:xfrm>
              <a:off x="3272367" y="702735"/>
              <a:ext cx="2476500" cy="880533"/>
              <a:chOff x="3348567" y="702735"/>
              <a:chExt cx="2476500" cy="880533"/>
            </a:xfrm>
          </p:grpSpPr>
          <p:sp>
            <p:nvSpPr>
              <p:cNvPr id="111" name="Rectangle 110"/>
              <p:cNvSpPr/>
              <p:nvPr/>
            </p:nvSpPr>
            <p:spPr>
              <a:xfrm>
                <a:off x="3348567" y="956733"/>
                <a:ext cx="2476500" cy="626535"/>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2" name="Rectangle 111"/>
              <p:cNvSpPr/>
              <p:nvPr/>
            </p:nvSpPr>
            <p:spPr>
              <a:xfrm>
                <a:off x="3886200" y="702735"/>
                <a:ext cx="1299633" cy="317499"/>
              </a:xfrm>
              <a:prstGeom prst="rect">
                <a:avLst/>
              </a:prstGeom>
              <a:solidFill>
                <a:schemeClr val="tx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grpSp>
        <p:sp>
          <p:nvSpPr>
            <p:cNvPr id="107" name="TextBox 106"/>
            <p:cNvSpPr txBox="1"/>
            <p:nvPr/>
          </p:nvSpPr>
          <p:spPr>
            <a:xfrm>
              <a:off x="3972674" y="722851"/>
              <a:ext cx="975274" cy="214161"/>
            </a:xfrm>
            <a:prstGeom prst="rect">
              <a:avLst/>
            </a:prstGeom>
            <a:noFill/>
          </p:spPr>
          <p:txBody>
            <a:bodyPr wrap="square" rtlCol="0">
              <a:spAutoFit/>
            </a:bodyPr>
            <a:lstStyle/>
            <a:p>
              <a:pPr algn="ctr">
                <a:lnSpc>
                  <a:spcPts val="860"/>
                </a:lnSpc>
              </a:pPr>
              <a:r>
                <a:rPr lang="en-US" sz="1000" dirty="0" smtClean="0">
                  <a:solidFill>
                    <a:srgbClr val="EEECE1"/>
                  </a:solidFill>
                </a:rPr>
                <a:t>BOOT</a:t>
              </a:r>
              <a:endParaRPr lang="en-US" sz="1000" dirty="0">
                <a:solidFill>
                  <a:srgbClr val="EEECE1"/>
                </a:solidFill>
              </a:endParaRPr>
            </a:p>
          </p:txBody>
        </p:sp>
        <p:sp>
          <p:nvSpPr>
            <p:cNvPr id="108" name="TextBox 107"/>
            <p:cNvSpPr txBox="1"/>
            <p:nvPr/>
          </p:nvSpPr>
          <p:spPr>
            <a:xfrm>
              <a:off x="3505200" y="1357851"/>
              <a:ext cx="1981200" cy="214161"/>
            </a:xfrm>
            <a:prstGeom prst="rect">
              <a:avLst/>
            </a:prstGeom>
            <a:noFill/>
          </p:spPr>
          <p:txBody>
            <a:bodyPr wrap="square" rtlCol="0">
              <a:spAutoFit/>
            </a:bodyPr>
            <a:lstStyle/>
            <a:p>
              <a:pPr algn="ctr">
                <a:lnSpc>
                  <a:spcPts val="860"/>
                </a:lnSpc>
              </a:pPr>
              <a:r>
                <a:rPr lang="en-US" sz="1000" dirty="0" smtClean="0">
                  <a:solidFill>
                    <a:srgbClr val="EEECE1"/>
                  </a:solidFill>
                </a:rPr>
                <a:t>Bootable, Minimal, Ops-Ready</a:t>
              </a:r>
              <a:endParaRPr lang="en-US" sz="1000" dirty="0">
                <a:solidFill>
                  <a:srgbClr val="EEECE1"/>
                </a:solidFill>
              </a:endParaRPr>
            </a:p>
          </p:txBody>
        </p:sp>
        <p:pic>
          <p:nvPicPr>
            <p:cNvPr id="109" name="Picture 108" descr="Boot.png"/>
            <p:cNvPicPr>
              <a:picLocks noChangeAspect="1"/>
            </p:cNvPicPr>
            <p:nvPr/>
          </p:nvPicPr>
          <p:blipFill>
            <a:blip r:embed="rId18"/>
            <a:stretch>
              <a:fillRect/>
            </a:stretch>
          </p:blipFill>
          <p:spPr>
            <a:xfrm>
              <a:off x="4223842" y="948681"/>
              <a:ext cx="479256" cy="429768"/>
            </a:xfrm>
            <a:prstGeom prst="rect">
              <a:avLst/>
            </a:prstGeom>
          </p:spPr>
        </p:pic>
        <p:pic>
          <p:nvPicPr>
            <p:cNvPr id="110" name="Picture 109" descr="spring io_logo.png"/>
            <p:cNvPicPr>
              <a:picLocks noChangeAspect="1"/>
            </p:cNvPicPr>
            <p:nvPr/>
          </p:nvPicPr>
          <p:blipFill>
            <a:blip r:embed="rId19"/>
            <a:stretch>
              <a:fillRect/>
            </a:stretch>
          </p:blipFill>
          <p:spPr>
            <a:xfrm>
              <a:off x="3926590" y="143939"/>
              <a:ext cx="1314282" cy="399999"/>
            </a:xfrm>
            <a:prstGeom prst="rect">
              <a:avLst/>
            </a:prstGeom>
          </p:spPr>
        </p:pic>
      </p:grpSp>
      <p:pic>
        <p:nvPicPr>
          <p:cNvPr id="3" name="Picture 2" descr="about-register-badge.jp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295712" y="206359"/>
            <a:ext cx="1637552" cy="1881443"/>
          </a:xfrm>
          <a:prstGeom prst="rect">
            <a:avLst/>
          </a:prstGeom>
        </p:spPr>
      </p:pic>
    </p:spTree>
    <p:extLst>
      <p:ext uri="{BB962C8B-B14F-4D97-AF65-F5344CB8AC3E}">
        <p14:creationId xmlns:p14="http://schemas.microsoft.com/office/powerpoint/2010/main" val="12317135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Boot</a:t>
            </a:r>
            <a:endParaRPr lang="en-US" dirty="0"/>
          </a:p>
        </p:txBody>
      </p:sp>
      <p:sp>
        <p:nvSpPr>
          <p:cNvPr id="3" name="Text Placeholder 2"/>
          <p:cNvSpPr>
            <a:spLocks noGrp="1"/>
          </p:cNvSpPr>
          <p:nvPr>
            <p:ph type="body" sz="quarter" idx="12"/>
          </p:nvPr>
        </p:nvSpPr>
        <p:spPr/>
        <p:txBody>
          <a:bodyPr/>
          <a:lstStyle/>
          <a:p>
            <a:r>
              <a:rPr lang="en-US" dirty="0" smtClean="0"/>
              <a:t>Intro</a:t>
            </a:r>
            <a:endParaRPr lang="en-US" dirty="0"/>
          </a:p>
        </p:txBody>
      </p:sp>
    </p:spTree>
    <p:extLst>
      <p:ext uri="{BB962C8B-B14F-4D97-AF65-F5344CB8AC3E}">
        <p14:creationId xmlns:p14="http://schemas.microsoft.com/office/powerpoint/2010/main" val="147981276"/>
      </p:ext>
    </p:extLst>
  </p:cSld>
  <p:clrMapOvr>
    <a:masterClrMapping/>
  </p:clrMapOvr>
  <p:transition>
    <p:fad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Spring Boot</a:t>
            </a:r>
            <a:endParaRPr lang="en-US" dirty="0"/>
          </a:p>
        </p:txBody>
      </p:sp>
      <p:sp>
        <p:nvSpPr>
          <p:cNvPr id="3" name="Text Placeholder 2"/>
          <p:cNvSpPr>
            <a:spLocks noGrp="1"/>
          </p:cNvSpPr>
          <p:nvPr>
            <p:ph type="body" sz="quarter" idx="13"/>
          </p:nvPr>
        </p:nvSpPr>
        <p:spPr/>
        <p:txBody>
          <a:bodyPr/>
          <a:lstStyle/>
          <a:p>
            <a:r>
              <a:rPr lang="en-US" sz="2400" dirty="0" smtClean="0"/>
              <a:t>A tool for getting started very quickly with Spring applications</a:t>
            </a:r>
          </a:p>
          <a:p>
            <a:r>
              <a:rPr lang="en-US" sz="2400" dirty="0" smtClean="0"/>
              <a:t>Focuses attention at a single point</a:t>
            </a:r>
          </a:p>
          <a:p>
            <a:pPr lvl="1"/>
            <a:r>
              <a:rPr lang="en-US" sz="2000" dirty="0" smtClean="0"/>
              <a:t>Control a large collection of spring-* projects</a:t>
            </a:r>
          </a:p>
          <a:p>
            <a:r>
              <a:rPr lang="en-US" sz="2400" dirty="0" smtClean="0"/>
              <a:t>Common non-functional requirements for “real world” applications</a:t>
            </a:r>
          </a:p>
          <a:p>
            <a:r>
              <a:rPr lang="en-US" sz="2400" dirty="0" smtClean="0"/>
              <a:t>Exposes a lot of useful features by default</a:t>
            </a:r>
          </a:p>
          <a:p>
            <a:r>
              <a:rPr lang="en-US" sz="2400" dirty="0" smtClean="0"/>
              <a:t>Gets out of the way quickly when you need it to</a:t>
            </a:r>
          </a:p>
          <a:p>
            <a:pPr marL="0" indent="0">
              <a:buNone/>
            </a:pPr>
            <a:endParaRPr lang="en-US" sz="2400" dirty="0" smtClean="0"/>
          </a:p>
        </p:txBody>
      </p:sp>
      <p:grpSp>
        <p:nvGrpSpPr>
          <p:cNvPr id="4" name="Group 3"/>
          <p:cNvGrpSpPr/>
          <p:nvPr/>
        </p:nvGrpSpPr>
        <p:grpSpPr>
          <a:xfrm>
            <a:off x="3894570" y="3112986"/>
            <a:ext cx="4889363" cy="3215857"/>
            <a:chOff x="3894564" y="3123747"/>
            <a:chExt cx="4889363" cy="3215857"/>
          </a:xfrm>
        </p:grpSpPr>
        <p:pic>
          <p:nvPicPr>
            <p:cNvPr id="5" name="Picture 4" descr="SpringIO_MarkitectureV2_forPPT.png"/>
            <p:cNvPicPr>
              <a:picLocks noChangeAspect="1"/>
            </p:cNvPicPr>
            <p:nvPr/>
          </p:nvPicPr>
          <p:blipFill>
            <a:blip r:embed="rId2"/>
            <a:stretch>
              <a:fillRect/>
            </a:stretch>
          </p:blipFill>
          <p:spPr>
            <a:xfrm>
              <a:off x="3894564" y="4328273"/>
              <a:ext cx="3798908" cy="2008378"/>
            </a:xfrm>
            <a:prstGeom prst="rect">
              <a:avLst/>
            </a:prstGeom>
            <a:effectLst>
              <a:outerShdw blurRad="355600" dir="2700000">
                <a:srgbClr val="000000">
                  <a:alpha val="43000"/>
                </a:srgbClr>
              </a:outerShdw>
            </a:effectLst>
          </p:spPr>
        </p:pic>
        <p:sp>
          <p:nvSpPr>
            <p:cNvPr id="6" name="Rectangle 5"/>
            <p:cNvSpPr/>
            <p:nvPr/>
          </p:nvSpPr>
          <p:spPr>
            <a:xfrm>
              <a:off x="3898660" y="4809174"/>
              <a:ext cx="3810000" cy="1530430"/>
            </a:xfrm>
            <a:prstGeom prst="rect">
              <a:avLst/>
            </a:prstGeom>
            <a:solidFill>
              <a:schemeClr val="accent1">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7" name="Rectangle 6"/>
            <p:cNvSpPr/>
            <p:nvPr/>
          </p:nvSpPr>
          <p:spPr>
            <a:xfrm>
              <a:off x="5143258" y="4343999"/>
              <a:ext cx="278256" cy="151909"/>
            </a:xfrm>
            <a:prstGeom prst="rect">
              <a:avLst/>
            </a:prstGeom>
            <a:solidFill>
              <a:schemeClr val="accent1">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6083060" y="4343999"/>
              <a:ext cx="330200" cy="134975"/>
            </a:xfrm>
            <a:prstGeom prst="rect">
              <a:avLst/>
            </a:prstGeom>
            <a:solidFill>
              <a:schemeClr val="accent1">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9" name="Rectangle 8"/>
            <p:cNvSpPr/>
            <p:nvPr/>
          </p:nvSpPr>
          <p:spPr>
            <a:xfrm>
              <a:off x="3898660" y="4341391"/>
              <a:ext cx="1253067" cy="484717"/>
            </a:xfrm>
            <a:prstGeom prst="rect">
              <a:avLst/>
            </a:prstGeom>
            <a:solidFill>
              <a:schemeClr val="accent1">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6387860" y="4341391"/>
              <a:ext cx="1253067" cy="484717"/>
            </a:xfrm>
            <a:prstGeom prst="rect">
              <a:avLst/>
            </a:prstGeom>
            <a:solidFill>
              <a:schemeClr val="accent1">
                <a:alpha val="59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Isosceles Triangle 10"/>
            <p:cNvSpPr/>
            <p:nvPr/>
          </p:nvSpPr>
          <p:spPr>
            <a:xfrm rot="15050797">
              <a:off x="6333729" y="3818018"/>
              <a:ext cx="573194" cy="1111189"/>
            </a:xfrm>
            <a:prstGeom prst="triangl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2" name="Picture 11" descr="SpringIO_MarkitectureV2_forPPT.png"/>
            <p:cNvPicPr>
              <a:picLocks noChangeAspect="1"/>
            </p:cNvPicPr>
            <p:nvPr/>
          </p:nvPicPr>
          <p:blipFill>
            <a:blip r:embed="rId3"/>
            <a:srcRect l="6265" r="10440"/>
            <a:stretch>
              <a:fillRect/>
            </a:stretch>
          </p:blipFill>
          <p:spPr>
            <a:xfrm>
              <a:off x="6969387" y="3123747"/>
              <a:ext cx="1814540" cy="1787328"/>
            </a:xfrm>
            <a:prstGeom prst="ellipse">
              <a:avLst/>
            </a:prstGeom>
            <a:ln w="38100" cap="flat" cmpd="sng" algn="ctr">
              <a:solidFill>
                <a:srgbClr val="FFFFFF"/>
              </a:solidFill>
              <a:prstDash val="solid"/>
              <a:round/>
              <a:headEnd type="none" w="med" len="med"/>
              <a:tailEnd type="none" w="med" len="med"/>
            </a:ln>
            <a:effectLst>
              <a:outerShdw blurRad="355600" dir="2700000">
                <a:srgbClr val="000000">
                  <a:alpha val="43000"/>
                </a:srgbClr>
              </a:outerShdw>
            </a:effectLst>
          </p:spPr>
        </p:pic>
      </p:grpSp>
    </p:spTree>
    <p:extLst>
      <p:ext uri="{BB962C8B-B14F-4D97-AF65-F5344CB8AC3E}">
        <p14:creationId xmlns:p14="http://schemas.microsoft.com/office/powerpoint/2010/main" val="1855954403"/>
      </p:ext>
    </p:extLst>
  </p:cSld>
  <p:clrMapOvr>
    <a:masterClrMapping/>
  </p:clrMapOvr>
  <p:transition>
    <p:fad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Goals</a:t>
            </a:r>
            <a:endParaRPr lang="en-US" dirty="0"/>
          </a:p>
        </p:txBody>
      </p:sp>
      <p:sp>
        <p:nvSpPr>
          <p:cNvPr id="3" name="Text Placeholder 2"/>
          <p:cNvSpPr>
            <a:spLocks noGrp="1"/>
          </p:cNvSpPr>
          <p:nvPr>
            <p:ph type="body" sz="quarter" idx="13"/>
          </p:nvPr>
        </p:nvSpPr>
        <p:spPr/>
        <p:txBody>
          <a:bodyPr/>
          <a:lstStyle/>
          <a:p>
            <a:r>
              <a:rPr lang="en-US" sz="2400" dirty="0"/>
              <a:t>Provide a radically faster and widely accessible getting started experience </a:t>
            </a:r>
          </a:p>
          <a:p>
            <a:r>
              <a:rPr lang="en-US" sz="2400" dirty="0"/>
              <a:t>Be opinionated out of the box, but get out of the way quickly as requirements start to diverge from the defaults </a:t>
            </a:r>
          </a:p>
          <a:p>
            <a:r>
              <a:rPr lang="en-US" sz="2400" dirty="0"/>
              <a:t>Provide a range of non-functional features that are common to large classes of projects (e.g. embedded servers, security, metrics, health checks, externalized configuration) </a:t>
            </a:r>
          </a:p>
          <a:p>
            <a:r>
              <a:rPr lang="en-US" sz="2400" dirty="0"/>
              <a:t>Absolutely no code generation and no requirement for XML configuration </a:t>
            </a:r>
            <a:endParaRPr lang="en-US" sz="2400" dirty="0" smtClean="0"/>
          </a:p>
          <a:p>
            <a:endParaRPr lang="en-US" sz="2400" dirty="0" smtClean="0"/>
          </a:p>
          <a:p>
            <a:pPr marL="0" indent="0">
              <a:buNone/>
            </a:pPr>
            <a:endParaRPr lang="en-US" sz="2400" dirty="0"/>
          </a:p>
          <a:p>
            <a:pPr marL="0" indent="0">
              <a:buNone/>
            </a:pPr>
            <a:r>
              <a:rPr lang="en-US" sz="2400" dirty="0" smtClean="0"/>
              <a:t>(Question: What about </a:t>
            </a:r>
            <a:r>
              <a:rPr lang="en-US" sz="2400" dirty="0" err="1" smtClean="0"/>
              <a:t>Roo</a:t>
            </a:r>
            <a:r>
              <a:rPr lang="en-US" sz="2400" dirty="0" smtClean="0"/>
              <a:t>?)</a:t>
            </a:r>
            <a:endParaRPr lang="en-US" sz="2400" dirty="0"/>
          </a:p>
        </p:txBody>
      </p:sp>
      <p:pic>
        <p:nvPicPr>
          <p:cNvPr id="4" name="Picture 3" descr="BootSpea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2473" y="3931395"/>
            <a:ext cx="2461531" cy="2396583"/>
          </a:xfrm>
          <a:prstGeom prst="rect">
            <a:avLst/>
          </a:prstGeom>
        </p:spPr>
      </p:pic>
    </p:spTree>
    <p:extLst>
      <p:ext uri="{BB962C8B-B14F-4D97-AF65-F5344CB8AC3E}">
        <p14:creationId xmlns:p14="http://schemas.microsoft.com/office/powerpoint/2010/main" val="2231855293"/>
      </p:ext>
    </p:extLst>
  </p:cSld>
  <p:clrMapOvr>
    <a:masterClrMapping/>
  </p:clrMapOvr>
  <p:transition>
    <p:fad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7" y="188640"/>
            <a:ext cx="8539165" cy="333375"/>
          </a:xfrm>
        </p:spPr>
        <p:txBody>
          <a:bodyPr/>
          <a:lstStyle/>
          <a:p>
            <a:r>
              <a:rPr lang="en-US" dirty="0" smtClean="0"/>
              <a:t>Getting Started REALLY Quickly</a:t>
            </a:r>
            <a:endParaRPr lang="en-US" dirty="0"/>
          </a:p>
        </p:txBody>
      </p:sp>
      <p:sp>
        <p:nvSpPr>
          <p:cNvPr id="3" name="Text Placeholder 2"/>
          <p:cNvSpPr>
            <a:spLocks noGrp="1"/>
          </p:cNvSpPr>
          <p:nvPr>
            <p:ph type="body" sz="quarter" idx="13"/>
          </p:nvPr>
        </p:nvSpPr>
        <p:spPr/>
        <p:txBody>
          <a:bodyPr/>
          <a:lstStyle/>
          <a:p>
            <a:pPr marL="0" indent="0">
              <a:buNone/>
            </a:pPr>
            <a:r>
              <a:rPr lang="en-US" sz="2400" dirty="0" err="1"/>
              <a:t>app.groovy</a:t>
            </a:r>
            <a:r>
              <a:rPr lang="en-US" sz="2400" dirty="0" smtClean="0"/>
              <a:t>:</a:t>
            </a:r>
            <a:endParaRPr lang="en-US" sz="2400" dirty="0"/>
          </a:p>
          <a:p>
            <a:pPr marL="0" indent="0">
              <a:buNone/>
            </a:pPr>
            <a:r>
              <a:rPr lang="en-US" sz="2400" b="0" dirty="0" smtClean="0">
                <a:latin typeface="Courier New"/>
                <a:cs typeface="Courier New"/>
              </a:rPr>
              <a:t>@</a:t>
            </a:r>
            <a:r>
              <a:rPr lang="en-US" sz="2400" b="0" dirty="0">
                <a:latin typeface="Courier New"/>
                <a:cs typeface="Courier New"/>
              </a:rPr>
              <a:t>Controller</a:t>
            </a:r>
          </a:p>
          <a:p>
            <a:pPr marL="0" indent="0">
              <a:buNone/>
            </a:pPr>
            <a:r>
              <a:rPr lang="en-US" sz="2400" b="0" dirty="0">
                <a:latin typeface="Courier New"/>
                <a:cs typeface="Courier New"/>
              </a:rPr>
              <a:t>class </a:t>
            </a:r>
            <a:r>
              <a:rPr lang="en-US" sz="2400" b="0" dirty="0" err="1">
                <a:latin typeface="Courier New"/>
                <a:cs typeface="Courier New"/>
              </a:rPr>
              <a:t>ThisWillActuallyRun</a:t>
            </a:r>
            <a:endParaRPr lang="en-US" sz="2400" b="0" dirty="0">
              <a:latin typeface="Courier New"/>
              <a:cs typeface="Courier New"/>
            </a:endParaRPr>
          </a:p>
          <a:p>
            <a:pPr marL="0" indent="0">
              <a:buNone/>
            </a:pPr>
            <a:r>
              <a:rPr lang="en-US" sz="2400" b="0" dirty="0">
                <a:latin typeface="Courier New"/>
                <a:cs typeface="Courier New"/>
              </a:rPr>
              <a:t>{</a:t>
            </a:r>
          </a:p>
          <a:p>
            <a:pPr marL="0" indent="0">
              <a:buNone/>
            </a:pPr>
            <a:r>
              <a:rPr lang="en-US" sz="2400" b="0" dirty="0">
                <a:latin typeface="Courier New"/>
                <a:cs typeface="Courier New"/>
              </a:rPr>
              <a:t>    @</a:t>
            </a:r>
            <a:r>
              <a:rPr lang="en-US" sz="2400" b="0" dirty="0" err="1">
                <a:latin typeface="Courier New"/>
                <a:cs typeface="Courier New"/>
              </a:rPr>
              <a:t>RequestMapping</a:t>
            </a:r>
            <a:r>
              <a:rPr lang="en-US" sz="2400" b="0" dirty="0">
                <a:latin typeface="Courier New"/>
                <a:cs typeface="Courier New"/>
              </a:rPr>
              <a:t>("/")</a:t>
            </a:r>
          </a:p>
          <a:p>
            <a:pPr marL="0" indent="0">
              <a:buNone/>
            </a:pPr>
            <a:r>
              <a:rPr lang="en-US" sz="2400" b="0" dirty="0">
                <a:latin typeface="Courier New"/>
                <a:cs typeface="Courier New"/>
              </a:rPr>
              <a:t>    @</a:t>
            </a:r>
            <a:r>
              <a:rPr lang="en-US" sz="2400" b="0" dirty="0" err="1">
                <a:latin typeface="Courier New"/>
                <a:cs typeface="Courier New"/>
              </a:rPr>
              <a:t>ResponseBody</a:t>
            </a:r>
            <a:endParaRPr lang="en-US" sz="2400" b="0" dirty="0">
              <a:latin typeface="Courier New"/>
              <a:cs typeface="Courier New"/>
            </a:endParaRPr>
          </a:p>
          <a:p>
            <a:pPr marL="0" indent="0">
              <a:buNone/>
            </a:pPr>
            <a:r>
              <a:rPr lang="en-US" sz="2400" b="0" dirty="0">
                <a:latin typeface="Courier New"/>
                <a:cs typeface="Courier New"/>
              </a:rPr>
              <a:t>    String home() { return "Hello World!" }</a:t>
            </a:r>
          </a:p>
          <a:p>
            <a:pPr marL="0" indent="0">
              <a:buNone/>
            </a:pPr>
            <a:r>
              <a:rPr lang="en-US" sz="2400" b="0" dirty="0">
                <a:latin typeface="Courier New"/>
                <a:cs typeface="Courier New"/>
              </a:rPr>
              <a:t>}</a:t>
            </a:r>
            <a:endParaRPr lang="en-US" sz="2400" dirty="0"/>
          </a:p>
          <a:p>
            <a:pPr marL="0" indent="0">
              <a:buNone/>
            </a:pPr>
            <a:endParaRPr lang="en-US" sz="2400" dirty="0" smtClean="0"/>
          </a:p>
          <a:p>
            <a:pPr marL="0" indent="0">
              <a:buNone/>
            </a:pPr>
            <a:r>
              <a:rPr lang="en-US" sz="2400" dirty="0" smtClean="0"/>
              <a:t>then </a:t>
            </a:r>
            <a:endParaRPr lang="en-US" sz="2400" dirty="0"/>
          </a:p>
          <a:p>
            <a:pPr marL="0" indent="0">
              <a:buNone/>
            </a:pPr>
            <a:r>
              <a:rPr lang="en-US" sz="2400" dirty="0"/>
              <a:t>$ spring run </a:t>
            </a:r>
            <a:r>
              <a:rPr lang="en-US" sz="2400" dirty="0" err="1"/>
              <a:t>app.groovy</a:t>
            </a:r>
            <a:r>
              <a:rPr lang="en-US" sz="2400" dirty="0"/>
              <a:t> </a:t>
            </a:r>
          </a:p>
          <a:p>
            <a:pPr marL="0" indent="0">
              <a:buNone/>
            </a:pPr>
            <a:endParaRPr lang="en-US" sz="2400" dirty="0"/>
          </a:p>
        </p:txBody>
      </p:sp>
    </p:spTree>
    <p:extLst>
      <p:ext uri="{BB962C8B-B14F-4D97-AF65-F5344CB8AC3E}">
        <p14:creationId xmlns:p14="http://schemas.microsoft.com/office/powerpoint/2010/main" val="2561665836"/>
      </p:ext>
    </p:extLst>
  </p:cSld>
  <p:clrMapOvr>
    <a:masterClrMapping/>
  </p:clrMapOvr>
  <p:transition>
    <p:fad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7" y="260648"/>
            <a:ext cx="8539165" cy="333375"/>
          </a:xfrm>
        </p:spPr>
        <p:txBody>
          <a:bodyPr/>
          <a:lstStyle/>
          <a:p>
            <a:r>
              <a:rPr lang="en-US" dirty="0" smtClean="0"/>
              <a:t>What Just Happened?</a:t>
            </a:r>
            <a:endParaRPr lang="en-US" dirty="0"/>
          </a:p>
        </p:txBody>
      </p:sp>
      <p:sp>
        <p:nvSpPr>
          <p:cNvPr id="3" name="Text Placeholder 2"/>
          <p:cNvSpPr>
            <a:spLocks noGrp="1"/>
          </p:cNvSpPr>
          <p:nvPr>
            <p:ph type="body" sz="quarter" idx="13"/>
          </p:nvPr>
        </p:nvSpPr>
        <p:spPr/>
        <p:txBody>
          <a:bodyPr/>
          <a:lstStyle/>
          <a:p>
            <a:r>
              <a:rPr lang="en-US" sz="2400" dirty="0" err="1"/>
              <a:t>SpringApplication</a:t>
            </a:r>
            <a:r>
              <a:rPr lang="en-US" sz="2400" dirty="0"/>
              <a:t>: convenient way to write a main() method that loads a Spring context </a:t>
            </a:r>
          </a:p>
          <a:p>
            <a:r>
              <a:rPr lang="en-US" sz="2400" dirty="0"/>
              <a:t>@</a:t>
            </a:r>
            <a:r>
              <a:rPr lang="en-US" sz="2400" dirty="0" err="1"/>
              <a:t>EnableAutoConfiguration</a:t>
            </a:r>
            <a:r>
              <a:rPr lang="en-US" sz="2400" dirty="0"/>
              <a:t>: optional annotation that adds stuff to your context, including... </a:t>
            </a:r>
          </a:p>
          <a:p>
            <a:r>
              <a:rPr lang="en-US" sz="2400" dirty="0" err="1"/>
              <a:t>EmbeddedServletContainerFactory</a:t>
            </a:r>
            <a:r>
              <a:rPr lang="en-US" sz="2400" dirty="0"/>
              <a:t>: added to your context if a server is available on the </a:t>
            </a:r>
            <a:r>
              <a:rPr lang="en-US" sz="2400" dirty="0" err="1"/>
              <a:t>classpath</a:t>
            </a:r>
            <a:r>
              <a:rPr lang="en-US" sz="2400" dirty="0"/>
              <a:t> </a:t>
            </a:r>
          </a:p>
          <a:p>
            <a:r>
              <a:rPr lang="en-US" sz="2400" dirty="0" err="1"/>
              <a:t>CommandLineRunner</a:t>
            </a:r>
            <a:r>
              <a:rPr lang="en-US" sz="2400" dirty="0"/>
              <a:t>: a hook to run application-specific code after the context is created </a:t>
            </a:r>
          </a:p>
          <a:p>
            <a:r>
              <a:rPr lang="en-US" sz="2400" dirty="0" err="1"/>
              <a:t>JarLauncher</a:t>
            </a:r>
            <a:r>
              <a:rPr lang="en-US" sz="2400" dirty="0"/>
              <a:t> was added to the JAR </a:t>
            </a:r>
            <a:r>
              <a:rPr lang="en-US" sz="2400" dirty="0" smtClean="0"/>
              <a:t>file</a:t>
            </a:r>
          </a:p>
          <a:p>
            <a:endParaRPr lang="en-US" sz="2400" dirty="0"/>
          </a:p>
          <a:p>
            <a:r>
              <a:rPr lang="en-US" sz="2400" dirty="0" smtClean="0"/>
              <a:t>It’s beginning to look a lot like Java …</a:t>
            </a:r>
            <a:endParaRPr lang="en-US" sz="2400" dirty="0"/>
          </a:p>
          <a:p>
            <a:endParaRPr lang="en-US" sz="2400" dirty="0"/>
          </a:p>
        </p:txBody>
      </p:sp>
    </p:spTree>
    <p:extLst>
      <p:ext uri="{BB962C8B-B14F-4D97-AF65-F5344CB8AC3E}">
        <p14:creationId xmlns:p14="http://schemas.microsoft.com/office/powerpoint/2010/main" val="171323297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15363"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83FE6046-6F31-45F4-8035-CCF4BB67A77F}" type="slidenum">
              <a:rPr lang="en-US" altLang="x-none" sz="1400"/>
              <a:pPr/>
              <a:t>13</a:t>
            </a:fld>
            <a:endParaRPr lang="en-US" altLang="x-none" sz="1400"/>
          </a:p>
        </p:txBody>
      </p:sp>
      <p:sp>
        <p:nvSpPr>
          <p:cNvPr id="15364"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15365" name="Rectangle 2"/>
          <p:cNvSpPr>
            <a:spLocks noGrp="1" noChangeArrowheads="1"/>
          </p:cNvSpPr>
          <p:nvPr>
            <p:ph type="title"/>
          </p:nvPr>
        </p:nvSpPr>
        <p:spPr/>
        <p:txBody>
          <a:bodyPr/>
          <a:lstStyle/>
          <a:p>
            <a:r>
              <a:rPr lang="fr-FR" altLang="x-none" smtClean="0"/>
              <a:t>1. Retour sur les EJBs</a:t>
            </a:r>
          </a:p>
        </p:txBody>
      </p:sp>
      <p:sp>
        <p:nvSpPr>
          <p:cNvPr id="15366" name="Rectangle 3"/>
          <p:cNvSpPr>
            <a:spLocks noGrp="1" noChangeArrowheads="1"/>
          </p:cNvSpPr>
          <p:nvPr>
            <p:ph type="body" idx="1"/>
          </p:nvPr>
        </p:nvSpPr>
        <p:spPr>
          <a:xfrm>
            <a:off x="685800" y="908050"/>
            <a:ext cx="7772400" cy="5364163"/>
          </a:xfrm>
        </p:spPr>
        <p:txBody>
          <a:bodyPr/>
          <a:lstStyle/>
          <a:p>
            <a:r>
              <a:rPr lang="fr-FR" altLang="x-none" sz="2000" smtClean="0">
                <a:ea typeface="Arial" charset="0"/>
                <a:cs typeface="Arial" charset="0"/>
              </a:rPr>
              <a:t>Les EJBs visent à résoudre les problématiques suivantes:</a:t>
            </a:r>
          </a:p>
          <a:p>
            <a:pPr lvl="1"/>
            <a:r>
              <a:rPr lang="fr-FR" altLang="x-none" sz="1800" smtClean="0"/>
              <a:t>Gestion des traitements métier (EJBs Session);</a:t>
            </a:r>
          </a:p>
          <a:p>
            <a:pPr lvl="1"/>
            <a:r>
              <a:rPr lang="fr-FR" altLang="x-none" sz="1800" smtClean="0"/>
              <a:t>Résolution des problématiques d’accès aux données (EJBs Entity);</a:t>
            </a:r>
          </a:p>
          <a:p>
            <a:pPr lvl="1"/>
            <a:r>
              <a:rPr lang="fr-FR" altLang="x-none" sz="1800" smtClean="0"/>
              <a:t>Listeners de messagerie asynchrone;</a:t>
            </a:r>
          </a:p>
          <a:p>
            <a:pPr lvl="1"/>
            <a:r>
              <a:rPr lang="fr-FR" altLang="x-none" sz="1800" smtClean="0"/>
              <a:t>Traitements techniques dans le conteneur et utilisation de services;</a:t>
            </a:r>
          </a:p>
          <a:p>
            <a:pPr lvl="1"/>
            <a:r>
              <a:rPr lang="fr-FR" altLang="x-none" sz="1800" smtClean="0"/>
              <a:t>Spécifications de comportements déclarativement.</a:t>
            </a:r>
          </a:p>
          <a:p>
            <a:r>
              <a:rPr lang="fr-FR" altLang="x-none" sz="2000" smtClean="0">
                <a:ea typeface="Arial" charset="0"/>
                <a:cs typeface="Arial" charset="0"/>
              </a:rPr>
              <a:t>Les points « noirs »:</a:t>
            </a:r>
          </a:p>
          <a:p>
            <a:pPr lvl="1"/>
            <a:r>
              <a:rPr lang="fr-FR" altLang="x-none" sz="1800" smtClean="0"/>
              <a:t>Trop compliqués;</a:t>
            </a:r>
          </a:p>
          <a:p>
            <a:pPr lvl="1"/>
            <a:r>
              <a:rPr lang="fr-FR" altLang="x-none" sz="1800" smtClean="0"/>
              <a:t>Mélange des préoccupations techniques et métier;</a:t>
            </a:r>
          </a:p>
          <a:p>
            <a:pPr lvl="1"/>
            <a:r>
              <a:rPr lang="fr-FR" altLang="x-none" sz="1800" smtClean="0"/>
              <a:t>Souvent pas adaptés aux applications (objets distribués, transactions globales, pool d’instances, gestion du multithreading);</a:t>
            </a:r>
          </a:p>
          <a:p>
            <a:pPr lvl="1"/>
            <a:r>
              <a:rPr lang="fr-FR" altLang="x-none" sz="1800" smtClean="0"/>
              <a:t>Nécessité d’un serveur d’application avec un conteneur EJB;</a:t>
            </a:r>
          </a:p>
          <a:p>
            <a:pPr lvl="1"/>
            <a:r>
              <a:rPr lang="fr-FR" altLang="x-none" sz="1800" smtClean="0"/>
              <a:t>Trop dépendants du serveur d’application (descripteur XML…);</a:t>
            </a:r>
          </a:p>
          <a:p>
            <a:pPr lvl="1"/>
            <a:r>
              <a:rPr lang="fr-FR" altLang="x-none" sz="1800" smtClean="0"/>
              <a:t>Très difficiles à tester unitairement;</a:t>
            </a:r>
          </a:p>
          <a:p>
            <a:pPr lvl="1"/>
            <a:r>
              <a:rPr lang="fr-FR" altLang="x-none" sz="1800" smtClean="0"/>
              <a:t>Composants monolithiques.</a:t>
            </a:r>
          </a:p>
          <a:p>
            <a:r>
              <a:rPr lang="fr-FR" altLang="x-none" sz="2000" smtClean="0">
                <a:ea typeface="Arial" charset="0"/>
                <a:cs typeface="Arial" charset="0"/>
              </a:rPr>
              <a:t>Fausse idée: J2EE!=EJBs</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1627" y="260648"/>
            <a:ext cx="8539165" cy="333375"/>
          </a:xfrm>
        </p:spPr>
        <p:txBody>
          <a:bodyPr/>
          <a:lstStyle/>
          <a:p>
            <a:r>
              <a:rPr lang="en-US" dirty="0" smtClean="0"/>
              <a:t>Spring Boot Modules</a:t>
            </a:r>
            <a:endParaRPr lang="en-US" dirty="0"/>
          </a:p>
        </p:txBody>
      </p:sp>
      <p:sp>
        <p:nvSpPr>
          <p:cNvPr id="3" name="Text Placeholder 2"/>
          <p:cNvSpPr>
            <a:spLocks noGrp="1"/>
          </p:cNvSpPr>
          <p:nvPr>
            <p:ph type="body" sz="quarter" idx="13"/>
          </p:nvPr>
        </p:nvSpPr>
        <p:spPr/>
        <p:txBody>
          <a:bodyPr/>
          <a:lstStyle/>
          <a:p>
            <a:r>
              <a:rPr lang="en-US" sz="2400" dirty="0"/>
              <a:t>Spring Boot - main library supporting the other parts of Spring Boot </a:t>
            </a:r>
          </a:p>
          <a:p>
            <a:r>
              <a:rPr lang="en-US" sz="2400" dirty="0"/>
              <a:t>Spring Boot Autoconfigure - single @</a:t>
            </a:r>
            <a:r>
              <a:rPr lang="en-US" sz="2400" dirty="0" err="1"/>
              <a:t>EnableAutoConfiguration</a:t>
            </a:r>
            <a:r>
              <a:rPr lang="en-US" sz="2400" dirty="0"/>
              <a:t> annotation creates a whole Spring context </a:t>
            </a:r>
          </a:p>
          <a:p>
            <a:r>
              <a:rPr lang="en-US" sz="2400" dirty="0"/>
              <a:t>Spring Boot Starters - a set of convenient dependency descriptors that you can include in your application. </a:t>
            </a:r>
          </a:p>
          <a:p>
            <a:r>
              <a:rPr lang="en-US" sz="2400" dirty="0"/>
              <a:t>Spring Boot CLI - compiles and runs Groovy source as a Spring application </a:t>
            </a:r>
          </a:p>
          <a:p>
            <a:r>
              <a:rPr lang="en-US" sz="2400" dirty="0"/>
              <a:t>Spring Boot Actuator - </a:t>
            </a:r>
            <a:r>
              <a:rPr lang="en-US" sz="2400" dirty="0" smtClean="0"/>
              <a:t>common </a:t>
            </a:r>
            <a:r>
              <a:rPr lang="en-US" sz="2400" dirty="0"/>
              <a:t>non-functional features that make an app instantly deployable and supportable in production </a:t>
            </a:r>
          </a:p>
          <a:p>
            <a:r>
              <a:rPr lang="en-US" sz="2400" dirty="0"/>
              <a:t>Spring Boot Tools - for building and executing self-contained JAR and WAR archives </a:t>
            </a:r>
          </a:p>
          <a:p>
            <a:r>
              <a:rPr lang="en-US" sz="2400" dirty="0"/>
              <a:t>Spring Boot Samples - a wide range of sample apps </a:t>
            </a:r>
          </a:p>
          <a:p>
            <a:endParaRPr lang="en-US" sz="2400" dirty="0"/>
          </a:p>
        </p:txBody>
      </p:sp>
    </p:spTree>
    <p:extLst>
      <p:ext uri="{BB962C8B-B14F-4D97-AF65-F5344CB8AC3E}">
        <p14:creationId xmlns:p14="http://schemas.microsoft.com/office/powerpoint/2010/main" val="3712924743"/>
      </p:ext>
    </p:extLst>
  </p:cSld>
  <p:clrMapOvr>
    <a:masterClrMapping/>
  </p:clrMapOvr>
  <p:transition>
    <p:fad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Boot Modules</a:t>
            </a:r>
            <a:endParaRPr lang="en-US" dirty="0"/>
          </a:p>
        </p:txBody>
      </p:sp>
      <p:grpSp>
        <p:nvGrpSpPr>
          <p:cNvPr id="3" name="Group 2"/>
          <p:cNvGrpSpPr/>
          <p:nvPr/>
        </p:nvGrpSpPr>
        <p:grpSpPr>
          <a:xfrm>
            <a:off x="279821" y="1132719"/>
            <a:ext cx="8625680" cy="4883163"/>
            <a:chOff x="365920" y="454723"/>
            <a:chExt cx="8625680" cy="6251883"/>
          </a:xfrm>
        </p:grpSpPr>
        <p:sp>
          <p:nvSpPr>
            <p:cNvPr id="4" name="Rectangle 3"/>
            <p:cNvSpPr/>
            <p:nvPr/>
          </p:nvSpPr>
          <p:spPr>
            <a:xfrm>
              <a:off x="4683728" y="982134"/>
              <a:ext cx="4130071" cy="2206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5" name="Isosceles Triangle 4"/>
            <p:cNvSpPr/>
            <p:nvPr/>
          </p:nvSpPr>
          <p:spPr>
            <a:xfrm rot="15511586">
              <a:off x="1171861" y="1653422"/>
              <a:ext cx="5673989" cy="4432380"/>
            </a:xfrm>
            <a:prstGeom prst="triangle">
              <a:avLst>
                <a:gd name="adj" fmla="val 49660"/>
              </a:avLst>
            </a:prstGeom>
            <a:gradFill flip="none" rotWithShape="1">
              <a:gsLst>
                <a:gs pos="0">
                  <a:schemeClr val="accent1">
                    <a:alpha val="65000"/>
                  </a:schemeClr>
                </a:gs>
                <a:gs pos="27000">
                  <a:schemeClr val="accent3">
                    <a:shade val="93000"/>
                    <a:satMod val="130000"/>
                    <a:alpha val="51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TextShape 2"/>
            <p:cNvSpPr txBox="1"/>
            <p:nvPr/>
          </p:nvSpPr>
          <p:spPr>
            <a:xfrm>
              <a:off x="365920" y="1219199"/>
              <a:ext cx="8432479" cy="4559923"/>
            </a:xfrm>
            <a:prstGeom prst="rect">
              <a:avLst/>
            </a:prstGeom>
          </p:spPr>
          <p:txBody>
            <a:bodyPr wrap="none" lIns="0" tIns="0" rIns="0" bIns="0"/>
            <a:lstStyle/>
            <a:p>
              <a:pPr>
                <a:buSzPct val="45000"/>
                <a:buFont typeface="StarSymbol"/>
                <a:buChar char=""/>
              </a:pPr>
              <a:endParaRPr dirty="0">
                <a:solidFill>
                  <a:prstClr val="black"/>
                </a:solidFill>
              </a:endParaRPr>
            </a:p>
          </p:txBody>
        </p:sp>
        <p:pic>
          <p:nvPicPr>
            <p:cNvPr id="7" name="Picture 6"/>
            <p:cNvPicPr>
              <a:picLocks noChangeAspect="1"/>
            </p:cNvPicPr>
            <p:nvPr/>
          </p:nvPicPr>
          <p:blipFill>
            <a:blip r:embed="rId2"/>
            <a:srcRect l="55972"/>
            <a:stretch>
              <a:fillRect/>
            </a:stretch>
          </p:blipFill>
          <p:spPr>
            <a:xfrm>
              <a:off x="753282" y="3522134"/>
              <a:ext cx="1443820" cy="1783946"/>
            </a:xfrm>
            <a:prstGeom prst="rect">
              <a:avLst/>
            </a:prstGeom>
            <a:effectLst>
              <a:reflection stA="50000" endPos="40000" dir="5400000" sy="-100000" algn="bl" rotWithShape="0"/>
            </a:effectLst>
          </p:spPr>
        </p:pic>
        <p:pic>
          <p:nvPicPr>
            <p:cNvPr id="8" name="Picture 7" descr="Spring_boot_modules.png"/>
            <p:cNvPicPr>
              <a:picLocks noChangeAspect="1"/>
            </p:cNvPicPr>
            <p:nvPr/>
          </p:nvPicPr>
          <p:blipFill>
            <a:blip r:embed="rId3"/>
            <a:stretch>
              <a:fillRect/>
            </a:stretch>
          </p:blipFill>
          <p:spPr>
            <a:xfrm>
              <a:off x="3944876" y="454723"/>
              <a:ext cx="5046724" cy="6236603"/>
            </a:xfrm>
            <a:prstGeom prst="rect">
              <a:avLst/>
            </a:prstGeom>
            <a:effectLst>
              <a:outerShdw blurRad="228600" dir="2700000">
                <a:srgbClr val="000000">
                  <a:alpha val="53000"/>
                </a:srgbClr>
              </a:outerShdw>
            </a:effectLst>
          </p:spPr>
        </p:pic>
        <p:sp>
          <p:nvSpPr>
            <p:cNvPr id="9" name="TextBox 8"/>
            <p:cNvSpPr txBox="1"/>
            <p:nvPr/>
          </p:nvSpPr>
          <p:spPr>
            <a:xfrm>
              <a:off x="5927685" y="3108630"/>
              <a:ext cx="1089038" cy="431971"/>
            </a:xfrm>
            <a:prstGeom prst="rect">
              <a:avLst/>
            </a:prstGeom>
            <a:noFill/>
          </p:spPr>
          <p:txBody>
            <a:bodyPr wrap="square" rtlCol="0">
              <a:spAutoFit/>
            </a:bodyPr>
            <a:lstStyle/>
            <a:p>
              <a:pPr algn="ctr"/>
              <a:r>
                <a:rPr lang="en-US" sz="2200" b="1" dirty="0" smtClean="0">
                  <a:solidFill>
                    <a:srgbClr val="FFFFFF"/>
                  </a:solidFill>
                </a:rPr>
                <a:t>Boot</a:t>
              </a:r>
              <a:endParaRPr lang="en-US" sz="2200" b="1" dirty="0">
                <a:solidFill>
                  <a:srgbClr val="FFFFFF"/>
                </a:solidFill>
              </a:endParaRPr>
            </a:p>
          </p:txBody>
        </p:sp>
        <p:sp>
          <p:nvSpPr>
            <p:cNvPr id="10" name="TextBox 9"/>
            <p:cNvSpPr txBox="1"/>
            <p:nvPr/>
          </p:nvSpPr>
          <p:spPr>
            <a:xfrm>
              <a:off x="5680816" y="2059034"/>
              <a:ext cx="1596284" cy="323978"/>
            </a:xfrm>
            <a:prstGeom prst="rect">
              <a:avLst/>
            </a:prstGeom>
            <a:noFill/>
          </p:spPr>
          <p:txBody>
            <a:bodyPr wrap="square" rtlCol="0">
              <a:spAutoFit/>
            </a:bodyPr>
            <a:lstStyle/>
            <a:p>
              <a:pPr algn="ctr"/>
              <a:r>
                <a:rPr lang="en-US" sz="1500" b="1" dirty="0" smtClean="0">
                  <a:solidFill>
                    <a:srgbClr val="FFFFFF"/>
                  </a:solidFill>
                </a:rPr>
                <a:t>Autoconfigure</a:t>
              </a:r>
              <a:endParaRPr lang="en-US" sz="1500" b="1" dirty="0">
                <a:solidFill>
                  <a:srgbClr val="FFFFFF"/>
                </a:solidFill>
              </a:endParaRPr>
            </a:p>
          </p:txBody>
        </p:sp>
        <p:sp>
          <p:nvSpPr>
            <p:cNvPr id="11" name="TextBox 10"/>
            <p:cNvSpPr txBox="1"/>
            <p:nvPr/>
          </p:nvSpPr>
          <p:spPr>
            <a:xfrm>
              <a:off x="5933817" y="1421080"/>
              <a:ext cx="1089038" cy="339406"/>
            </a:xfrm>
            <a:prstGeom prst="rect">
              <a:avLst/>
            </a:prstGeom>
            <a:noFill/>
          </p:spPr>
          <p:txBody>
            <a:bodyPr wrap="square" rtlCol="0">
              <a:spAutoFit/>
            </a:bodyPr>
            <a:lstStyle/>
            <a:p>
              <a:pPr algn="ctr"/>
              <a:r>
                <a:rPr lang="en-US" sz="1600" b="1" dirty="0" smtClean="0">
                  <a:solidFill>
                    <a:srgbClr val="FFFFFF"/>
                  </a:solidFill>
                </a:rPr>
                <a:t>Starters</a:t>
              </a:r>
              <a:endParaRPr lang="en-US" sz="1600" b="1" dirty="0">
                <a:solidFill>
                  <a:srgbClr val="FFFFFF"/>
                </a:solidFill>
              </a:endParaRPr>
            </a:p>
          </p:txBody>
        </p:sp>
        <p:sp>
          <p:nvSpPr>
            <p:cNvPr id="12" name="TextBox 11"/>
            <p:cNvSpPr txBox="1"/>
            <p:nvPr/>
          </p:nvSpPr>
          <p:spPr>
            <a:xfrm>
              <a:off x="5933817" y="845234"/>
              <a:ext cx="1089038" cy="339406"/>
            </a:xfrm>
            <a:prstGeom prst="rect">
              <a:avLst/>
            </a:prstGeom>
            <a:noFill/>
          </p:spPr>
          <p:txBody>
            <a:bodyPr wrap="square" rtlCol="0">
              <a:spAutoFit/>
            </a:bodyPr>
            <a:lstStyle/>
            <a:p>
              <a:pPr algn="ctr"/>
              <a:r>
                <a:rPr lang="en-US" sz="1600" b="1" dirty="0" smtClean="0">
                  <a:solidFill>
                    <a:srgbClr val="FFFFFF"/>
                  </a:solidFill>
                </a:rPr>
                <a:t>CLI</a:t>
              </a:r>
              <a:endParaRPr lang="en-US" sz="1600" b="1" dirty="0">
                <a:solidFill>
                  <a:srgbClr val="FFFFFF"/>
                </a:solidFill>
              </a:endParaRPr>
            </a:p>
          </p:txBody>
        </p:sp>
        <p:sp>
          <p:nvSpPr>
            <p:cNvPr id="13" name="TextBox 12"/>
            <p:cNvSpPr txBox="1"/>
            <p:nvPr/>
          </p:nvSpPr>
          <p:spPr>
            <a:xfrm>
              <a:off x="5933817" y="4255136"/>
              <a:ext cx="1089038" cy="339406"/>
            </a:xfrm>
            <a:prstGeom prst="rect">
              <a:avLst/>
            </a:prstGeom>
            <a:noFill/>
          </p:spPr>
          <p:txBody>
            <a:bodyPr wrap="square" rtlCol="0">
              <a:spAutoFit/>
            </a:bodyPr>
            <a:lstStyle/>
            <a:p>
              <a:pPr algn="ctr"/>
              <a:r>
                <a:rPr lang="en-US" sz="1600" b="1" dirty="0" smtClean="0">
                  <a:solidFill>
                    <a:srgbClr val="FFFFFF"/>
                  </a:solidFill>
                </a:rPr>
                <a:t>Actuator</a:t>
              </a:r>
              <a:endParaRPr lang="en-US" sz="1600" b="1" dirty="0">
                <a:solidFill>
                  <a:srgbClr val="FFFFFF"/>
                </a:solidFill>
              </a:endParaRPr>
            </a:p>
          </p:txBody>
        </p:sp>
        <p:sp>
          <p:nvSpPr>
            <p:cNvPr id="14" name="TextBox 13"/>
            <p:cNvSpPr txBox="1"/>
            <p:nvPr/>
          </p:nvSpPr>
          <p:spPr>
            <a:xfrm>
              <a:off x="5933817" y="4908148"/>
              <a:ext cx="1089038" cy="339406"/>
            </a:xfrm>
            <a:prstGeom prst="rect">
              <a:avLst/>
            </a:prstGeom>
            <a:noFill/>
          </p:spPr>
          <p:txBody>
            <a:bodyPr wrap="square" rtlCol="0">
              <a:spAutoFit/>
            </a:bodyPr>
            <a:lstStyle/>
            <a:p>
              <a:pPr algn="ctr"/>
              <a:r>
                <a:rPr lang="en-US" sz="1600" b="1" dirty="0" smtClean="0">
                  <a:solidFill>
                    <a:srgbClr val="FFFFFF"/>
                  </a:solidFill>
                </a:rPr>
                <a:t>Tools</a:t>
              </a:r>
              <a:endParaRPr lang="en-US" sz="1600" b="1" dirty="0">
                <a:solidFill>
                  <a:srgbClr val="FFFFFF"/>
                </a:solidFill>
              </a:endParaRPr>
            </a:p>
          </p:txBody>
        </p:sp>
        <p:sp>
          <p:nvSpPr>
            <p:cNvPr id="15" name="TextBox 14"/>
            <p:cNvSpPr txBox="1"/>
            <p:nvPr/>
          </p:nvSpPr>
          <p:spPr>
            <a:xfrm>
              <a:off x="5933817" y="5515986"/>
              <a:ext cx="1089038" cy="339406"/>
            </a:xfrm>
            <a:prstGeom prst="rect">
              <a:avLst/>
            </a:prstGeom>
            <a:noFill/>
          </p:spPr>
          <p:txBody>
            <a:bodyPr wrap="square" rtlCol="0">
              <a:spAutoFit/>
            </a:bodyPr>
            <a:lstStyle/>
            <a:p>
              <a:pPr algn="ctr"/>
              <a:r>
                <a:rPr lang="en-US" sz="1600" b="1" dirty="0" smtClean="0">
                  <a:solidFill>
                    <a:srgbClr val="FFFFFF"/>
                  </a:solidFill>
                </a:rPr>
                <a:t>Samples</a:t>
              </a:r>
              <a:endParaRPr lang="en-US" sz="1600" b="1" dirty="0">
                <a:solidFill>
                  <a:srgbClr val="FFFFFF"/>
                </a:solidFill>
              </a:endParaRPr>
            </a:p>
          </p:txBody>
        </p:sp>
      </p:grpSp>
    </p:spTree>
    <p:extLst>
      <p:ext uri="{BB962C8B-B14F-4D97-AF65-F5344CB8AC3E}">
        <p14:creationId xmlns:p14="http://schemas.microsoft.com/office/powerpoint/2010/main" val="33071544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627" y="188640"/>
            <a:ext cx="8539165" cy="333375"/>
          </a:xfrm>
        </p:spPr>
        <p:txBody>
          <a:bodyPr/>
          <a:lstStyle/>
          <a:p>
            <a:r>
              <a:rPr lang="en-US" dirty="0" smtClean="0"/>
              <a:t>Binding to Command Line Arguments</a:t>
            </a:r>
            <a:endParaRPr lang="en-US" dirty="0"/>
          </a:p>
        </p:txBody>
      </p:sp>
      <p:sp>
        <p:nvSpPr>
          <p:cNvPr id="3" name="Text Placeholder 2"/>
          <p:cNvSpPr>
            <a:spLocks noGrp="1"/>
          </p:cNvSpPr>
          <p:nvPr>
            <p:ph type="body" sz="quarter" idx="13"/>
          </p:nvPr>
        </p:nvSpPr>
        <p:spPr/>
        <p:txBody>
          <a:bodyPr/>
          <a:lstStyle/>
          <a:p>
            <a:r>
              <a:rPr lang="en-US" sz="2000" dirty="0" err="1"/>
              <a:t>SpringApplication</a:t>
            </a:r>
            <a:r>
              <a:rPr lang="en-US" sz="2000" dirty="0"/>
              <a:t> binds its own bean properties to command line arguments, and then adds them to the Spring Environment, e.g. </a:t>
            </a:r>
          </a:p>
          <a:p>
            <a:pPr marL="228600" lvl="1" indent="0">
              <a:buNone/>
            </a:pPr>
            <a:r>
              <a:rPr lang="en-US" sz="1800" dirty="0"/>
              <a:t>$ java -jar target/*.jar --</a:t>
            </a:r>
            <a:r>
              <a:rPr lang="en-US" sz="1800" dirty="0" err="1"/>
              <a:t>server.port</a:t>
            </a:r>
            <a:r>
              <a:rPr lang="en-US" sz="1800" dirty="0"/>
              <a:t>=9000 </a:t>
            </a:r>
          </a:p>
          <a:p>
            <a:endParaRPr lang="en-US" sz="2000" dirty="0" smtClean="0"/>
          </a:p>
          <a:p>
            <a:r>
              <a:rPr lang="en-US" sz="2000" dirty="0" smtClean="0"/>
              <a:t>Externalize </a:t>
            </a:r>
            <a:r>
              <a:rPr lang="en-US" sz="2000" dirty="0" err="1" smtClean="0"/>
              <a:t>Config</a:t>
            </a:r>
            <a:endParaRPr lang="en-US" sz="2000" dirty="0" smtClean="0"/>
          </a:p>
          <a:p>
            <a:pPr lvl="1"/>
            <a:r>
              <a:rPr lang="en-US" sz="1800" dirty="0"/>
              <a:t>Just put </a:t>
            </a:r>
            <a:r>
              <a:rPr lang="en-US" sz="1800" dirty="0" err="1"/>
              <a:t>application.properties</a:t>
            </a:r>
            <a:r>
              <a:rPr lang="en-US" sz="1800" dirty="0"/>
              <a:t> in your </a:t>
            </a:r>
            <a:r>
              <a:rPr lang="en-US" sz="1800" dirty="0" err="1"/>
              <a:t>classpath</a:t>
            </a:r>
            <a:r>
              <a:rPr lang="en-US" sz="1800" dirty="0"/>
              <a:t>, </a:t>
            </a:r>
            <a:r>
              <a:rPr lang="en-US" sz="1800" dirty="0" smtClean="0"/>
              <a:t>e.g.</a:t>
            </a:r>
          </a:p>
          <a:p>
            <a:pPr marL="228600" lvl="1" indent="0">
              <a:buNone/>
            </a:pPr>
            <a:r>
              <a:rPr lang="en-US" sz="1800" b="1" dirty="0" err="1" smtClean="0"/>
              <a:t>application.properties</a:t>
            </a:r>
            <a:r>
              <a:rPr lang="en-US" sz="1800" b="1" dirty="0" smtClean="0"/>
              <a:t> </a:t>
            </a:r>
            <a:endParaRPr lang="en-US" sz="1800" b="1" dirty="0"/>
          </a:p>
          <a:p>
            <a:pPr marL="228600" lvl="1" indent="0">
              <a:buNone/>
            </a:pPr>
            <a:r>
              <a:rPr lang="en-US" sz="1800" dirty="0" err="1"/>
              <a:t>server.port</a:t>
            </a:r>
            <a:r>
              <a:rPr lang="en-US" sz="1800" dirty="0"/>
              <a:t>: 9000 </a:t>
            </a:r>
          </a:p>
          <a:p>
            <a:endParaRPr lang="en-US" sz="2000" dirty="0" smtClean="0"/>
          </a:p>
          <a:p>
            <a:r>
              <a:rPr lang="en-US" sz="2000" dirty="0" smtClean="0"/>
              <a:t>Use YAML (if you must)</a:t>
            </a:r>
          </a:p>
          <a:p>
            <a:pPr lvl="1"/>
            <a:r>
              <a:rPr lang="en-US" sz="1800" dirty="0"/>
              <a:t>Just put </a:t>
            </a:r>
            <a:r>
              <a:rPr lang="en-US" sz="1800" dirty="0" err="1"/>
              <a:t>application.yml</a:t>
            </a:r>
            <a:r>
              <a:rPr lang="en-US" sz="1800" dirty="0"/>
              <a:t> in your </a:t>
            </a:r>
            <a:r>
              <a:rPr lang="en-US" sz="1800" dirty="0" err="1" smtClean="0"/>
              <a:t>classpath</a:t>
            </a:r>
            <a:endParaRPr lang="en-US" sz="1800" dirty="0"/>
          </a:p>
          <a:p>
            <a:endParaRPr lang="en-US" sz="2000" dirty="0" smtClean="0"/>
          </a:p>
          <a:p>
            <a:r>
              <a:rPr lang="en-US" sz="2000" dirty="0" smtClean="0"/>
              <a:t>Both </a:t>
            </a:r>
            <a:r>
              <a:rPr lang="en-US" sz="2000" dirty="0"/>
              <a:t>properties and YAML add entries with period-separated paths to the Spring Environment. </a:t>
            </a:r>
          </a:p>
          <a:p>
            <a:endParaRPr lang="en-US" sz="2000" dirty="0"/>
          </a:p>
        </p:txBody>
      </p:sp>
    </p:spTree>
    <p:extLst>
      <p:ext uri="{BB962C8B-B14F-4D97-AF65-F5344CB8AC3E}">
        <p14:creationId xmlns:p14="http://schemas.microsoft.com/office/powerpoint/2010/main" val="1213380036"/>
      </p:ext>
    </p:extLst>
  </p:cSld>
  <p:clrMapOvr>
    <a:masterClrMapping/>
  </p:clrMapOvr>
  <p:transition>
    <p:fade/>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Currently Available Auto-configured Behavior</a:t>
            </a:r>
            <a:endParaRPr lang="en-US" sz="2800" dirty="0"/>
          </a:p>
        </p:txBody>
      </p:sp>
      <p:sp>
        <p:nvSpPr>
          <p:cNvPr id="3" name="Text Placeholder 2"/>
          <p:cNvSpPr>
            <a:spLocks noGrp="1"/>
          </p:cNvSpPr>
          <p:nvPr>
            <p:ph type="body" sz="quarter" idx="13"/>
          </p:nvPr>
        </p:nvSpPr>
        <p:spPr/>
        <p:txBody>
          <a:bodyPr/>
          <a:lstStyle/>
          <a:p>
            <a:r>
              <a:rPr lang="en-US" sz="2800" dirty="0"/>
              <a:t>Embedded servlet container (Tomcat or Jetty) </a:t>
            </a:r>
            <a:r>
              <a:rPr lang="en-US" sz="2800" dirty="0" err="1"/>
              <a:t>DataSource</a:t>
            </a:r>
            <a:r>
              <a:rPr lang="en-US" sz="2800" dirty="0"/>
              <a:t> and </a:t>
            </a:r>
            <a:r>
              <a:rPr lang="en-US" sz="2800" dirty="0" err="1"/>
              <a:t>JdbcTemplate</a:t>
            </a:r>
            <a:r>
              <a:rPr lang="en-US" sz="2800" dirty="0"/>
              <a:t/>
            </a:r>
            <a:br>
              <a:rPr lang="en-US" sz="2800" dirty="0"/>
            </a:br>
            <a:r>
              <a:rPr lang="en-US" sz="2800" dirty="0"/>
              <a:t>JPA</a:t>
            </a:r>
            <a:br>
              <a:rPr lang="en-US" sz="2800" dirty="0"/>
            </a:br>
            <a:r>
              <a:rPr lang="en-US" sz="2800" dirty="0"/>
              <a:t>Spring Data JPA (scan for repositories) </a:t>
            </a:r>
            <a:r>
              <a:rPr lang="en-US" sz="2800" dirty="0" err="1"/>
              <a:t>Thymeleaf</a:t>
            </a:r>
            <a:r>
              <a:rPr lang="en-US" sz="2800" dirty="0"/>
              <a:t> </a:t>
            </a:r>
          </a:p>
          <a:p>
            <a:r>
              <a:rPr lang="en-US" sz="2800" dirty="0"/>
              <a:t>Batch processing</a:t>
            </a:r>
            <a:br>
              <a:rPr lang="en-US" sz="2800" dirty="0"/>
            </a:br>
            <a:r>
              <a:rPr lang="en-US" sz="2800" dirty="0"/>
              <a:t>Reactor for events and </a:t>
            </a:r>
            <a:r>
              <a:rPr lang="en-US" sz="2800" dirty="0" err="1"/>
              <a:t>async</a:t>
            </a:r>
            <a:r>
              <a:rPr lang="en-US" sz="2800" dirty="0"/>
              <a:t> processing Actuator features (Security, Audit, Metrics, Trace) </a:t>
            </a:r>
          </a:p>
          <a:p>
            <a:endParaRPr lang="en-US" sz="2800" dirty="0"/>
          </a:p>
        </p:txBody>
      </p:sp>
    </p:spTree>
    <p:extLst>
      <p:ext uri="{BB962C8B-B14F-4D97-AF65-F5344CB8AC3E}">
        <p14:creationId xmlns:p14="http://schemas.microsoft.com/office/powerpoint/2010/main" val="2821376831"/>
      </p:ext>
    </p:extLst>
  </p:cSld>
  <p:clrMapOvr>
    <a:masterClrMapping/>
  </p:clrMapOvr>
  <p:transition>
    <p:fad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a:t>
            </a:r>
            <a:endParaRPr lang="en-US" dirty="0"/>
          </a:p>
        </p:txBody>
      </p:sp>
      <p:sp>
        <p:nvSpPr>
          <p:cNvPr id="3" name="Text Placeholder 2"/>
          <p:cNvSpPr>
            <a:spLocks noGrp="1"/>
          </p:cNvSpPr>
          <p:nvPr>
            <p:ph type="body" sz="quarter" idx="13"/>
          </p:nvPr>
        </p:nvSpPr>
        <p:spPr/>
        <p:txBody>
          <a:bodyPr/>
          <a:lstStyle/>
          <a:p>
            <a:r>
              <a:rPr lang="en-US" sz="2800" dirty="0" smtClean="0"/>
              <a:t>Security</a:t>
            </a:r>
          </a:p>
          <a:p>
            <a:pPr lvl="1"/>
            <a:r>
              <a:rPr lang="en-US" sz="2400" dirty="0" smtClean="0"/>
              <a:t>Use Actuator</a:t>
            </a:r>
          </a:p>
          <a:p>
            <a:pPr lvl="1"/>
            <a:r>
              <a:rPr lang="en-US" sz="2400" dirty="0" smtClean="0"/>
              <a:t>Can also use Spring Security</a:t>
            </a:r>
          </a:p>
          <a:p>
            <a:endParaRPr lang="en-US" sz="2800" dirty="0"/>
          </a:p>
          <a:p>
            <a:r>
              <a:rPr lang="en-US" sz="2800" dirty="0" smtClean="0"/>
              <a:t>Logging</a:t>
            </a:r>
          </a:p>
          <a:p>
            <a:pPr lvl="1"/>
            <a:r>
              <a:rPr lang="en-US" sz="2400" dirty="0"/>
              <a:t>Spring Boot provides default configuration files for 3 common logging frameworks: </a:t>
            </a:r>
            <a:r>
              <a:rPr lang="en-US" sz="2400" dirty="0" err="1"/>
              <a:t>logback</a:t>
            </a:r>
            <a:r>
              <a:rPr lang="en-US" sz="2400" dirty="0"/>
              <a:t>, log4j and </a:t>
            </a:r>
            <a:r>
              <a:rPr lang="en-US" sz="2400" dirty="0" err="1"/>
              <a:t>java.util.logging</a:t>
            </a:r>
            <a:r>
              <a:rPr lang="en-US" sz="2400" dirty="0"/>
              <a:t> </a:t>
            </a:r>
          </a:p>
          <a:p>
            <a:pPr lvl="1"/>
            <a:r>
              <a:rPr lang="en-US" sz="2400" dirty="0"/>
              <a:t>Starters (and Samples) use </a:t>
            </a:r>
            <a:r>
              <a:rPr lang="en-US" sz="2400" dirty="0" err="1"/>
              <a:t>logback</a:t>
            </a:r>
            <a:r>
              <a:rPr lang="en-US" sz="2400" dirty="0"/>
              <a:t/>
            </a:r>
            <a:br>
              <a:rPr lang="en-US" sz="2400" dirty="0"/>
            </a:br>
            <a:r>
              <a:rPr lang="en-US" sz="2400" dirty="0"/>
              <a:t>External configuration and </a:t>
            </a:r>
            <a:r>
              <a:rPr lang="en-US" sz="2400" dirty="0" err="1"/>
              <a:t>classpath</a:t>
            </a:r>
            <a:r>
              <a:rPr lang="en-US" sz="2400" dirty="0"/>
              <a:t> influence runtime </a:t>
            </a:r>
            <a:r>
              <a:rPr lang="en-US" sz="2400" dirty="0" err="1"/>
              <a:t>behaviour</a:t>
            </a:r>
            <a:r>
              <a:rPr lang="en-US" sz="2400" dirty="0"/>
              <a:t> </a:t>
            </a:r>
            <a:r>
              <a:rPr lang="en-US" sz="2400" dirty="0" err="1"/>
              <a:t>LoggingApplicationContextInitializer</a:t>
            </a:r>
            <a:r>
              <a:rPr lang="en-US" sz="2400" dirty="0"/>
              <a:t> sets it all </a:t>
            </a:r>
            <a:r>
              <a:rPr lang="en-US" sz="2400" dirty="0" smtClean="0"/>
              <a:t>up</a:t>
            </a:r>
          </a:p>
          <a:p>
            <a:endParaRPr lang="en-US" sz="2800" dirty="0"/>
          </a:p>
        </p:txBody>
      </p:sp>
    </p:spTree>
    <p:extLst>
      <p:ext uri="{BB962C8B-B14F-4D97-AF65-F5344CB8AC3E}">
        <p14:creationId xmlns:p14="http://schemas.microsoft.com/office/powerpoint/2010/main" val="2563571268"/>
      </p:ext>
    </p:extLst>
  </p:cSld>
  <p:clrMapOvr>
    <a:masterClrMapping/>
  </p:clrMapOvr>
  <p:transition>
    <p:fade/>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Does Anybody Use This For Real?</a:t>
            </a:r>
            <a:endParaRPr lang="en-US" dirty="0"/>
          </a:p>
        </p:txBody>
      </p:sp>
      <p:pic>
        <p:nvPicPr>
          <p:cNvPr id="3" name="Picture 2" descr="spring.io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50" y="860949"/>
            <a:ext cx="6262400" cy="5348648"/>
          </a:xfrm>
          <a:prstGeom prst="rect">
            <a:avLst/>
          </a:prstGeom>
        </p:spPr>
      </p:pic>
    </p:spTree>
    <p:extLst>
      <p:ext uri="{BB962C8B-B14F-4D97-AF65-F5344CB8AC3E}">
        <p14:creationId xmlns:p14="http://schemas.microsoft.com/office/powerpoint/2010/main" val="3358607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657225" y="2076450"/>
            <a:ext cx="7772400" cy="1143000"/>
          </a:xfrm>
          <a:ln/>
        </p:spPr>
        <p:txBody>
          <a:bodyPr lIns="90000" tIns="55944" rIns="90000" bIns="46800"/>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3600"/>
              <a:t>Introduction to Spring Data</a:t>
            </a:r>
          </a:p>
        </p:txBody>
      </p:sp>
      <p:sp>
        <p:nvSpPr>
          <p:cNvPr id="4098" name="Rectangle 2"/>
          <p:cNvSpPr>
            <a:spLocks noGrp="1" noChangeArrowheads="1"/>
          </p:cNvSpPr>
          <p:nvPr>
            <p:ph type="subTitle" idx="4294967295"/>
          </p:nvPr>
        </p:nvSpPr>
        <p:spPr bwMode="auto">
          <a:xfrm>
            <a:off x="0" y="3046413"/>
            <a:ext cx="6400800" cy="17526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51880" rIns="90000" bIns="46800"/>
          <a:lstStyle/>
          <a:p>
            <a:pPr marL="0" indent="0" algn="ct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000" dirty="0"/>
          </a:p>
          <a:p>
            <a:pPr marL="0" indent="0" algn="ct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altLang="x-none" sz="2000" dirty="0"/>
          </a:p>
          <a:p>
            <a:pPr marL="0" indent="0" algn="ct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000" dirty="0"/>
              <a:t>Writing and Migrating projects using Spring Data</a:t>
            </a:r>
          </a:p>
          <a:p>
            <a:pPr marL="0" indent="0" algn="ctr">
              <a:spcBef>
                <a:spcPts val="50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000" dirty="0"/>
              <a:t>JPA and </a:t>
            </a:r>
            <a:r>
              <a:rPr lang="en-US" altLang="x-none" sz="2000" dirty="0" err="1"/>
              <a:t>MongoDB</a:t>
            </a:r>
            <a:endParaRPr lang="en-US" altLang="x-none" sz="2000" dirty="0"/>
          </a:p>
        </p:txBody>
      </p:sp>
    </p:spTree>
    <p:extLst>
      <p:ext uri="{BB962C8B-B14F-4D97-AF65-F5344CB8AC3E}">
        <p14:creationId xmlns:p14="http://schemas.microsoft.com/office/powerpoint/2010/main" val="169270312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Grp="1" noChangeArrowheads="1"/>
          </p:cNvSpPr>
          <p:nvPr>
            <p:ph type="title"/>
          </p:nvPr>
        </p:nvSpPr>
        <p:spPr>
          <a:xfrm>
            <a:off x="344488" y="-225896"/>
            <a:ext cx="6291262" cy="990600"/>
          </a:xfrm>
          <a:ln/>
        </p:spPr>
        <p:txBody>
          <a:bodyPr lIns="90000" tIns="54928" rIns="90000" bIns="46800"/>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a:t>Topics in this session</a:t>
            </a:r>
          </a:p>
        </p:txBody>
      </p:sp>
      <p:sp>
        <p:nvSpPr>
          <p:cNvPr id="5122" name="Rectangle 2"/>
          <p:cNvSpPr>
            <a:spLocks noGrp="1" noChangeArrowheads="1"/>
          </p:cNvSpPr>
          <p:nvPr>
            <p:ph idx="1"/>
          </p:nvPr>
        </p:nvSpPr>
        <p:spPr>
          <a:xfrm>
            <a:off x="628650" y="1676400"/>
            <a:ext cx="7867650" cy="4038600"/>
          </a:xfrm>
          <a:ln/>
        </p:spPr>
        <p:txBody>
          <a:bodyPr lIns="90000" tIns="52896" rIns="90000" bIns="46800"/>
          <a:lstStyle/>
          <a:p>
            <a:pPr marL="341313" indent="-341313">
              <a:spcBef>
                <a:spcPts val="600"/>
              </a:spcBef>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b="1" dirty="0"/>
              <a:t>Overview of Spring Data</a:t>
            </a:r>
          </a:p>
          <a:p>
            <a:pPr marL="341313" indent="-341313">
              <a:spcBef>
                <a:spcPts val="600"/>
              </a:spcBef>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dirty="0"/>
              <a:t>Spring Data basics</a:t>
            </a:r>
          </a:p>
          <a:p>
            <a:pPr marL="341313" indent="-341313">
              <a:spcBef>
                <a:spcPts val="600"/>
              </a:spcBef>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dirty="0"/>
              <a:t>Quick </a:t>
            </a:r>
            <a:r>
              <a:rPr lang="en-US" altLang="x-none" dirty="0" smtClean="0"/>
              <a:t>Start</a:t>
            </a:r>
            <a:endParaRPr lang="en-US" altLang="x-none" dirty="0"/>
          </a:p>
        </p:txBody>
      </p:sp>
    </p:spTree>
    <p:extLst>
      <p:ext uri="{BB962C8B-B14F-4D97-AF65-F5344CB8AC3E}">
        <p14:creationId xmlns:p14="http://schemas.microsoft.com/office/powerpoint/2010/main" val="38310239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344488" y="-142775"/>
            <a:ext cx="6291262" cy="979487"/>
          </a:xfrm>
          <a:ln/>
        </p:spPr>
        <p:txBody>
          <a:bodyPr tIns="8128"/>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a:t>Overview of Spring Data</a:t>
            </a:r>
          </a:p>
        </p:txBody>
      </p:sp>
      <p:sp>
        <p:nvSpPr>
          <p:cNvPr id="6146" name="Rectangle 2"/>
          <p:cNvSpPr>
            <a:spLocks noGrp="1" noChangeArrowheads="1"/>
          </p:cNvSpPr>
          <p:nvPr>
            <p:ph idx="1"/>
          </p:nvPr>
        </p:nvSpPr>
        <p:spPr>
          <a:xfrm>
            <a:off x="628650" y="1676400"/>
            <a:ext cx="7867650" cy="4275138"/>
          </a:xfrm>
          <a:ln/>
        </p:spPr>
        <p:txBody>
          <a:bodyPr>
            <a:normAutofit fontScale="92500" lnSpcReduction="10000"/>
          </a:bodyPr>
          <a:lstStyle/>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Spring Data is an umbrella project to simplify persisting POJOs to various forms of storage</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Sub</a:t>
            </a:r>
            <a:r>
              <a:rPr lang="en-US" altLang="x-none" sz="2400"/>
              <a:t>-projects exist for different backend technologies</a:t>
            </a:r>
          </a:p>
          <a:p>
            <a:pPr lvl="2">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SQL</a:t>
            </a:r>
          </a:p>
          <a:p>
            <a:pPr lvl="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JDBC, JPA</a:t>
            </a:r>
          </a:p>
          <a:p>
            <a:pPr lvl="2">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NOSQL</a:t>
            </a:r>
          </a:p>
          <a:p>
            <a:pPr lvl="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MongoDB, CouchDB, Gemfire</a:t>
            </a:r>
          </a:p>
          <a:p>
            <a:pPr lvl="2">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1800"/>
              <a:t>Others</a:t>
            </a:r>
          </a:p>
          <a:p>
            <a:pPr lvl="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REST, Hadoop</a:t>
            </a:r>
          </a:p>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2200"/>
              <a:t>Focus is on retrieving POJOs from the backend, and saving POJOs to the backend</a:t>
            </a:r>
          </a:p>
        </p:txBody>
      </p:sp>
    </p:spTree>
    <p:extLst>
      <p:ext uri="{BB962C8B-B14F-4D97-AF65-F5344CB8AC3E}">
        <p14:creationId xmlns:p14="http://schemas.microsoft.com/office/powerpoint/2010/main" val="355177821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344488" y="-159667"/>
            <a:ext cx="6291262" cy="1068387"/>
          </a:xfrm>
          <a:ln/>
        </p:spPr>
        <p:txBody>
          <a:bodyPr tIns="8128"/>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a:t>Spring Data sub-projects</a:t>
            </a:r>
          </a:p>
        </p:txBody>
      </p:sp>
      <p:grpSp>
        <p:nvGrpSpPr>
          <p:cNvPr id="7170" name="Group 2"/>
          <p:cNvGrpSpPr>
            <a:grpSpLocks/>
          </p:cNvGrpSpPr>
          <p:nvPr/>
        </p:nvGrpSpPr>
        <p:grpSpPr bwMode="auto">
          <a:xfrm>
            <a:off x="1844675" y="2206625"/>
            <a:ext cx="3937000" cy="815975"/>
            <a:chOff x="1162" y="1390"/>
            <a:chExt cx="2480" cy="514"/>
          </a:xfrm>
        </p:grpSpPr>
        <p:sp>
          <p:nvSpPr>
            <p:cNvPr id="7171" name="AutoShape 3"/>
            <p:cNvSpPr>
              <a:spLocks noChangeArrowheads="1"/>
            </p:cNvSpPr>
            <p:nvPr/>
          </p:nvSpPr>
          <p:spPr bwMode="auto">
            <a:xfrm>
              <a:off x="1162" y="1390"/>
              <a:ext cx="2480" cy="514"/>
            </a:xfrm>
            <a:prstGeom prst="roundRect">
              <a:avLst>
                <a:gd name="adj" fmla="val 16667"/>
              </a:avLst>
            </a:prstGeom>
            <a:solidFill>
              <a:srgbClr val="0000FF"/>
            </a:solidFill>
            <a:ln w="9525" cap="flat">
              <a:solidFill>
                <a:srgbClr val="0000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sp>
          <p:nvSpPr>
            <p:cNvPr id="7172" name="Text Box 4"/>
            <p:cNvSpPr txBox="1">
              <a:spLocks noChangeArrowheads="1"/>
            </p:cNvSpPr>
            <p:nvPr/>
          </p:nvSpPr>
          <p:spPr bwMode="auto">
            <a:xfrm>
              <a:off x="1511" y="1511"/>
              <a:ext cx="1781" cy="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72432" rIns="90000" bIns="45000"/>
            <a:lstStyle>
              <a:lvl1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1pPr>
              <a:lvl2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2pPr>
              <a:lvl3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3pPr>
              <a:lvl4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4pPr>
              <a:lvl5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9pPr>
            </a:lstStyle>
            <a:p>
              <a:pPr marL="342900" indent="-341313" algn="ctr" eaLnBrk="1" hangingPunct="1"/>
              <a:r>
                <a:rPr lang="en-US" altLang="x-none" sz="3200">
                  <a:solidFill>
                    <a:srgbClr val="FFFFFF"/>
                  </a:solidFill>
                </a:rPr>
                <a:t>Spring Data</a:t>
              </a:r>
            </a:p>
          </p:txBody>
        </p:sp>
      </p:grpSp>
      <p:sp>
        <p:nvSpPr>
          <p:cNvPr id="7173" name="AutoShape 5"/>
          <p:cNvSpPr>
            <a:spLocks noChangeArrowheads="1"/>
          </p:cNvSpPr>
          <p:nvPr/>
        </p:nvSpPr>
        <p:spPr bwMode="auto">
          <a:xfrm>
            <a:off x="1789113" y="3346450"/>
            <a:ext cx="1268412" cy="473075"/>
          </a:xfrm>
          <a:prstGeom prst="roundRect">
            <a:avLst>
              <a:gd name="adj" fmla="val 16667"/>
            </a:avLst>
          </a:prstGeom>
          <a:solidFill>
            <a:srgbClr val="CCFFFF"/>
          </a:solidFill>
          <a:ln w="9525" cap="flat">
            <a:solidFill>
              <a:srgbClr val="0000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sp>
        <p:nvSpPr>
          <p:cNvPr id="7174" name="Text Box 6"/>
          <p:cNvSpPr txBox="1">
            <a:spLocks noChangeArrowheads="1"/>
          </p:cNvSpPr>
          <p:nvPr/>
        </p:nvSpPr>
        <p:spPr bwMode="auto">
          <a:xfrm>
            <a:off x="1916113" y="3417888"/>
            <a:ext cx="1076325" cy="346075"/>
          </a:xfrm>
          <a:prstGeom prst="rect">
            <a:avLst/>
          </a:prstGeom>
          <a:solidFill>
            <a:srgbClr val="CCFFFF"/>
          </a:solidFill>
          <a:ln>
            <a:noFill/>
          </a:ln>
          <a:effectLst/>
          <a:extLst>
            <a:ext uri="{91240B29-F687-4F45-9708-019B960494DF}">
              <a14:hiddenLine xmlns:a14="http://schemas.microsoft.com/office/drawing/2010/main" w="9525" cap="flat">
                <a:solidFill>
                  <a:srgbClr val="0000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8716" rIns="90000" bIns="45000"/>
          <a:lstStyle>
            <a:lvl1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1pPr>
            <a:lvl2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2pPr>
            <a:lvl3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3pPr>
            <a:lvl4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4pPr>
            <a:lvl5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9pPr>
          </a:lstStyle>
          <a:p>
            <a:pPr marL="342900" indent="-341313" algn="ctr" eaLnBrk="1" hangingPunct="1"/>
            <a:r>
              <a:rPr lang="en-US" altLang="x-none" sz="1600"/>
              <a:t>JPA</a:t>
            </a:r>
          </a:p>
        </p:txBody>
      </p:sp>
      <p:sp>
        <p:nvSpPr>
          <p:cNvPr id="7175" name="AutoShape 7"/>
          <p:cNvSpPr>
            <a:spLocks noChangeArrowheads="1"/>
          </p:cNvSpPr>
          <p:nvPr/>
        </p:nvSpPr>
        <p:spPr bwMode="auto">
          <a:xfrm>
            <a:off x="3227388" y="3346450"/>
            <a:ext cx="1268412" cy="720725"/>
          </a:xfrm>
          <a:prstGeom prst="roundRect">
            <a:avLst>
              <a:gd name="adj" fmla="val 16667"/>
            </a:avLst>
          </a:prstGeom>
          <a:solidFill>
            <a:srgbClr val="99CCFF"/>
          </a:solidFill>
          <a:ln w="9525" cap="flat">
            <a:solidFill>
              <a:srgbClr val="0000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sp>
        <p:nvSpPr>
          <p:cNvPr id="7176" name="Text Box 8"/>
          <p:cNvSpPr txBox="1">
            <a:spLocks noChangeArrowheads="1"/>
          </p:cNvSpPr>
          <p:nvPr/>
        </p:nvSpPr>
        <p:spPr bwMode="auto">
          <a:xfrm>
            <a:off x="3240088" y="3417888"/>
            <a:ext cx="1216025" cy="601662"/>
          </a:xfrm>
          <a:prstGeom prst="rect">
            <a:avLst/>
          </a:prstGeom>
          <a:solidFill>
            <a:srgbClr val="99CCFF"/>
          </a:solidFill>
          <a:ln>
            <a:noFill/>
          </a:ln>
          <a:effectLst/>
          <a:extLst>
            <a:ext uri="{91240B29-F687-4F45-9708-019B960494DF}">
              <a14:hiddenLine xmlns:a14="http://schemas.microsoft.com/office/drawing/2010/main" w="9525" cap="flat">
                <a:solidFill>
                  <a:srgbClr val="0000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8716" rIns="90000" bIns="45000"/>
          <a:lstStyle>
            <a:lvl1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1pPr>
            <a:lvl2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2pPr>
            <a:lvl3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3pPr>
            <a:lvl4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4pPr>
            <a:lvl5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9pPr>
          </a:lstStyle>
          <a:p>
            <a:pPr marL="342900" indent="-341313" algn="ctr" eaLnBrk="1" hangingPunct="1"/>
            <a:r>
              <a:rPr lang="en-US" altLang="x-none" sz="1600"/>
              <a:t>vFabric</a:t>
            </a:r>
          </a:p>
          <a:p>
            <a:pPr marL="342900" indent="-341313" algn="ctr" eaLnBrk="1" hangingPunct="1"/>
            <a:r>
              <a:rPr lang="en-US" altLang="x-none" sz="1600"/>
              <a:t>Gemfire</a:t>
            </a:r>
          </a:p>
        </p:txBody>
      </p:sp>
      <p:sp>
        <p:nvSpPr>
          <p:cNvPr id="7177" name="AutoShape 9"/>
          <p:cNvSpPr>
            <a:spLocks noChangeArrowheads="1"/>
          </p:cNvSpPr>
          <p:nvPr/>
        </p:nvSpPr>
        <p:spPr bwMode="auto">
          <a:xfrm>
            <a:off x="4591050" y="3346450"/>
            <a:ext cx="1339850" cy="473075"/>
          </a:xfrm>
          <a:prstGeom prst="roundRect">
            <a:avLst>
              <a:gd name="adj" fmla="val 16667"/>
            </a:avLst>
          </a:prstGeom>
          <a:solidFill>
            <a:srgbClr val="FFCC99"/>
          </a:solidFill>
          <a:ln w="9525" cap="flat">
            <a:solidFill>
              <a:srgbClr val="0000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sp>
        <p:nvSpPr>
          <p:cNvPr id="7178" name="Text Box 10"/>
          <p:cNvSpPr txBox="1">
            <a:spLocks noChangeArrowheads="1"/>
          </p:cNvSpPr>
          <p:nvPr/>
        </p:nvSpPr>
        <p:spPr bwMode="auto">
          <a:xfrm>
            <a:off x="4602163" y="3408363"/>
            <a:ext cx="1311275" cy="346075"/>
          </a:xfrm>
          <a:prstGeom prst="rect">
            <a:avLst/>
          </a:prstGeom>
          <a:solidFill>
            <a:srgbClr val="FFCC99"/>
          </a:solidFill>
          <a:ln>
            <a:noFill/>
          </a:ln>
          <a:effectLst/>
          <a:extLst>
            <a:ext uri="{91240B29-F687-4F45-9708-019B960494DF}">
              <a14:hiddenLine xmlns:a14="http://schemas.microsoft.com/office/drawing/2010/main" w="9525" cap="flat">
                <a:solidFill>
                  <a:srgbClr val="0000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8716" rIns="90000" bIns="45000"/>
          <a:lstStyle>
            <a:lvl1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1pPr>
            <a:lvl2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2pPr>
            <a:lvl3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3pPr>
            <a:lvl4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4pPr>
            <a:lvl5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9pPr>
          </a:lstStyle>
          <a:p>
            <a:pPr marL="342900" indent="-341313" algn="ctr" eaLnBrk="1" hangingPunct="1"/>
            <a:r>
              <a:rPr lang="en-US" altLang="x-none" sz="1600"/>
              <a:t>MongoDB</a:t>
            </a:r>
          </a:p>
        </p:txBody>
      </p:sp>
      <p:sp>
        <p:nvSpPr>
          <p:cNvPr id="7179" name="AutoShape 11"/>
          <p:cNvSpPr>
            <a:spLocks noChangeArrowheads="1"/>
          </p:cNvSpPr>
          <p:nvPr/>
        </p:nvSpPr>
        <p:spPr bwMode="auto">
          <a:xfrm>
            <a:off x="1812925" y="4017963"/>
            <a:ext cx="1268413" cy="720725"/>
          </a:xfrm>
          <a:prstGeom prst="roundRect">
            <a:avLst>
              <a:gd name="adj" fmla="val 16667"/>
            </a:avLst>
          </a:prstGeom>
          <a:solidFill>
            <a:srgbClr val="FFD320"/>
          </a:solidFill>
          <a:ln w="9525" cap="flat">
            <a:solidFill>
              <a:srgbClr val="0000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sp>
        <p:nvSpPr>
          <p:cNvPr id="7180" name="Text Box 12"/>
          <p:cNvSpPr txBox="1">
            <a:spLocks noChangeArrowheads="1"/>
          </p:cNvSpPr>
          <p:nvPr/>
        </p:nvSpPr>
        <p:spPr bwMode="auto">
          <a:xfrm>
            <a:off x="1835150" y="4077072"/>
            <a:ext cx="1222375" cy="601662"/>
          </a:xfrm>
          <a:prstGeom prst="rect">
            <a:avLst/>
          </a:prstGeom>
          <a:solidFill>
            <a:srgbClr val="FFD320"/>
          </a:solidFill>
          <a:ln>
            <a:noFill/>
          </a:ln>
          <a:effectLst/>
          <a:extLst>
            <a:ext uri="{91240B29-F687-4F45-9708-019B960494DF}">
              <a14:hiddenLine xmlns:a14="http://schemas.microsoft.com/office/drawing/2010/main" w="9525" cap="flat">
                <a:solidFill>
                  <a:srgbClr val="0000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8716" rIns="90000" bIns="45000"/>
          <a:lstStyle>
            <a:lvl1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1pPr>
            <a:lvl2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2pPr>
            <a:lvl3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3pPr>
            <a:lvl4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4pPr>
            <a:lvl5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9pPr>
          </a:lstStyle>
          <a:p>
            <a:pPr marL="342900" indent="-341313" algn="ctr" eaLnBrk="1" hangingPunct="1"/>
            <a:r>
              <a:rPr lang="en-US" altLang="x-none" sz="1600" dirty="0"/>
              <a:t>Apache</a:t>
            </a:r>
          </a:p>
          <a:p>
            <a:pPr marL="342900" indent="-341313" algn="ctr" eaLnBrk="1" hangingPunct="1"/>
            <a:r>
              <a:rPr lang="en-US" altLang="x-none" sz="1600" dirty="0"/>
              <a:t>Hadoop</a:t>
            </a:r>
          </a:p>
        </p:txBody>
      </p:sp>
      <p:sp>
        <p:nvSpPr>
          <p:cNvPr id="7181" name="AutoShape 13"/>
          <p:cNvSpPr>
            <a:spLocks noChangeArrowheads="1"/>
          </p:cNvSpPr>
          <p:nvPr/>
        </p:nvSpPr>
        <p:spPr bwMode="auto">
          <a:xfrm>
            <a:off x="3227388" y="4246563"/>
            <a:ext cx="1268412" cy="473075"/>
          </a:xfrm>
          <a:prstGeom prst="roundRect">
            <a:avLst>
              <a:gd name="adj" fmla="val 16667"/>
            </a:avLst>
          </a:prstGeom>
          <a:solidFill>
            <a:srgbClr val="AECF00"/>
          </a:solidFill>
          <a:ln w="9525" cap="flat">
            <a:solidFill>
              <a:srgbClr val="0000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sp>
        <p:nvSpPr>
          <p:cNvPr id="7182" name="Text Box 14"/>
          <p:cNvSpPr txBox="1">
            <a:spLocks noChangeArrowheads="1"/>
          </p:cNvSpPr>
          <p:nvPr/>
        </p:nvSpPr>
        <p:spPr bwMode="auto">
          <a:xfrm>
            <a:off x="3436938" y="4318000"/>
            <a:ext cx="917575" cy="346075"/>
          </a:xfrm>
          <a:prstGeom prst="rect">
            <a:avLst/>
          </a:prstGeom>
          <a:solidFill>
            <a:srgbClr val="AECF00"/>
          </a:solidFill>
          <a:ln>
            <a:noFill/>
          </a:ln>
          <a:effectLst/>
          <a:extLst>
            <a:ext uri="{91240B29-F687-4F45-9708-019B960494DF}">
              <a14:hiddenLine xmlns:a14="http://schemas.microsoft.com/office/drawing/2010/main" w="9525" cap="flat">
                <a:solidFill>
                  <a:srgbClr val="0000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8716" rIns="90000" bIns="45000"/>
          <a:lstStyle>
            <a:lvl1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1pPr>
            <a:lvl2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2pPr>
            <a:lvl3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3pPr>
            <a:lvl4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4pPr>
            <a:lvl5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9pPr>
          </a:lstStyle>
          <a:p>
            <a:pPr marL="342900" indent="-341313" algn="ctr" eaLnBrk="1" hangingPunct="1"/>
            <a:r>
              <a:rPr lang="en-US" altLang="x-none" sz="1600"/>
              <a:t>REST</a:t>
            </a:r>
          </a:p>
        </p:txBody>
      </p:sp>
      <p:sp>
        <p:nvSpPr>
          <p:cNvPr id="7183" name="AutoShape 15"/>
          <p:cNvSpPr>
            <a:spLocks noChangeArrowheads="1"/>
          </p:cNvSpPr>
          <p:nvPr/>
        </p:nvSpPr>
        <p:spPr bwMode="auto">
          <a:xfrm>
            <a:off x="4629150" y="3994150"/>
            <a:ext cx="1339850" cy="720725"/>
          </a:xfrm>
          <a:prstGeom prst="roundRect">
            <a:avLst>
              <a:gd name="adj" fmla="val 16667"/>
            </a:avLst>
          </a:prstGeom>
          <a:solidFill>
            <a:srgbClr val="00FFFF"/>
          </a:solidFill>
          <a:ln w="9525" cap="flat">
            <a:solidFill>
              <a:srgbClr val="0000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sp>
        <p:nvSpPr>
          <p:cNvPr id="7184" name="Text Box 16"/>
          <p:cNvSpPr txBox="1">
            <a:spLocks noChangeArrowheads="1"/>
          </p:cNvSpPr>
          <p:nvPr/>
        </p:nvSpPr>
        <p:spPr bwMode="auto">
          <a:xfrm>
            <a:off x="4649788" y="4067175"/>
            <a:ext cx="1279525" cy="601663"/>
          </a:xfrm>
          <a:prstGeom prst="rect">
            <a:avLst/>
          </a:prstGeom>
          <a:solidFill>
            <a:srgbClr val="00FFFF"/>
          </a:solidFill>
          <a:ln>
            <a:noFill/>
          </a:ln>
          <a:effectLst/>
          <a:extLst>
            <a:ext uri="{91240B29-F687-4F45-9708-019B960494DF}">
              <a14:hiddenLine xmlns:a14="http://schemas.microsoft.com/office/drawing/2010/main" w="9525" cap="flat">
                <a:solidFill>
                  <a:srgbClr val="0000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8716" rIns="90000" bIns="45000"/>
          <a:lstStyle>
            <a:lvl1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1pPr>
            <a:lvl2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2pPr>
            <a:lvl3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3pPr>
            <a:lvl4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4pPr>
            <a:lvl5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9pPr>
          </a:lstStyle>
          <a:p>
            <a:pPr marL="342900" indent="-341313" algn="ctr" eaLnBrk="1" hangingPunct="1"/>
            <a:r>
              <a:rPr lang="en-US" altLang="x-none" sz="1600"/>
              <a:t>JDBC</a:t>
            </a:r>
          </a:p>
          <a:p>
            <a:pPr marL="342900" indent="-341313" algn="ctr" eaLnBrk="1" hangingPunct="1"/>
            <a:r>
              <a:rPr lang="en-US" altLang="x-none" sz="1600"/>
              <a:t>extensions</a:t>
            </a:r>
          </a:p>
        </p:txBody>
      </p:sp>
      <p:sp>
        <p:nvSpPr>
          <p:cNvPr id="7185" name="AutoShape 17"/>
          <p:cNvSpPr>
            <a:spLocks noChangeArrowheads="1"/>
          </p:cNvSpPr>
          <p:nvPr/>
        </p:nvSpPr>
        <p:spPr bwMode="auto">
          <a:xfrm>
            <a:off x="1785938" y="4965700"/>
            <a:ext cx="4162425" cy="473075"/>
          </a:xfrm>
          <a:prstGeom prst="roundRect">
            <a:avLst>
              <a:gd name="adj" fmla="val 16667"/>
            </a:avLst>
          </a:prstGeom>
          <a:solidFill>
            <a:srgbClr val="FF8080"/>
          </a:solidFill>
          <a:ln w="9525" cap="flat">
            <a:solidFill>
              <a:srgbClr val="0000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2400"/>
          </a:p>
        </p:txBody>
      </p:sp>
      <p:sp>
        <p:nvSpPr>
          <p:cNvPr id="7186" name="Text Box 18"/>
          <p:cNvSpPr txBox="1">
            <a:spLocks noChangeArrowheads="1"/>
          </p:cNvSpPr>
          <p:nvPr/>
        </p:nvSpPr>
        <p:spPr bwMode="auto">
          <a:xfrm>
            <a:off x="2473325" y="5037138"/>
            <a:ext cx="3014663" cy="346075"/>
          </a:xfrm>
          <a:prstGeom prst="rect">
            <a:avLst/>
          </a:prstGeom>
          <a:solidFill>
            <a:srgbClr val="FF8080"/>
          </a:solidFill>
          <a:ln>
            <a:noFill/>
          </a:ln>
          <a:effectLst/>
          <a:extLst>
            <a:ext uri="{91240B29-F687-4F45-9708-019B960494DF}">
              <a14:hiddenLine xmlns:a14="http://schemas.microsoft.com/office/drawing/2010/main" w="9525" cap="flat">
                <a:solidFill>
                  <a:srgbClr val="0000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58716" rIns="90000" bIns="45000"/>
          <a:lstStyle>
            <a:lvl1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1pPr>
            <a:lvl2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2pPr>
            <a:lvl3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3pPr>
            <a:lvl4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4pPr>
            <a:lvl5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9pPr>
          </a:lstStyle>
          <a:p>
            <a:pPr marL="342900" indent="-341313" algn="ctr" eaLnBrk="1" hangingPunct="1"/>
            <a:r>
              <a:rPr lang="en-US" altLang="x-none" sz="1600" i="1"/>
              <a:t>And many more ...</a:t>
            </a:r>
          </a:p>
        </p:txBody>
      </p:sp>
      <p:sp>
        <p:nvSpPr>
          <p:cNvPr id="7187" name="AutoShape 19"/>
          <p:cNvSpPr>
            <a:spLocks/>
          </p:cNvSpPr>
          <p:nvPr/>
        </p:nvSpPr>
        <p:spPr bwMode="auto">
          <a:xfrm>
            <a:off x="6081713" y="2222500"/>
            <a:ext cx="190500" cy="898525"/>
          </a:xfrm>
          <a:prstGeom prst="rightBrace">
            <a:avLst>
              <a:gd name="adj1" fmla="val 39306"/>
              <a:gd name="adj2" fmla="val 50000"/>
            </a:avLst>
          </a:prstGeom>
          <a:noFill/>
          <a:ln w="9525"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188" name="Text Box 20"/>
          <p:cNvSpPr txBox="1">
            <a:spLocks noChangeArrowheads="1"/>
          </p:cNvSpPr>
          <p:nvPr/>
        </p:nvSpPr>
        <p:spPr bwMode="auto">
          <a:xfrm>
            <a:off x="6392863" y="2465388"/>
            <a:ext cx="1882775"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764" rIns="90000" bIns="45000"/>
          <a:lstStyle>
            <a:lvl1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1pPr>
            <a:lvl2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2pPr>
            <a:lvl3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3pPr>
            <a:lvl4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4pPr>
            <a:lvl5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9pPr>
          </a:lstStyle>
          <a:p>
            <a:pPr marL="342900" indent="-341313"/>
            <a:r>
              <a:rPr lang="en-US" altLang="x-none" sz="2200">
                <a:ea typeface="Arial" charset="0"/>
                <a:cs typeface="Arial" charset="0"/>
              </a:rPr>
              <a:t>Core project</a:t>
            </a:r>
          </a:p>
        </p:txBody>
      </p:sp>
      <p:sp>
        <p:nvSpPr>
          <p:cNvPr id="7189" name="AutoShape 21"/>
          <p:cNvSpPr>
            <a:spLocks/>
          </p:cNvSpPr>
          <p:nvPr/>
        </p:nvSpPr>
        <p:spPr bwMode="auto">
          <a:xfrm>
            <a:off x="6080125" y="3294063"/>
            <a:ext cx="204788" cy="2159000"/>
          </a:xfrm>
          <a:prstGeom prst="rightBrace">
            <a:avLst>
              <a:gd name="adj1" fmla="val 87855"/>
              <a:gd name="adj2" fmla="val 50000"/>
            </a:avLst>
          </a:prstGeom>
          <a:noFill/>
          <a:ln w="9525" cap="flat">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190" name="Text Box 22"/>
          <p:cNvSpPr txBox="1">
            <a:spLocks noChangeArrowheads="1"/>
          </p:cNvSpPr>
          <p:nvPr/>
        </p:nvSpPr>
        <p:spPr bwMode="auto">
          <a:xfrm>
            <a:off x="6392863" y="4192588"/>
            <a:ext cx="1882775"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1764" rIns="90000" bIns="45000"/>
          <a:lstStyle>
            <a:lvl1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1pPr>
            <a:lvl2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2pPr>
            <a:lvl3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3pPr>
            <a:lvl4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4pPr>
            <a:lvl5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9pPr>
          </a:lstStyle>
          <a:p>
            <a:pPr marL="342900" indent="-341313"/>
            <a:r>
              <a:rPr lang="en-US" altLang="x-none" sz="2200">
                <a:ea typeface="Arial" charset="0"/>
                <a:cs typeface="Arial" charset="0"/>
              </a:rPr>
              <a:t>Sub-projects</a:t>
            </a:r>
          </a:p>
        </p:txBody>
      </p:sp>
    </p:spTree>
    <p:extLst>
      <p:ext uri="{BB962C8B-B14F-4D97-AF65-F5344CB8AC3E}">
        <p14:creationId xmlns:p14="http://schemas.microsoft.com/office/powerpoint/2010/main" val="352323207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16387"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6DCDD853-9B15-49F2-B477-83349D2AD7B9}" type="slidenum">
              <a:rPr lang="en-US" altLang="x-none" sz="1400"/>
              <a:pPr/>
              <a:t>14</a:t>
            </a:fld>
            <a:endParaRPr lang="en-US" altLang="x-none" sz="1400"/>
          </a:p>
        </p:txBody>
      </p:sp>
      <p:sp>
        <p:nvSpPr>
          <p:cNvPr id="16388"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16389" name="Rectangle 2"/>
          <p:cNvSpPr>
            <a:spLocks noGrp="1" noChangeArrowheads="1"/>
          </p:cNvSpPr>
          <p:nvPr>
            <p:ph type="title"/>
          </p:nvPr>
        </p:nvSpPr>
        <p:spPr/>
        <p:txBody>
          <a:bodyPr/>
          <a:lstStyle/>
          <a:p>
            <a:r>
              <a:rPr lang="fr-FR" altLang="x-none" smtClean="0"/>
              <a:t>1. Conteneurs légers</a:t>
            </a:r>
          </a:p>
        </p:txBody>
      </p:sp>
      <p:sp>
        <p:nvSpPr>
          <p:cNvPr id="16390" name="Rectangle 3"/>
          <p:cNvSpPr>
            <a:spLocks noGrp="1" noChangeArrowheads="1"/>
          </p:cNvSpPr>
          <p:nvPr>
            <p:ph type="body" idx="1"/>
          </p:nvPr>
        </p:nvSpPr>
        <p:spPr>
          <a:xfrm>
            <a:off x="685800" y="1143000"/>
            <a:ext cx="7772400" cy="5437188"/>
          </a:xfrm>
        </p:spPr>
        <p:txBody>
          <a:bodyPr/>
          <a:lstStyle/>
          <a:p>
            <a:r>
              <a:rPr lang="fr-FR" altLang="x-none" sz="2000" dirty="0" smtClean="0">
                <a:ea typeface="Arial" charset="0"/>
                <a:cs typeface="Arial" charset="0"/>
              </a:rPr>
              <a:t>Quelques définitions</a:t>
            </a:r>
          </a:p>
          <a:p>
            <a:pPr lvl="1"/>
            <a:r>
              <a:rPr lang="fr-FR" altLang="x-none" sz="1800" u="sng" dirty="0" smtClean="0">
                <a:ea typeface="Arial" charset="0"/>
                <a:cs typeface="Arial" charset="0"/>
              </a:rPr>
              <a:t>POJO</a:t>
            </a:r>
            <a:r>
              <a:rPr lang="fr-FR" altLang="x-none" sz="1800" dirty="0" smtClean="0">
                <a:ea typeface="Arial" charset="0"/>
                <a:cs typeface="Arial" charset="0"/>
              </a:rPr>
              <a:t> (Plain Old Java Object): Il s’agit d’un objet Java simple et classique;</a:t>
            </a:r>
          </a:p>
          <a:p>
            <a:pPr lvl="1"/>
            <a:r>
              <a:rPr lang="fr-FR" altLang="x-none" sz="1800" u="sng" dirty="0" err="1" smtClean="0">
                <a:ea typeface="Arial" charset="0"/>
                <a:cs typeface="Arial" charset="0"/>
              </a:rPr>
              <a:t>IoC</a:t>
            </a:r>
            <a:r>
              <a:rPr lang="fr-FR" altLang="x-none" sz="1800" dirty="0" smtClean="0">
                <a:ea typeface="Arial" charset="0"/>
                <a:cs typeface="Arial" charset="0"/>
              </a:rPr>
              <a:t> (Inversion of Control): Pattern permettant de fournir aux </a:t>
            </a:r>
            <a:r>
              <a:rPr lang="fr-FR" altLang="x-none" sz="1800" dirty="0" err="1" smtClean="0">
                <a:ea typeface="Arial" charset="0"/>
                <a:cs typeface="Arial" charset="0"/>
              </a:rPr>
              <a:t>POJOs</a:t>
            </a:r>
            <a:r>
              <a:rPr lang="fr-FR" altLang="x-none" sz="1800" dirty="0" smtClean="0">
                <a:ea typeface="Arial" charset="0"/>
                <a:cs typeface="Arial" charset="0"/>
              </a:rPr>
              <a:t> les objets qu’ils vont utiliser;</a:t>
            </a:r>
          </a:p>
          <a:p>
            <a:pPr lvl="1"/>
            <a:r>
              <a:rPr lang="fr-FR" altLang="x-none" sz="1800" u="sng" dirty="0" smtClean="0">
                <a:ea typeface="Arial" charset="0"/>
                <a:cs typeface="Arial" charset="0"/>
              </a:rPr>
              <a:t>Type de composant</a:t>
            </a:r>
            <a:r>
              <a:rPr lang="fr-FR" altLang="x-none" sz="1800" dirty="0" smtClean="0">
                <a:ea typeface="Arial" charset="0"/>
                <a:cs typeface="Arial" charset="0"/>
              </a:rPr>
              <a:t>: singleton, prototype (primitive, </a:t>
            </a:r>
            <a:r>
              <a:rPr lang="fr-FR" altLang="x-none" sz="1800" dirty="0" err="1" smtClean="0">
                <a:ea typeface="Arial" charset="0"/>
                <a:cs typeface="Arial" charset="0"/>
              </a:rPr>
              <a:t>pooled</a:t>
            </a:r>
            <a:r>
              <a:rPr lang="fr-FR" altLang="x-none" sz="1800" dirty="0" smtClean="0">
                <a:ea typeface="Arial" charset="0"/>
                <a:cs typeface="Arial" charset="0"/>
              </a:rPr>
              <a:t>, </a:t>
            </a:r>
            <a:r>
              <a:rPr lang="fr-FR" altLang="x-none" sz="1800" dirty="0" err="1" smtClean="0">
                <a:ea typeface="Arial" charset="0"/>
                <a:cs typeface="Arial" charset="0"/>
              </a:rPr>
              <a:t>threadlocal</a:t>
            </a:r>
            <a:r>
              <a:rPr lang="fr-FR" altLang="x-none" sz="1800" dirty="0" smtClean="0">
                <a:ea typeface="Arial" charset="0"/>
                <a:cs typeface="Arial" charset="0"/>
              </a:rPr>
              <a:t>);</a:t>
            </a:r>
          </a:p>
          <a:p>
            <a:pPr lvl="1"/>
            <a:r>
              <a:rPr lang="fr-FR" altLang="x-none" sz="1800" u="sng" dirty="0" smtClean="0">
                <a:ea typeface="Arial" charset="0"/>
                <a:cs typeface="Arial" charset="0"/>
              </a:rPr>
              <a:t>Conteneur léger</a:t>
            </a:r>
            <a:r>
              <a:rPr lang="fr-FR" altLang="x-none" sz="1800" dirty="0" smtClean="0">
                <a:ea typeface="Arial" charset="0"/>
                <a:cs typeface="Arial" charset="0"/>
              </a:rPr>
              <a:t>: Framework permettant de gérer différents types de </a:t>
            </a:r>
            <a:r>
              <a:rPr lang="fr-FR" altLang="x-none" sz="1800" dirty="0" err="1" smtClean="0">
                <a:ea typeface="Arial" charset="0"/>
                <a:cs typeface="Arial" charset="0"/>
              </a:rPr>
              <a:t>POJOs</a:t>
            </a:r>
            <a:r>
              <a:rPr lang="fr-FR" altLang="x-none" sz="1800" dirty="0" smtClean="0">
                <a:ea typeface="Arial" charset="0"/>
                <a:cs typeface="Arial" charset="0"/>
              </a:rPr>
              <a:t> ainsi que leur cycle de vie (léger par opposition aux </a:t>
            </a:r>
            <a:r>
              <a:rPr lang="fr-FR" altLang="x-none" sz="1800" dirty="0" err="1" smtClean="0">
                <a:ea typeface="Arial" charset="0"/>
                <a:cs typeface="Arial" charset="0"/>
              </a:rPr>
              <a:t>EJBs</a:t>
            </a:r>
            <a:r>
              <a:rPr lang="fr-FR" altLang="x-none" sz="1800" dirty="0" smtClean="0">
                <a:ea typeface="Arial" charset="0"/>
                <a:cs typeface="Arial" charset="0"/>
              </a:rPr>
              <a:t>).</a:t>
            </a:r>
          </a:p>
          <a:p>
            <a:r>
              <a:rPr lang="fr-FR" altLang="x-none" sz="2000" dirty="0" smtClean="0">
                <a:ea typeface="Arial" charset="0"/>
                <a:cs typeface="Arial" charset="0"/>
              </a:rPr>
              <a:t>Points forts des conteneurs légers</a:t>
            </a:r>
          </a:p>
          <a:p>
            <a:pPr lvl="1"/>
            <a:r>
              <a:rPr lang="fr-FR" altLang="x-none" sz="1800" dirty="0" smtClean="0">
                <a:ea typeface="Arial" charset="0"/>
                <a:cs typeface="Arial" charset="0"/>
              </a:rPr>
              <a:t>Peu intrusifs (et on a le choix du niveau d’</a:t>
            </a:r>
            <a:r>
              <a:rPr lang="fr-FR" altLang="x-none" sz="1800" dirty="0" err="1" smtClean="0">
                <a:ea typeface="Arial" charset="0"/>
                <a:cs typeface="Arial" charset="0"/>
              </a:rPr>
              <a:t>intrusivité</a:t>
            </a:r>
            <a:r>
              <a:rPr lang="fr-FR" altLang="x-none" sz="1800" dirty="0" smtClean="0">
                <a:ea typeface="Arial" charset="0"/>
                <a:cs typeface="Arial" charset="0"/>
              </a:rPr>
              <a:t>);</a:t>
            </a:r>
          </a:p>
          <a:p>
            <a:pPr lvl="1"/>
            <a:r>
              <a:rPr lang="fr-FR" altLang="x-none" sz="1800" dirty="0" smtClean="0">
                <a:ea typeface="Arial" charset="0"/>
                <a:cs typeface="Arial" charset="0"/>
              </a:rPr>
              <a:t>Programmation par composant et gestion de leurs différents types;</a:t>
            </a:r>
          </a:p>
          <a:p>
            <a:pPr lvl="1"/>
            <a:r>
              <a:rPr lang="fr-FR" altLang="x-none" sz="1800" dirty="0" smtClean="0">
                <a:ea typeface="Arial" charset="0"/>
                <a:cs typeface="Arial" charset="0"/>
              </a:rPr>
              <a:t>Gestion des dépendances des composants et granularité plus fine;</a:t>
            </a:r>
          </a:p>
          <a:p>
            <a:pPr lvl="1"/>
            <a:r>
              <a:rPr lang="fr-FR" altLang="x-none" sz="1800" dirty="0" smtClean="0">
                <a:ea typeface="Arial" charset="0"/>
                <a:cs typeface="Arial" charset="0"/>
              </a:rPr>
              <a:t>Composants plus faciles à tester unitairement (</a:t>
            </a:r>
            <a:r>
              <a:rPr lang="fr-FR" altLang="x-none" sz="1800" dirty="0" err="1" smtClean="0">
                <a:ea typeface="Arial" charset="0"/>
                <a:cs typeface="Arial" charset="0"/>
              </a:rPr>
              <a:t>cf</a:t>
            </a:r>
            <a:r>
              <a:rPr lang="fr-FR" altLang="x-none" sz="1800" dirty="0" smtClean="0">
                <a:ea typeface="Arial" charset="0"/>
                <a:cs typeface="Arial" charset="0"/>
              </a:rPr>
              <a:t> </a:t>
            </a:r>
            <a:r>
              <a:rPr lang="fr-FR" altLang="x-none" sz="1800" dirty="0" err="1" smtClean="0">
                <a:ea typeface="Arial" charset="0"/>
                <a:cs typeface="Arial" charset="0"/>
              </a:rPr>
              <a:t>IoC</a:t>
            </a:r>
            <a:r>
              <a:rPr lang="fr-FR" altLang="x-none" sz="1800" dirty="0" smtClean="0">
                <a:ea typeface="Arial" charset="0"/>
                <a:cs typeface="Arial" charset="0"/>
              </a:rPr>
              <a:t>);</a:t>
            </a:r>
          </a:p>
          <a:p>
            <a:pPr lvl="1"/>
            <a:r>
              <a:rPr lang="fr-FR" altLang="x-none" sz="1800" dirty="0" smtClean="0">
                <a:ea typeface="Arial" charset="0"/>
                <a:cs typeface="Arial" charset="0"/>
              </a:rPr>
              <a:t>Indépendants des APIs J2EE;</a:t>
            </a:r>
          </a:p>
          <a:p>
            <a:pPr lvl="1"/>
            <a:r>
              <a:rPr lang="fr-FR" altLang="x-none" sz="1800" dirty="0" smtClean="0">
                <a:ea typeface="Arial" charset="0"/>
                <a:cs typeface="Arial" charset="0"/>
              </a:rPr>
              <a:t>Utilisables sur n’importe quel serveur d’application.</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Grp="1" noChangeArrowheads="1"/>
          </p:cNvSpPr>
          <p:nvPr>
            <p:ph type="title"/>
          </p:nvPr>
        </p:nvSpPr>
        <p:spPr>
          <a:xfrm>
            <a:off x="344488" y="-142775"/>
            <a:ext cx="6291262" cy="979487"/>
          </a:xfrm>
          <a:ln/>
        </p:spPr>
        <p:txBody>
          <a:bodyPr tIns="8128"/>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a:t>Spring Data Goals</a:t>
            </a:r>
          </a:p>
        </p:txBody>
      </p:sp>
      <p:sp>
        <p:nvSpPr>
          <p:cNvPr id="8194" name="Rectangle 2"/>
          <p:cNvSpPr>
            <a:spLocks noGrp="1" noChangeArrowheads="1"/>
          </p:cNvSpPr>
          <p:nvPr>
            <p:ph idx="1"/>
          </p:nvPr>
        </p:nvSpPr>
        <p:spPr>
          <a:xfrm>
            <a:off x="628650" y="1423988"/>
            <a:ext cx="7867650" cy="4233862"/>
          </a:xfrm>
          <a:ln/>
        </p:spPr>
        <p:txBody>
          <a:bodyPr>
            <a:normAutofit fontScale="85000" lnSpcReduction="10000"/>
          </a:bodyPr>
          <a:lstStyle/>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Reduce boilerplate code</a:t>
            </a:r>
          </a:p>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Automate common tasks and code</a:t>
            </a:r>
          </a:p>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Automate configuration</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Convention over configuration</a:t>
            </a:r>
          </a:p>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Avoid the “lowest-common-denominator” syndrome</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Many systems that “unify” disparate backends do so by supporting only the features they have in common</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Therefore fail to support the feature that make each backend different (interesting)</a:t>
            </a:r>
          </a:p>
        </p:txBody>
      </p:sp>
    </p:spTree>
    <p:extLst>
      <p:ext uri="{BB962C8B-B14F-4D97-AF65-F5344CB8AC3E}">
        <p14:creationId xmlns:p14="http://schemas.microsoft.com/office/powerpoint/2010/main" val="695676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344488" y="-153888"/>
            <a:ext cx="6291262" cy="990600"/>
          </a:xfrm>
          <a:ln/>
        </p:spPr>
        <p:txBody>
          <a:bodyPr lIns="90000" tIns="54928" rIns="90000" bIns="46800"/>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a:t>Topics in this session</a:t>
            </a:r>
          </a:p>
        </p:txBody>
      </p:sp>
      <p:sp>
        <p:nvSpPr>
          <p:cNvPr id="9218" name="Rectangle 2"/>
          <p:cNvSpPr>
            <a:spLocks noGrp="1" noChangeArrowheads="1"/>
          </p:cNvSpPr>
          <p:nvPr>
            <p:ph idx="1"/>
          </p:nvPr>
        </p:nvSpPr>
        <p:spPr>
          <a:xfrm>
            <a:off x="628650" y="1676400"/>
            <a:ext cx="7867650" cy="4038600"/>
          </a:xfrm>
          <a:ln/>
        </p:spPr>
        <p:txBody>
          <a:bodyPr lIns="90000" tIns="52896" rIns="90000" bIns="46800"/>
          <a:lstStyle/>
          <a:p>
            <a:pPr marL="341313" indent="-341313">
              <a:spcBef>
                <a:spcPts val="600"/>
              </a:spcBef>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dirty="0"/>
              <a:t>Overview of Spring Data</a:t>
            </a:r>
          </a:p>
          <a:p>
            <a:pPr marL="341313" indent="-341313">
              <a:spcBef>
                <a:spcPts val="600"/>
              </a:spcBef>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b="1" dirty="0"/>
              <a:t>Spring Data Basics</a:t>
            </a:r>
          </a:p>
          <a:p>
            <a:pPr marL="341313" indent="-341313">
              <a:spcBef>
                <a:spcPts val="600"/>
              </a:spcBef>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dirty="0"/>
              <a:t>Quick </a:t>
            </a:r>
            <a:r>
              <a:rPr lang="en-US" altLang="x-none" dirty="0" smtClean="0"/>
              <a:t>Start</a:t>
            </a:r>
            <a:endParaRPr lang="en-US" altLang="x-none" dirty="0"/>
          </a:p>
        </p:txBody>
      </p:sp>
    </p:spTree>
    <p:extLst>
      <p:ext uri="{BB962C8B-B14F-4D97-AF65-F5344CB8AC3E}">
        <p14:creationId xmlns:p14="http://schemas.microsoft.com/office/powerpoint/2010/main" val="358826041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344488" y="-142775"/>
            <a:ext cx="6291262" cy="979487"/>
          </a:xfrm>
          <a:ln/>
        </p:spPr>
        <p:txBody>
          <a:bodyPr tIns="8128"/>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a:t>Spring Data Basics </a:t>
            </a:r>
          </a:p>
        </p:txBody>
      </p:sp>
      <p:sp>
        <p:nvSpPr>
          <p:cNvPr id="10242" name="Rectangle 2"/>
          <p:cNvSpPr>
            <a:spLocks noGrp="1" noChangeArrowheads="1"/>
          </p:cNvSpPr>
          <p:nvPr>
            <p:ph idx="1"/>
          </p:nvPr>
        </p:nvSpPr>
        <p:spPr>
          <a:xfrm>
            <a:off x="628650" y="1423988"/>
            <a:ext cx="7867650" cy="4868862"/>
          </a:xfrm>
          <a:ln/>
        </p:spPr>
        <p:txBody>
          <a:bodyPr>
            <a:normAutofit fontScale="85000" lnSpcReduction="20000"/>
          </a:bodyPr>
          <a:lstStyle/>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Repository</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Convert retrieved data into POJOs</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Convert POJOs into saved data</a:t>
            </a:r>
          </a:p>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Mapping</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Inferred from conventions</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Annotations to help automate field mapping</a:t>
            </a:r>
          </a:p>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Template</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Provide simplified direct-access to database</a:t>
            </a:r>
          </a:p>
          <a:p>
            <a:pPr lvl="2">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Automatically managing internal resources</a:t>
            </a:r>
          </a:p>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Query</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Apply provided native queries directly</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Convert QueryDSL into native queries</a:t>
            </a:r>
          </a:p>
        </p:txBody>
      </p:sp>
    </p:spTree>
    <p:extLst>
      <p:ext uri="{BB962C8B-B14F-4D97-AF65-F5344CB8AC3E}">
        <p14:creationId xmlns:p14="http://schemas.microsoft.com/office/powerpoint/2010/main" val="204384559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344488" y="-142775"/>
            <a:ext cx="6291262" cy="979487"/>
          </a:xfrm>
          <a:ln/>
        </p:spPr>
        <p:txBody>
          <a:bodyPr tIns="8128"/>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a:t>Spring Data Components</a:t>
            </a:r>
          </a:p>
        </p:txBody>
      </p:sp>
      <p:sp>
        <p:nvSpPr>
          <p:cNvPr id="11266" name="Rectangle 2"/>
          <p:cNvSpPr>
            <a:spLocks noGrp="1" noChangeArrowheads="1"/>
          </p:cNvSpPr>
          <p:nvPr>
            <p:ph idx="1"/>
          </p:nvPr>
        </p:nvSpPr>
        <p:spPr>
          <a:xfrm>
            <a:off x="628650" y="1423988"/>
            <a:ext cx="7867650" cy="3948112"/>
          </a:xfrm>
          <a:ln/>
        </p:spPr>
        <p:txBody>
          <a:bodyPr>
            <a:normAutofit fontScale="92500" lnSpcReduction="20000"/>
          </a:bodyPr>
          <a:lstStyle/>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Repositories</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Based on the successful design in the 3 layer architecture</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Implementation of the “adaptor” pattern</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Application side of the adaptor deals with “what”</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Database side of the adaptor deals with “how”</a:t>
            </a:r>
          </a:p>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Mapping</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Map data to/from storage and POJO fields</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Based on existing mapping systems</a:t>
            </a:r>
          </a:p>
          <a:p>
            <a:pPr lvl="2">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ORM, POX, marshaller/unmarshaller</a:t>
            </a:r>
          </a:p>
        </p:txBody>
      </p:sp>
    </p:spTree>
    <p:extLst>
      <p:ext uri="{BB962C8B-B14F-4D97-AF65-F5344CB8AC3E}">
        <p14:creationId xmlns:p14="http://schemas.microsoft.com/office/powerpoint/2010/main" val="99274152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344488" y="-142775"/>
            <a:ext cx="6291262" cy="979487"/>
          </a:xfrm>
          <a:ln/>
        </p:spPr>
        <p:txBody>
          <a:bodyPr tIns="8128">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a:t>Spring Data Components (2)</a:t>
            </a:r>
          </a:p>
        </p:txBody>
      </p:sp>
      <p:sp>
        <p:nvSpPr>
          <p:cNvPr id="12290" name="Rectangle 2"/>
          <p:cNvSpPr>
            <a:spLocks noGrp="1" noChangeArrowheads="1"/>
          </p:cNvSpPr>
          <p:nvPr>
            <p:ph idx="1"/>
          </p:nvPr>
        </p:nvSpPr>
        <p:spPr>
          <a:xfrm>
            <a:off x="628650" y="1423988"/>
            <a:ext cx="7867650" cy="4783137"/>
          </a:xfrm>
          <a:ln/>
        </p:spPr>
        <p:txBody>
          <a:bodyPr>
            <a:normAutofit fontScale="92500" lnSpcReduction="20000"/>
          </a:bodyPr>
          <a:lstStyle/>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Templates</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Implementation of the “template” pattern</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Provide high-level API for backend whilst hiding internal backend complexity </a:t>
            </a:r>
          </a:p>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Queries</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Declarative native queries</a:t>
            </a:r>
          </a:p>
          <a:p>
            <a:pPr lvl="2">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Programmer declares query to use, and Spring Data runs it when needed</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QueryDSL</a:t>
            </a:r>
          </a:p>
          <a:p>
            <a:pPr lvl="2">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DSL (Domain Specific Language) for queries</a:t>
            </a:r>
          </a:p>
          <a:p>
            <a:pPr lvl="2">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Programmer writes in generic DSL</a:t>
            </a:r>
          </a:p>
          <a:p>
            <a:pPr lvl="2">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Spring Data converts DSL to native query of backend</a:t>
            </a:r>
          </a:p>
        </p:txBody>
      </p:sp>
    </p:spTree>
    <p:extLst>
      <p:ext uri="{BB962C8B-B14F-4D97-AF65-F5344CB8AC3E}">
        <p14:creationId xmlns:p14="http://schemas.microsoft.com/office/powerpoint/2010/main" val="40182398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344488" y="-171400"/>
            <a:ext cx="6291262" cy="1068387"/>
          </a:xfrm>
          <a:ln/>
        </p:spPr>
        <p:txBody>
          <a:bodyPr tIns="8128"/>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a:t>3 layer architecture </a:t>
            </a:r>
          </a:p>
        </p:txBody>
      </p:sp>
      <p:sp>
        <p:nvSpPr>
          <p:cNvPr id="13314" name="AutoShape 2"/>
          <p:cNvSpPr>
            <a:spLocks noChangeArrowheads="1"/>
          </p:cNvSpPr>
          <p:nvPr/>
        </p:nvSpPr>
        <p:spPr bwMode="auto">
          <a:xfrm>
            <a:off x="371475" y="1728788"/>
            <a:ext cx="4197350" cy="3962400"/>
          </a:xfrm>
          <a:prstGeom prst="roundRect">
            <a:avLst>
              <a:gd name="adj" fmla="val 16667"/>
            </a:avLst>
          </a:prstGeom>
          <a:solidFill>
            <a:srgbClr val="E6E6FF"/>
          </a:solidFill>
          <a:ln w="12600" cap="flat">
            <a:solidFill>
              <a:srgbClr val="00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15" name="Rectangle 3"/>
          <p:cNvSpPr>
            <a:spLocks noChangeArrowheads="1"/>
          </p:cNvSpPr>
          <p:nvPr/>
        </p:nvSpPr>
        <p:spPr bwMode="auto">
          <a:xfrm>
            <a:off x="1171575" y="2182813"/>
            <a:ext cx="2971800" cy="838200"/>
          </a:xfrm>
          <a:prstGeom prst="rect">
            <a:avLst/>
          </a:prstGeom>
          <a:solidFill>
            <a:srgbClr val="00FF00"/>
          </a:solidFill>
          <a:ln w="1260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16" name="Rectangle 4"/>
          <p:cNvSpPr>
            <a:spLocks noChangeArrowheads="1"/>
          </p:cNvSpPr>
          <p:nvPr/>
        </p:nvSpPr>
        <p:spPr bwMode="auto">
          <a:xfrm>
            <a:off x="1171575" y="2411413"/>
            <a:ext cx="297180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516"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800">
                <a:solidFill>
                  <a:srgbClr val="000000"/>
                </a:solidFill>
                <a:ea typeface="AR PL ShanHeiSun Uni" charset="0"/>
                <a:cs typeface="AR PL ShanHeiSun Uni" charset="0"/>
              </a:rPr>
              <a:t>Service Layer</a:t>
            </a:r>
          </a:p>
        </p:txBody>
      </p:sp>
      <p:sp>
        <p:nvSpPr>
          <p:cNvPr id="13317" name="Rectangle 5"/>
          <p:cNvSpPr>
            <a:spLocks noChangeArrowheads="1"/>
          </p:cNvSpPr>
          <p:nvPr/>
        </p:nvSpPr>
        <p:spPr bwMode="auto">
          <a:xfrm>
            <a:off x="1171575" y="3402013"/>
            <a:ext cx="2971800" cy="838200"/>
          </a:xfrm>
          <a:prstGeom prst="rect">
            <a:avLst/>
          </a:prstGeom>
          <a:solidFill>
            <a:srgbClr val="800080"/>
          </a:solidFill>
          <a:ln w="1260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18" name="Rectangle 6"/>
          <p:cNvSpPr>
            <a:spLocks noChangeArrowheads="1"/>
          </p:cNvSpPr>
          <p:nvPr/>
        </p:nvSpPr>
        <p:spPr bwMode="auto">
          <a:xfrm>
            <a:off x="1171575" y="3630613"/>
            <a:ext cx="297180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516"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800">
                <a:solidFill>
                  <a:srgbClr val="FFFFFF"/>
                </a:solidFill>
                <a:ea typeface="AR PL ShanHeiSun Uni" charset="0"/>
                <a:cs typeface="AR PL ShanHeiSun Uni" charset="0"/>
              </a:rPr>
              <a:t>Data Access Layer</a:t>
            </a:r>
          </a:p>
        </p:txBody>
      </p:sp>
      <p:sp>
        <p:nvSpPr>
          <p:cNvPr id="13319" name="Rectangle 7"/>
          <p:cNvSpPr>
            <a:spLocks noChangeArrowheads="1"/>
          </p:cNvSpPr>
          <p:nvPr/>
        </p:nvSpPr>
        <p:spPr bwMode="auto">
          <a:xfrm>
            <a:off x="1171575" y="4621213"/>
            <a:ext cx="2971800" cy="838200"/>
          </a:xfrm>
          <a:prstGeom prst="rect">
            <a:avLst/>
          </a:prstGeom>
          <a:solidFill>
            <a:srgbClr val="800000"/>
          </a:solidFill>
          <a:ln w="1260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320" name="Rectangle 8"/>
          <p:cNvSpPr>
            <a:spLocks noChangeArrowheads="1"/>
          </p:cNvSpPr>
          <p:nvPr/>
        </p:nvSpPr>
        <p:spPr bwMode="auto">
          <a:xfrm>
            <a:off x="1171575" y="4849813"/>
            <a:ext cx="297180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516"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800">
                <a:solidFill>
                  <a:srgbClr val="FFFFFF"/>
                </a:solidFill>
                <a:ea typeface="AR PL ShanHeiSun Uni" charset="0"/>
                <a:cs typeface="AR PL ShanHeiSun Uni" charset="0"/>
              </a:rPr>
              <a:t>Infrastructure Layer</a:t>
            </a:r>
          </a:p>
        </p:txBody>
      </p:sp>
      <p:sp>
        <p:nvSpPr>
          <p:cNvPr id="13321" name="Line 9"/>
          <p:cNvSpPr>
            <a:spLocks noChangeShapeType="1"/>
          </p:cNvSpPr>
          <p:nvPr/>
        </p:nvSpPr>
        <p:spPr bwMode="auto">
          <a:xfrm>
            <a:off x="2314575" y="4240213"/>
            <a:ext cx="1588" cy="381000"/>
          </a:xfrm>
          <a:prstGeom prst="line">
            <a:avLst/>
          </a:prstGeom>
          <a:noFill/>
          <a:ln w="12600" cap="flat">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22" name="Line 10"/>
          <p:cNvSpPr>
            <a:spLocks noChangeShapeType="1"/>
          </p:cNvSpPr>
          <p:nvPr/>
        </p:nvSpPr>
        <p:spPr bwMode="auto">
          <a:xfrm flipV="1">
            <a:off x="2847975" y="4238625"/>
            <a:ext cx="1588" cy="384175"/>
          </a:xfrm>
          <a:prstGeom prst="line">
            <a:avLst/>
          </a:prstGeom>
          <a:noFill/>
          <a:ln w="12600" cap="flat">
            <a:solidFill>
              <a:srgbClr val="00000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23" name="Line 11"/>
          <p:cNvSpPr>
            <a:spLocks noChangeShapeType="1"/>
          </p:cNvSpPr>
          <p:nvPr/>
        </p:nvSpPr>
        <p:spPr bwMode="auto">
          <a:xfrm>
            <a:off x="2314575" y="3021013"/>
            <a:ext cx="1588" cy="381000"/>
          </a:xfrm>
          <a:prstGeom prst="line">
            <a:avLst/>
          </a:prstGeom>
          <a:noFill/>
          <a:ln w="12600" cap="flat">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24" name="Line 12"/>
          <p:cNvSpPr>
            <a:spLocks noChangeShapeType="1"/>
          </p:cNvSpPr>
          <p:nvPr/>
        </p:nvSpPr>
        <p:spPr bwMode="auto">
          <a:xfrm flipV="1">
            <a:off x="2847975" y="3019425"/>
            <a:ext cx="1588" cy="384175"/>
          </a:xfrm>
          <a:prstGeom prst="line">
            <a:avLst/>
          </a:prstGeom>
          <a:noFill/>
          <a:ln w="12600" cap="flat">
            <a:solidFill>
              <a:srgbClr val="00000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25" name="Line 13"/>
          <p:cNvSpPr>
            <a:spLocks noChangeShapeType="1"/>
          </p:cNvSpPr>
          <p:nvPr/>
        </p:nvSpPr>
        <p:spPr bwMode="auto">
          <a:xfrm>
            <a:off x="714375" y="5078413"/>
            <a:ext cx="457200" cy="1587"/>
          </a:xfrm>
          <a:prstGeom prst="line">
            <a:avLst/>
          </a:prstGeom>
          <a:noFill/>
          <a:ln w="12600" cap="flat">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26" name="Line 14"/>
          <p:cNvSpPr>
            <a:spLocks noChangeShapeType="1"/>
          </p:cNvSpPr>
          <p:nvPr/>
        </p:nvSpPr>
        <p:spPr bwMode="auto">
          <a:xfrm flipV="1">
            <a:off x="714375" y="2562225"/>
            <a:ext cx="1588" cy="2517775"/>
          </a:xfrm>
          <a:prstGeom prst="line">
            <a:avLst/>
          </a:prstGeom>
          <a:noFill/>
          <a:ln w="12600" cap="flat">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27" name="Line 15"/>
          <p:cNvSpPr>
            <a:spLocks noChangeShapeType="1"/>
          </p:cNvSpPr>
          <p:nvPr/>
        </p:nvSpPr>
        <p:spPr bwMode="auto">
          <a:xfrm flipH="1">
            <a:off x="712788" y="2563813"/>
            <a:ext cx="460375" cy="1587"/>
          </a:xfrm>
          <a:prstGeom prst="line">
            <a:avLst/>
          </a:prstGeom>
          <a:noFill/>
          <a:ln w="12600" cap="flat">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28" name="Line 16"/>
          <p:cNvSpPr>
            <a:spLocks noChangeShapeType="1"/>
          </p:cNvSpPr>
          <p:nvPr/>
        </p:nvSpPr>
        <p:spPr bwMode="auto">
          <a:xfrm flipH="1">
            <a:off x="865188" y="4849813"/>
            <a:ext cx="307975" cy="1587"/>
          </a:xfrm>
          <a:prstGeom prst="line">
            <a:avLst/>
          </a:prstGeom>
          <a:noFill/>
          <a:ln w="12600" cap="flat">
            <a:solidFill>
              <a:srgbClr val="0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29" name="Line 17"/>
          <p:cNvSpPr>
            <a:spLocks noChangeShapeType="1"/>
          </p:cNvSpPr>
          <p:nvPr/>
        </p:nvSpPr>
        <p:spPr bwMode="auto">
          <a:xfrm flipV="1">
            <a:off x="866775" y="2714625"/>
            <a:ext cx="1588" cy="2136775"/>
          </a:xfrm>
          <a:prstGeom prst="line">
            <a:avLst/>
          </a:prstGeom>
          <a:noFill/>
          <a:ln w="12600" cap="flat">
            <a:solidFill>
              <a:srgbClr val="0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30" name="Line 18"/>
          <p:cNvSpPr>
            <a:spLocks noChangeShapeType="1"/>
          </p:cNvSpPr>
          <p:nvPr/>
        </p:nvSpPr>
        <p:spPr bwMode="auto">
          <a:xfrm flipH="1">
            <a:off x="865188" y="2716213"/>
            <a:ext cx="307975" cy="1587"/>
          </a:xfrm>
          <a:prstGeom prst="line">
            <a:avLst/>
          </a:prstGeom>
          <a:noFill/>
          <a:ln w="12600" cap="flat">
            <a:solidFill>
              <a:srgbClr val="000000"/>
            </a:solidFill>
            <a:prstDash val="sysDot"/>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13331" name="Text Box 19"/>
          <p:cNvSpPr txBox="1">
            <a:spLocks noChangeArrowheads="1"/>
          </p:cNvSpPr>
          <p:nvPr/>
        </p:nvSpPr>
        <p:spPr bwMode="auto">
          <a:xfrm>
            <a:off x="4840288" y="1676400"/>
            <a:ext cx="3838575" cy="403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5588" rIns="0" bIns="0"/>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500">
                <a:solidFill>
                  <a:srgbClr val="000000"/>
                </a:solidFill>
                <a:latin typeface="Arial" charset="0"/>
                <a:ea typeface="AR PL ShanHeiSun Uni" charset="0"/>
                <a:cs typeface="AR PL ShanHeiSun Uni" charset="0"/>
              </a:defRPr>
            </a:lvl1pPr>
            <a:lvl2pPr marL="741363"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1500">
                <a:solidFill>
                  <a:srgbClr val="000000"/>
                </a:solidFill>
                <a:latin typeface="Arial" charset="0"/>
                <a:ea typeface="AR PL ShanHeiSun Uni" charset="0"/>
                <a:cs typeface="AR PL ShanHeiSun Uni"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500">
                <a:solidFill>
                  <a:srgbClr val="000000"/>
                </a:solidFill>
                <a:latin typeface="Arial" charset="0"/>
                <a:ea typeface="AR PL ShanHeiSun Uni" charset="0"/>
                <a:cs typeface="AR PL ShanHeiSun Uni"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500">
                <a:solidFill>
                  <a:srgbClr val="000000"/>
                </a:solidFill>
                <a:latin typeface="Arial" charset="0"/>
                <a:ea typeface="AR PL ShanHeiSun Uni" charset="0"/>
                <a:cs typeface="AR PL ShanHeiSun Uni"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500">
                <a:solidFill>
                  <a:srgbClr val="000000"/>
                </a:solidFill>
                <a:latin typeface="Arial" charset="0"/>
                <a:ea typeface="AR PL ShanHeiSun Uni" charset="0"/>
                <a:cs typeface="AR PL ShanHeiSun Uni"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sz="1500">
                <a:solidFill>
                  <a:srgbClr val="000000"/>
                </a:solidFill>
                <a:latin typeface="Arial" charset="0"/>
                <a:ea typeface="AR PL ShanHeiSun Uni" charset="0"/>
                <a:cs typeface="AR PL ShanHeiSun Uni"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sz="1500">
                <a:solidFill>
                  <a:srgbClr val="000000"/>
                </a:solidFill>
                <a:latin typeface="Arial" charset="0"/>
                <a:ea typeface="AR PL ShanHeiSun Uni" charset="0"/>
                <a:cs typeface="AR PL ShanHeiSun Uni"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sz="1500">
                <a:solidFill>
                  <a:srgbClr val="000000"/>
                </a:solidFill>
                <a:latin typeface="Arial" charset="0"/>
                <a:ea typeface="AR PL ShanHeiSun Uni" charset="0"/>
                <a:cs typeface="AR PL ShanHeiSun Uni"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sz="1500">
                <a:solidFill>
                  <a:srgbClr val="000000"/>
                </a:solidFill>
                <a:latin typeface="Arial" charset="0"/>
                <a:ea typeface="AR PL ShanHeiSun Uni" charset="0"/>
                <a:cs typeface="AR PL ShanHeiSun Uni" charset="0"/>
              </a:defRPr>
            </a:lvl9pPr>
          </a:lstStyle>
          <a:p>
            <a:pPr eaLnBrk="1" hangingPunct="1">
              <a:lnSpc>
                <a:spcPct val="98000"/>
              </a:lnSpc>
              <a:spcBef>
                <a:spcPts val="700"/>
              </a:spcBef>
              <a:buFont typeface="Verdana" pitchFamily="32" charset="0"/>
              <a:buChar char="•"/>
            </a:pPr>
            <a:r>
              <a:rPr lang="en-US" altLang="x-none" sz="2200">
                <a:latin typeface="Verdana" pitchFamily="32" charset="0"/>
                <a:ea typeface="ＭＳ Ｐゴシック" pitchFamily="48" charset="0"/>
                <a:cs typeface="ＭＳ Ｐゴシック" pitchFamily="48" charset="0"/>
              </a:rPr>
              <a:t>Classic example of a </a:t>
            </a:r>
            <a:r>
              <a:rPr lang="en-US" altLang="x-none" sz="2200" i="1">
                <a:latin typeface="Verdana" pitchFamily="32" charset="0"/>
                <a:ea typeface="ＭＳ Ｐゴシック" pitchFamily="48" charset="0"/>
                <a:cs typeface="ＭＳ Ｐゴシック" pitchFamily="48" charset="0"/>
              </a:rPr>
              <a:t>Separation of Concerns</a:t>
            </a:r>
          </a:p>
          <a:p>
            <a:pPr lvl="1" eaLnBrk="1" hangingPunct="1">
              <a:lnSpc>
                <a:spcPct val="98000"/>
              </a:lnSpc>
              <a:spcBef>
                <a:spcPts val="600"/>
              </a:spcBef>
              <a:buFont typeface="Verdana" pitchFamily="32" charset="0"/>
              <a:buChar char="–"/>
            </a:pPr>
            <a:r>
              <a:rPr lang="en-US" altLang="x-none" sz="1800">
                <a:latin typeface="Verdana" pitchFamily="32" charset="0"/>
                <a:ea typeface="ＭＳ Ｐゴシック" pitchFamily="48" charset="0"/>
                <a:cs typeface="ＭＳ Ｐゴシック" pitchFamily="48" charset="0"/>
              </a:rPr>
              <a:t>Each layer is abstracted from the others</a:t>
            </a:r>
          </a:p>
          <a:p>
            <a:pPr lvl="1" eaLnBrk="1" hangingPunct="1">
              <a:lnSpc>
                <a:spcPct val="98000"/>
              </a:lnSpc>
              <a:spcBef>
                <a:spcPts val="600"/>
              </a:spcBef>
              <a:buFont typeface="Verdana" pitchFamily="32" charset="0"/>
              <a:buChar char="–"/>
            </a:pPr>
            <a:r>
              <a:rPr lang="en-US" altLang="x-none" sz="1800">
                <a:latin typeface="Verdana" pitchFamily="32" charset="0"/>
                <a:ea typeface="ＭＳ Ｐゴシック" pitchFamily="48" charset="0"/>
                <a:cs typeface="ＭＳ Ｐゴシック" pitchFamily="48" charset="0"/>
              </a:rPr>
              <a:t>Data Access Layer (repositories) is an adaptor between service layer and backends (infrastructure)</a:t>
            </a:r>
          </a:p>
        </p:txBody>
      </p:sp>
    </p:spTree>
    <p:extLst>
      <p:ext uri="{BB962C8B-B14F-4D97-AF65-F5344CB8AC3E}">
        <p14:creationId xmlns:p14="http://schemas.microsoft.com/office/powerpoint/2010/main" val="15144330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344488" y="-171400"/>
            <a:ext cx="6291262" cy="979487"/>
          </a:xfrm>
          <a:ln/>
        </p:spPr>
        <p:txBody>
          <a:bodyPr tIns="8128"/>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a:t>Spring Data Repositories</a:t>
            </a:r>
          </a:p>
        </p:txBody>
      </p:sp>
      <p:sp>
        <p:nvSpPr>
          <p:cNvPr id="14338" name="Rectangle 2"/>
          <p:cNvSpPr>
            <a:spLocks noGrp="1" noChangeArrowheads="1"/>
          </p:cNvSpPr>
          <p:nvPr>
            <p:ph idx="1"/>
          </p:nvPr>
        </p:nvSpPr>
        <p:spPr>
          <a:xfrm>
            <a:off x="628650" y="1423988"/>
            <a:ext cx="7867650" cy="4105275"/>
          </a:xfrm>
          <a:ln/>
        </p:spPr>
        <p:txBody>
          <a:bodyPr>
            <a:normAutofit fontScale="85000" lnSpcReduction="20000"/>
          </a:bodyPr>
          <a:lstStyle/>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Auto-generated</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Big saving in boilerplate code</a:t>
            </a:r>
          </a:p>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Defined by </a:t>
            </a:r>
            <a:r>
              <a:rPr lang="en-US" altLang="x-none" i="1"/>
              <a:t>interface</a:t>
            </a:r>
            <a:r>
              <a:rPr lang="en-US" altLang="x-none"/>
              <a:t> declarations</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Spring fills in the details</a:t>
            </a:r>
          </a:p>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Methods can be overridden</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Using annotations</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By writing specific code</a:t>
            </a:r>
          </a:p>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Can be extended</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Define extra methods in an interface</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Implement the methods in an Impl class</a:t>
            </a:r>
          </a:p>
        </p:txBody>
      </p:sp>
    </p:spTree>
    <p:extLst>
      <p:ext uri="{BB962C8B-B14F-4D97-AF65-F5344CB8AC3E}">
        <p14:creationId xmlns:p14="http://schemas.microsoft.com/office/powerpoint/2010/main" val="36548698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Grp="1" noChangeArrowheads="1"/>
          </p:cNvSpPr>
          <p:nvPr>
            <p:ph type="title"/>
          </p:nvPr>
        </p:nvSpPr>
        <p:spPr>
          <a:xfrm>
            <a:off x="344488" y="-171400"/>
            <a:ext cx="6291262" cy="979487"/>
          </a:xfrm>
          <a:ln/>
        </p:spPr>
        <p:txBody>
          <a:bodyPr tIns="8128"/>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a:t>Spring Data Mapping</a:t>
            </a:r>
          </a:p>
        </p:txBody>
      </p:sp>
      <p:sp>
        <p:nvSpPr>
          <p:cNvPr id="15362" name="Rectangle 2"/>
          <p:cNvSpPr>
            <a:spLocks noGrp="1" noChangeArrowheads="1"/>
          </p:cNvSpPr>
          <p:nvPr>
            <p:ph idx="1"/>
          </p:nvPr>
        </p:nvSpPr>
        <p:spPr>
          <a:xfrm>
            <a:off x="628650" y="1066800"/>
            <a:ext cx="7867650" cy="3948112"/>
          </a:xfrm>
          <a:ln/>
        </p:spPr>
        <p:txBody>
          <a:bodyPr>
            <a:normAutofit/>
          </a:bodyPr>
          <a:lstStyle/>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2800" dirty="0"/>
              <a:t>Convention over configuration</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2400" dirty="0"/>
              <a:t>Mapping can be optional</a:t>
            </a:r>
          </a:p>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2800" dirty="0"/>
              <a:t>Annotations in class to define mappings</a:t>
            </a:r>
          </a:p>
        </p:txBody>
      </p:sp>
      <p:sp>
        <p:nvSpPr>
          <p:cNvPr id="15363" name="AutoShape 3"/>
          <p:cNvSpPr>
            <a:spLocks noChangeArrowheads="1"/>
          </p:cNvSpPr>
          <p:nvPr/>
        </p:nvSpPr>
        <p:spPr bwMode="auto">
          <a:xfrm>
            <a:off x="434975" y="3003550"/>
            <a:ext cx="6175375" cy="3525838"/>
          </a:xfrm>
          <a:prstGeom prst="roundRect">
            <a:avLst>
              <a:gd name="adj" fmla="val 60"/>
            </a:avLst>
          </a:prstGeom>
          <a:solidFill>
            <a:srgbClr val="FFFFCC"/>
          </a:solidFill>
          <a:ln w="93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200">
                <a:solidFill>
                  <a:srgbClr val="4C4C4C"/>
                </a:solidFill>
                <a:ea typeface="Monaco" pitchFamily="49" charset="0"/>
                <a:cs typeface="Monaco" pitchFamily="49" charset="0"/>
              </a:rPr>
              <a:t>@Entity @Table</a:t>
            </a:r>
            <a:r>
              <a:rPr lang="en-AU" altLang="x-none" sz="1200">
                <a:solidFill>
                  <a:srgbClr val="000000"/>
                </a:solidFill>
                <a:ea typeface="Monaco" pitchFamily="49" charset="0"/>
                <a:cs typeface="Monaco" pitchFamily="49" charset="0"/>
              </a:rPr>
              <a:t>(...)</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200" b="1">
                <a:solidFill>
                  <a:srgbClr val="7F0055"/>
                </a:solidFill>
                <a:ea typeface="Monaco" pitchFamily="49" charset="0"/>
                <a:cs typeface="Monaco" pitchFamily="49" charset="0"/>
              </a:rPr>
              <a:t>public</a:t>
            </a:r>
            <a:r>
              <a:rPr lang="en-AU" altLang="x-none" sz="1200">
                <a:solidFill>
                  <a:srgbClr val="000000"/>
                </a:solidFill>
                <a:ea typeface="Monaco" pitchFamily="49" charset="0"/>
                <a:cs typeface="Monaco" pitchFamily="49" charset="0"/>
              </a:rPr>
              <a:t> </a:t>
            </a:r>
            <a:r>
              <a:rPr lang="en-AU" altLang="x-none" sz="1200" b="1">
                <a:solidFill>
                  <a:srgbClr val="7F0055"/>
                </a:solidFill>
                <a:ea typeface="Monaco" pitchFamily="49" charset="0"/>
                <a:cs typeface="Monaco" pitchFamily="49" charset="0"/>
              </a:rPr>
              <a:t>class</a:t>
            </a:r>
            <a:r>
              <a:rPr lang="en-AU" altLang="x-none" sz="1200">
                <a:solidFill>
                  <a:srgbClr val="000000"/>
                </a:solidFill>
                <a:ea typeface="Monaco" pitchFamily="49" charset="0"/>
                <a:cs typeface="Monaco" pitchFamily="49" charset="0"/>
              </a:rPr>
              <a:t> Customer {</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AU" altLang="x-none" sz="1200">
              <a:solidFill>
                <a:srgbClr val="008080"/>
              </a:solidFill>
              <a:ea typeface="Monaco" pitchFamily="49" charset="0"/>
              <a:cs typeface="Monaco" pitchFamily="49" charset="0"/>
            </a:endParaRP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200">
                <a:solidFill>
                  <a:srgbClr val="000000"/>
                </a:solidFill>
                <a:ea typeface="Monaco" pitchFamily="49" charset="0"/>
                <a:cs typeface="Monaco" pitchFamily="49" charset="0"/>
              </a:rPr>
              <a:t>  </a:t>
            </a:r>
            <a:r>
              <a:rPr lang="en-AU" altLang="x-none" sz="1200">
                <a:solidFill>
                  <a:srgbClr val="4C4C4C"/>
                </a:solidFill>
                <a:ea typeface="Monaco" pitchFamily="49" charset="0"/>
                <a:cs typeface="Monaco" pitchFamily="49" charset="0"/>
              </a:rPr>
              <a:t>@Id</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200">
                <a:solidFill>
                  <a:srgbClr val="4C4C4C"/>
                </a:solidFill>
                <a:ea typeface="Monaco" pitchFamily="49" charset="0"/>
                <a:cs typeface="Monaco" pitchFamily="49" charset="0"/>
              </a:rPr>
              <a:t>  @GeneratedValue</a:t>
            </a:r>
            <a:r>
              <a:rPr lang="en-AU" altLang="x-none" sz="1200">
                <a:solidFill>
                  <a:srgbClr val="000000"/>
                </a:solidFill>
                <a:ea typeface="Monaco" pitchFamily="49" charset="0"/>
                <a:cs typeface="Monaco" pitchFamily="49" charset="0"/>
              </a:rPr>
              <a:t>(strategy = GenerationType.AUTO)</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200">
                <a:solidFill>
                  <a:srgbClr val="000000"/>
                </a:solidFill>
                <a:ea typeface="Monaco" pitchFamily="49" charset="0"/>
                <a:cs typeface="Monaco" pitchFamily="49" charset="0"/>
              </a:rPr>
              <a:t>  </a:t>
            </a:r>
            <a:r>
              <a:rPr lang="en-AU" altLang="x-none" sz="1200" b="1">
                <a:solidFill>
                  <a:srgbClr val="7F0055"/>
                </a:solidFill>
                <a:ea typeface="Monaco" pitchFamily="49" charset="0"/>
                <a:cs typeface="Monaco" pitchFamily="49" charset="0"/>
              </a:rPr>
              <a:t>private</a:t>
            </a:r>
            <a:r>
              <a:rPr lang="en-AU" altLang="x-none" sz="1200">
                <a:solidFill>
                  <a:srgbClr val="000000"/>
                </a:solidFill>
                <a:ea typeface="Monaco" pitchFamily="49" charset="0"/>
                <a:cs typeface="Monaco" pitchFamily="49" charset="0"/>
              </a:rPr>
              <a:t> Long </a:t>
            </a:r>
            <a:r>
              <a:rPr lang="en-AU" altLang="x-none" sz="1200">
                <a:solidFill>
                  <a:srgbClr val="0000C0"/>
                </a:solidFill>
                <a:ea typeface="Monaco" pitchFamily="49" charset="0"/>
                <a:cs typeface="Monaco" pitchFamily="49" charset="0"/>
              </a:rPr>
              <a:t>id</a:t>
            </a:r>
            <a:r>
              <a:rPr lang="en-AU" altLang="x-none" sz="1200">
                <a:solidFill>
                  <a:srgbClr val="000000"/>
                </a:solidFill>
                <a:ea typeface="Monaco" pitchFamily="49" charset="0"/>
                <a:cs typeface="Monaco" pitchFamily="49" charset="0"/>
              </a:rPr>
              <a:t>;</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AU" altLang="x-none" sz="1200">
              <a:solidFill>
                <a:srgbClr val="000000"/>
              </a:solidFill>
              <a:ea typeface="Monaco" pitchFamily="49" charset="0"/>
              <a:cs typeface="Monaco" pitchFamily="49" charset="0"/>
            </a:endParaRPr>
          </a:p>
          <a:p>
            <a:pPr eaLnBrk="1" hangingPunct="1">
              <a:lnSpc>
                <a:spcPct val="100000"/>
              </a:lnSpc>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200">
                <a:solidFill>
                  <a:srgbClr val="000000"/>
                </a:solidFill>
                <a:ea typeface="Monaco" pitchFamily="49" charset="0"/>
                <a:cs typeface="Monaco" pitchFamily="49" charset="0"/>
              </a:rPr>
              <a:t>  </a:t>
            </a:r>
            <a:r>
              <a:rPr lang="en-AU" altLang="x-none" sz="1200" b="1">
                <a:solidFill>
                  <a:srgbClr val="7F0055"/>
                </a:solidFill>
                <a:ea typeface="Arial" charset="0"/>
                <a:cs typeface="Arial" charset="0"/>
              </a:rPr>
              <a:t>private</a:t>
            </a:r>
            <a:r>
              <a:rPr lang="en-AU" altLang="x-none" sz="1200">
                <a:solidFill>
                  <a:srgbClr val="000000"/>
                </a:solidFill>
                <a:ea typeface="Arial" charset="0"/>
                <a:cs typeface="Arial" charset="0"/>
              </a:rPr>
              <a:t> Date </a:t>
            </a:r>
            <a:r>
              <a:rPr lang="en-AU" altLang="x-none" sz="1200">
                <a:solidFill>
                  <a:srgbClr val="0000C0"/>
                </a:solidFill>
                <a:ea typeface="Arial" charset="0"/>
                <a:cs typeface="Arial" charset="0"/>
              </a:rPr>
              <a:t>firstOrderDate</a:t>
            </a:r>
            <a:r>
              <a:rPr lang="en-AU" altLang="x-none" sz="1200">
                <a:solidFill>
                  <a:srgbClr val="000000"/>
                </a:solidFill>
                <a:ea typeface="Arial" charset="0"/>
                <a:cs typeface="Arial" charset="0"/>
              </a:rPr>
              <a:t>;</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200">
                <a:solidFill>
                  <a:srgbClr val="000000"/>
                </a:solidFill>
                <a:ea typeface="Monaco" pitchFamily="49" charset="0"/>
                <a:cs typeface="Monaco" pitchFamily="49" charset="0"/>
              </a:rPr>
              <a:t>  </a:t>
            </a:r>
            <a:r>
              <a:rPr lang="en-AU" altLang="x-none" sz="1200" b="1">
                <a:solidFill>
                  <a:srgbClr val="7F0055"/>
                </a:solidFill>
                <a:ea typeface="Monaco" pitchFamily="49" charset="0"/>
                <a:cs typeface="Monaco" pitchFamily="49" charset="0"/>
              </a:rPr>
              <a:t>private</a:t>
            </a:r>
            <a:r>
              <a:rPr lang="en-AU" altLang="x-none" sz="1200">
                <a:solidFill>
                  <a:srgbClr val="000000"/>
                </a:solidFill>
                <a:ea typeface="Monaco" pitchFamily="49" charset="0"/>
                <a:cs typeface="Monaco" pitchFamily="49" charset="0"/>
              </a:rPr>
              <a:t> String </a:t>
            </a:r>
            <a:r>
              <a:rPr lang="en-AU" altLang="x-none" sz="1200">
                <a:solidFill>
                  <a:srgbClr val="0000C0"/>
                </a:solidFill>
                <a:ea typeface="Monaco" pitchFamily="49" charset="0"/>
                <a:cs typeface="Monaco" pitchFamily="49" charset="0"/>
              </a:rPr>
              <a:t>email</a:t>
            </a:r>
            <a:r>
              <a:rPr lang="en-AU" altLang="x-none" sz="1200">
                <a:solidFill>
                  <a:srgbClr val="000000"/>
                </a:solidFill>
                <a:ea typeface="Monaco" pitchFamily="49" charset="0"/>
                <a:cs typeface="Monaco" pitchFamily="49" charset="0"/>
              </a:rPr>
              <a:t>;</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AU" altLang="x-none" sz="1200">
              <a:solidFill>
                <a:srgbClr val="000000"/>
              </a:solidFill>
              <a:ea typeface="Monaco" pitchFamily="49" charset="0"/>
              <a:cs typeface="Monaco" pitchFamily="49" charset="0"/>
            </a:endParaRP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200">
                <a:solidFill>
                  <a:srgbClr val="000000"/>
                </a:solidFill>
                <a:ea typeface="Monaco" pitchFamily="49" charset="0"/>
                <a:cs typeface="Monaco" pitchFamily="49" charset="0"/>
              </a:rPr>
              <a:t>  </a:t>
            </a:r>
            <a:r>
              <a:rPr lang="en-AU" altLang="x-none" sz="1200">
                <a:solidFill>
                  <a:srgbClr val="355E00"/>
                </a:solidFill>
                <a:ea typeface="Monaco" pitchFamily="49" charset="0"/>
                <a:cs typeface="Monaco" pitchFamily="49" charset="0"/>
              </a:rPr>
              <a:t>// Other data-members</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200">
                <a:solidFill>
                  <a:srgbClr val="000000"/>
                </a:solidFill>
                <a:ea typeface="Monaco" pitchFamily="49" charset="0"/>
                <a:cs typeface="Monaco" pitchFamily="49" charset="0"/>
              </a:rPr>
              <a:t>}</a:t>
            </a:r>
          </a:p>
        </p:txBody>
      </p:sp>
      <p:sp>
        <p:nvSpPr>
          <p:cNvPr id="15364" name="AutoShape 4"/>
          <p:cNvSpPr>
            <a:spLocks noChangeArrowheads="1"/>
          </p:cNvSpPr>
          <p:nvPr/>
        </p:nvSpPr>
        <p:spPr bwMode="auto">
          <a:xfrm>
            <a:off x="5326063" y="2701925"/>
            <a:ext cx="2976562" cy="1108075"/>
          </a:xfrm>
          <a:prstGeom prst="roundRect">
            <a:avLst>
              <a:gd name="adj" fmla="val 60"/>
            </a:avLst>
          </a:prstGeom>
          <a:solidFill>
            <a:srgbClr val="FFFFCC"/>
          </a:solidFill>
          <a:ln w="93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200">
                <a:solidFill>
                  <a:srgbClr val="4C4C4C"/>
                </a:solidFill>
                <a:ea typeface="Monaco" pitchFamily="49" charset="0"/>
                <a:cs typeface="Monaco" pitchFamily="49" charset="0"/>
              </a:rPr>
              <a:t>@Document</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200" b="1">
                <a:solidFill>
                  <a:srgbClr val="7F0055"/>
                </a:solidFill>
                <a:ea typeface="Monaco" pitchFamily="49" charset="0"/>
                <a:cs typeface="Monaco" pitchFamily="49" charset="0"/>
              </a:rPr>
              <a:t>public</a:t>
            </a:r>
            <a:r>
              <a:rPr lang="en-AU" altLang="x-none" sz="1200">
                <a:solidFill>
                  <a:srgbClr val="000000"/>
                </a:solidFill>
                <a:ea typeface="Monaco" pitchFamily="49" charset="0"/>
                <a:cs typeface="Monaco" pitchFamily="49" charset="0"/>
              </a:rPr>
              <a:t> </a:t>
            </a:r>
            <a:r>
              <a:rPr lang="en-AU" altLang="x-none" sz="1200" b="1">
                <a:solidFill>
                  <a:srgbClr val="7F0055"/>
                </a:solidFill>
                <a:ea typeface="Monaco" pitchFamily="49" charset="0"/>
                <a:cs typeface="Monaco" pitchFamily="49" charset="0"/>
              </a:rPr>
              <a:t>class</a:t>
            </a:r>
            <a:r>
              <a:rPr lang="en-AU" altLang="x-none" sz="1200">
                <a:solidFill>
                  <a:srgbClr val="000000"/>
                </a:solidFill>
                <a:ea typeface="Monaco" pitchFamily="49" charset="0"/>
                <a:cs typeface="Monaco" pitchFamily="49" charset="0"/>
              </a:rPr>
              <a:t> Customer {</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200">
                <a:solidFill>
                  <a:srgbClr val="000000"/>
                </a:solidFill>
                <a:ea typeface="Monaco" pitchFamily="49" charset="0"/>
                <a:cs typeface="Monaco" pitchFamily="49" charset="0"/>
              </a:rPr>
              <a:t>   ... </a:t>
            </a:r>
          </a:p>
        </p:txBody>
      </p:sp>
      <p:sp>
        <p:nvSpPr>
          <p:cNvPr id="15365" name="AutoShape 5"/>
          <p:cNvSpPr>
            <a:spLocks noChangeArrowheads="1"/>
          </p:cNvSpPr>
          <p:nvPr/>
        </p:nvSpPr>
        <p:spPr bwMode="auto">
          <a:xfrm>
            <a:off x="5318125" y="4749800"/>
            <a:ext cx="2976563" cy="1108075"/>
          </a:xfrm>
          <a:prstGeom prst="roundRect">
            <a:avLst>
              <a:gd name="adj" fmla="val 60"/>
            </a:avLst>
          </a:prstGeom>
          <a:solidFill>
            <a:srgbClr val="FFFFCC"/>
          </a:solidFill>
          <a:ln w="93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200">
                <a:solidFill>
                  <a:srgbClr val="4C4C4C"/>
                </a:solidFill>
                <a:ea typeface="Monaco" pitchFamily="49" charset="0"/>
                <a:cs typeface="Monaco" pitchFamily="49" charset="0"/>
              </a:rPr>
              <a:t>@Region</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200" b="1">
                <a:solidFill>
                  <a:srgbClr val="7F0055"/>
                </a:solidFill>
                <a:ea typeface="Monaco" pitchFamily="49" charset="0"/>
                <a:cs typeface="Monaco" pitchFamily="49" charset="0"/>
              </a:rPr>
              <a:t>public</a:t>
            </a:r>
            <a:r>
              <a:rPr lang="en-AU" altLang="x-none" sz="1200">
                <a:solidFill>
                  <a:srgbClr val="000000"/>
                </a:solidFill>
                <a:ea typeface="Monaco" pitchFamily="49" charset="0"/>
                <a:cs typeface="Monaco" pitchFamily="49" charset="0"/>
              </a:rPr>
              <a:t> </a:t>
            </a:r>
            <a:r>
              <a:rPr lang="en-AU" altLang="x-none" sz="1200" b="1">
                <a:solidFill>
                  <a:srgbClr val="7F0055"/>
                </a:solidFill>
                <a:ea typeface="Monaco" pitchFamily="49" charset="0"/>
                <a:cs typeface="Monaco" pitchFamily="49" charset="0"/>
              </a:rPr>
              <a:t>class</a:t>
            </a:r>
            <a:r>
              <a:rPr lang="en-AU" altLang="x-none" sz="1200">
                <a:solidFill>
                  <a:srgbClr val="000000"/>
                </a:solidFill>
                <a:ea typeface="Monaco" pitchFamily="49" charset="0"/>
                <a:cs typeface="Monaco" pitchFamily="49" charset="0"/>
              </a:rPr>
              <a:t> Customer {</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200">
                <a:solidFill>
                  <a:srgbClr val="000000"/>
                </a:solidFill>
                <a:ea typeface="Monaco" pitchFamily="49" charset="0"/>
                <a:cs typeface="Monaco" pitchFamily="49" charset="0"/>
              </a:rPr>
              <a:t>   ... </a:t>
            </a:r>
          </a:p>
        </p:txBody>
      </p:sp>
      <p:sp>
        <p:nvSpPr>
          <p:cNvPr id="15366" name="AutoShape 6"/>
          <p:cNvSpPr>
            <a:spLocks noChangeArrowheads="1"/>
          </p:cNvSpPr>
          <p:nvPr/>
        </p:nvSpPr>
        <p:spPr bwMode="auto">
          <a:xfrm>
            <a:off x="2284413" y="6273800"/>
            <a:ext cx="2722562" cy="363538"/>
          </a:xfrm>
          <a:prstGeom prst="roundRect">
            <a:avLst>
              <a:gd name="adj" fmla="val 227"/>
            </a:avLst>
          </a:prstGeom>
          <a:solidFill>
            <a:srgbClr val="FFFFFF"/>
          </a:solidFill>
          <a:ln w="9360" cap="flat">
            <a:solidFill>
              <a:srgbClr val="8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p>
            <a:pPr algn="ct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200" i="1">
                <a:solidFill>
                  <a:srgbClr val="800000"/>
                </a:solidFill>
                <a:latin typeface="Verdana" pitchFamily="32" charset="0"/>
                <a:ea typeface="AR PL ShanHeiSun Uni" charset="0"/>
                <a:cs typeface="AR PL ShanHeiSun Uni" charset="0"/>
              </a:rPr>
              <a:t>JPA – map to a Table</a:t>
            </a:r>
          </a:p>
        </p:txBody>
      </p:sp>
      <p:sp>
        <p:nvSpPr>
          <p:cNvPr id="15367" name="AutoShape 7"/>
          <p:cNvSpPr>
            <a:spLocks noChangeArrowheads="1"/>
          </p:cNvSpPr>
          <p:nvPr/>
        </p:nvSpPr>
        <p:spPr bwMode="auto">
          <a:xfrm>
            <a:off x="6342063" y="5621338"/>
            <a:ext cx="2465387" cy="700087"/>
          </a:xfrm>
          <a:prstGeom prst="roundRect">
            <a:avLst>
              <a:gd name="adj" fmla="val 227"/>
            </a:avLst>
          </a:prstGeom>
          <a:solidFill>
            <a:srgbClr val="FFFFFF"/>
          </a:solidFill>
          <a:ln w="9360" cap="flat">
            <a:solidFill>
              <a:srgbClr val="8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200" i="1">
                <a:solidFill>
                  <a:srgbClr val="800000"/>
                </a:solidFill>
                <a:latin typeface="Verdana" pitchFamily="32" charset="0"/>
                <a:ea typeface="AR PL ShanHeiSun Uni" charset="0"/>
                <a:cs typeface="AR PL ShanHeiSun Uni" charset="0"/>
              </a:rPr>
              <a:t>Gemfire – map to a region</a:t>
            </a:r>
          </a:p>
        </p:txBody>
      </p:sp>
      <p:sp>
        <p:nvSpPr>
          <p:cNvPr id="15368" name="AutoShape 8"/>
          <p:cNvSpPr>
            <a:spLocks noChangeArrowheads="1"/>
          </p:cNvSpPr>
          <p:nvPr/>
        </p:nvSpPr>
        <p:spPr bwMode="auto">
          <a:xfrm>
            <a:off x="6264275" y="3602038"/>
            <a:ext cx="2465388" cy="700087"/>
          </a:xfrm>
          <a:prstGeom prst="roundRect">
            <a:avLst>
              <a:gd name="adj" fmla="val 227"/>
            </a:avLst>
          </a:prstGeom>
          <a:solidFill>
            <a:srgbClr val="FFFFFF"/>
          </a:solidFill>
          <a:ln w="9360" cap="flat">
            <a:solidFill>
              <a:srgbClr val="8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200" i="1">
                <a:solidFill>
                  <a:srgbClr val="800000"/>
                </a:solidFill>
                <a:latin typeface="Verdana" pitchFamily="32" charset="0"/>
                <a:ea typeface="AR PL ShanHeiSun Uni" charset="0"/>
                <a:cs typeface="AR PL ShanHeiSun Uni" charset="0"/>
              </a:rPr>
              <a:t>MongoDB – map to a JSON document</a:t>
            </a:r>
          </a:p>
        </p:txBody>
      </p:sp>
    </p:spTree>
    <p:extLst>
      <p:ext uri="{BB962C8B-B14F-4D97-AF65-F5344CB8AC3E}">
        <p14:creationId xmlns:p14="http://schemas.microsoft.com/office/powerpoint/2010/main" val="32110302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323528" y="-171400"/>
            <a:ext cx="6291262" cy="979487"/>
          </a:xfrm>
          <a:ln/>
        </p:spPr>
        <p:txBody>
          <a:bodyPr tIns="8128"/>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a:t>Spring Data Templates</a:t>
            </a:r>
          </a:p>
        </p:txBody>
      </p:sp>
      <p:sp>
        <p:nvSpPr>
          <p:cNvPr id="16386" name="Rectangle 2"/>
          <p:cNvSpPr>
            <a:spLocks noGrp="1" noChangeArrowheads="1"/>
          </p:cNvSpPr>
          <p:nvPr>
            <p:ph idx="1"/>
          </p:nvPr>
        </p:nvSpPr>
        <p:spPr>
          <a:xfrm>
            <a:off x="628650" y="1423988"/>
            <a:ext cx="7867650" cy="3948112"/>
          </a:xfrm>
          <a:ln/>
        </p:spPr>
        <p:txBody>
          <a:bodyPr/>
          <a:lstStyle/>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High-level methods match capabilities of the underlying technology</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load(), save(), find() ...</a:t>
            </a:r>
          </a:p>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Backend resources managed transparently</a:t>
            </a:r>
          </a:p>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Passively integrate into Spring components when configured with Spring</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Through Dependency Injection</a:t>
            </a:r>
          </a:p>
        </p:txBody>
      </p:sp>
    </p:spTree>
    <p:extLst>
      <p:ext uri="{BB962C8B-B14F-4D97-AF65-F5344CB8AC3E}">
        <p14:creationId xmlns:p14="http://schemas.microsoft.com/office/powerpoint/2010/main" val="2901914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title"/>
          </p:nvPr>
        </p:nvSpPr>
        <p:spPr>
          <a:xfrm>
            <a:off x="344488" y="-142775"/>
            <a:ext cx="6291262" cy="979487"/>
          </a:xfrm>
          <a:ln/>
        </p:spPr>
        <p:txBody>
          <a:bodyPr tIns="8128"/>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a:t>Spring Data Queries</a:t>
            </a:r>
          </a:p>
        </p:txBody>
      </p:sp>
      <p:sp>
        <p:nvSpPr>
          <p:cNvPr id="17410" name="Rectangle 2"/>
          <p:cNvSpPr>
            <a:spLocks noGrp="1" noChangeArrowheads="1"/>
          </p:cNvSpPr>
          <p:nvPr>
            <p:ph idx="1"/>
          </p:nvPr>
        </p:nvSpPr>
        <p:spPr>
          <a:xfrm>
            <a:off x="628650" y="1423988"/>
            <a:ext cx="7867650" cy="3948112"/>
          </a:xfrm>
          <a:ln/>
        </p:spPr>
        <p:txBody>
          <a:bodyPr/>
          <a:lstStyle/>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Annotations for declaring native queries</a:t>
            </a:r>
          </a:p>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QueryDSL for constructing queries in abstract language</a:t>
            </a:r>
          </a:p>
        </p:txBody>
      </p:sp>
      <p:sp>
        <p:nvSpPr>
          <p:cNvPr id="17411" name="Text Box 3"/>
          <p:cNvSpPr txBox="1">
            <a:spLocks noChangeArrowheads="1"/>
          </p:cNvSpPr>
          <p:nvPr/>
        </p:nvSpPr>
        <p:spPr bwMode="auto">
          <a:xfrm>
            <a:off x="830263" y="3028950"/>
            <a:ext cx="7920037" cy="2939908"/>
          </a:xfrm>
          <a:prstGeom prst="rect">
            <a:avLst/>
          </a:prstGeom>
          <a:solidFill>
            <a:srgbClr val="FFFFCC"/>
          </a:solidFill>
          <a:ln w="1260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516"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9pPr>
          </a:lstStyle>
          <a:p>
            <a:r>
              <a:rPr lang="en-US" altLang="x-none" sz="1600" dirty="0">
                <a:solidFill>
                  <a:srgbClr val="00AE00"/>
                </a:solidFill>
                <a:ea typeface="Monaco" pitchFamily="49" charset="0"/>
                <a:cs typeface="Monaco" pitchFamily="49" charset="0"/>
              </a:rPr>
              <a:t>     // native query</a:t>
            </a:r>
          </a:p>
          <a:p>
            <a:r>
              <a:rPr lang="en-US" altLang="x-none" sz="1600" dirty="0">
                <a:ea typeface="Monaco" pitchFamily="49" charset="0"/>
                <a:cs typeface="Monaco" pitchFamily="49" charset="0"/>
              </a:rPr>
              <a:t>    </a:t>
            </a:r>
            <a:r>
              <a:rPr lang="en-US" altLang="x-none" sz="1600" dirty="0">
                <a:solidFill>
                  <a:srgbClr val="646464"/>
                </a:solidFill>
                <a:ea typeface="Monaco" pitchFamily="49" charset="0"/>
                <a:cs typeface="Monaco" pitchFamily="49" charset="0"/>
              </a:rPr>
              <a:t>@Query</a:t>
            </a:r>
            <a:r>
              <a:rPr lang="en-US" altLang="x-none" sz="1600" dirty="0">
                <a:ea typeface="Monaco" pitchFamily="49" charset="0"/>
                <a:cs typeface="Monaco" pitchFamily="49" charset="0"/>
              </a:rPr>
              <a:t>(</a:t>
            </a:r>
            <a:r>
              <a:rPr lang="en-US" altLang="x-none" sz="1600" dirty="0">
                <a:solidFill>
                  <a:srgbClr val="2A00FF"/>
                </a:solidFill>
                <a:ea typeface="Monaco" pitchFamily="49" charset="0"/>
                <a:cs typeface="Monaco" pitchFamily="49" charset="0"/>
              </a:rPr>
              <a:t>"select u from User u where </a:t>
            </a:r>
            <a:r>
              <a:rPr lang="en-US" altLang="x-none" sz="1600" dirty="0" err="1">
                <a:solidFill>
                  <a:srgbClr val="2A00FF"/>
                </a:solidFill>
                <a:ea typeface="Monaco" pitchFamily="49" charset="0"/>
                <a:cs typeface="Monaco" pitchFamily="49" charset="0"/>
              </a:rPr>
              <a:t>u.emailAddress</a:t>
            </a:r>
            <a:r>
              <a:rPr lang="en-US" altLang="x-none" sz="1600" dirty="0">
                <a:solidFill>
                  <a:srgbClr val="2A00FF"/>
                </a:solidFill>
                <a:ea typeface="Monaco" pitchFamily="49" charset="0"/>
                <a:cs typeface="Monaco" pitchFamily="49" charset="0"/>
              </a:rPr>
              <a:t> = ?1"</a:t>
            </a:r>
            <a:r>
              <a:rPr lang="en-US" altLang="x-none" sz="1600" dirty="0">
                <a:ea typeface="Monaco" pitchFamily="49" charset="0"/>
                <a:cs typeface="Monaco" pitchFamily="49" charset="0"/>
              </a:rPr>
              <a:t>)</a:t>
            </a:r>
          </a:p>
          <a:p>
            <a:r>
              <a:rPr lang="en-US" altLang="x-none" sz="1600" dirty="0">
                <a:ea typeface="Arial" charset="0"/>
                <a:cs typeface="Arial" charset="0"/>
              </a:rPr>
              <a:t>    </a:t>
            </a:r>
            <a:r>
              <a:rPr lang="en-US" altLang="x-none" sz="1600" dirty="0">
                <a:ea typeface="Monaco" pitchFamily="49" charset="0"/>
                <a:cs typeface="Monaco" pitchFamily="49" charset="0"/>
              </a:rPr>
              <a:t>User</a:t>
            </a:r>
            <a:r>
              <a:rPr lang="en-US" altLang="x-none" sz="1600" dirty="0">
                <a:ea typeface="Arial" charset="0"/>
                <a:cs typeface="Arial" charset="0"/>
              </a:rPr>
              <a:t> </a:t>
            </a:r>
            <a:r>
              <a:rPr lang="en-US" altLang="x-none" sz="1600" dirty="0" err="1">
                <a:ea typeface="Arial" charset="0"/>
                <a:cs typeface="Arial" charset="0"/>
              </a:rPr>
              <a:t>findByEmail</a:t>
            </a:r>
            <a:r>
              <a:rPr lang="en-US" altLang="x-none" sz="1600" dirty="0">
                <a:ea typeface="Arial" charset="0"/>
                <a:cs typeface="Arial" charset="0"/>
              </a:rPr>
              <a:t>(String email);</a:t>
            </a:r>
          </a:p>
          <a:p>
            <a:endParaRPr lang="en-US" altLang="x-none" sz="1600" dirty="0">
              <a:ea typeface="Monaco" pitchFamily="49" charset="0"/>
              <a:cs typeface="Monaco" pitchFamily="49" charset="0"/>
            </a:endParaRPr>
          </a:p>
          <a:p>
            <a:r>
              <a:rPr lang="en-US" altLang="x-none" sz="1600" dirty="0">
                <a:solidFill>
                  <a:srgbClr val="00AE00"/>
                </a:solidFill>
                <a:ea typeface="Monaco" pitchFamily="49" charset="0"/>
                <a:cs typeface="Monaco" pitchFamily="49" charset="0"/>
              </a:rPr>
              <a:t>    // </a:t>
            </a:r>
            <a:r>
              <a:rPr lang="en-US" altLang="x-none" sz="1600" dirty="0" err="1">
                <a:solidFill>
                  <a:srgbClr val="00AE00"/>
                </a:solidFill>
                <a:ea typeface="Monaco" pitchFamily="49" charset="0"/>
                <a:cs typeface="Monaco" pitchFamily="49" charset="0"/>
              </a:rPr>
              <a:t>queryDSL</a:t>
            </a:r>
            <a:endParaRPr lang="en-US" altLang="x-none" sz="1600" dirty="0">
              <a:solidFill>
                <a:srgbClr val="00AE00"/>
              </a:solidFill>
              <a:ea typeface="Monaco" pitchFamily="49" charset="0"/>
              <a:cs typeface="Monaco" pitchFamily="49" charset="0"/>
            </a:endParaRPr>
          </a:p>
          <a:p>
            <a:r>
              <a:rPr lang="en-US" altLang="x-none" sz="1600" dirty="0">
                <a:ea typeface="Arial" charset="0"/>
                <a:cs typeface="Arial" charset="0"/>
              </a:rPr>
              <a:t>    List&lt;</a:t>
            </a:r>
            <a:r>
              <a:rPr lang="en-US" altLang="x-none" sz="1600" dirty="0">
                <a:ea typeface="Monaco" pitchFamily="49" charset="0"/>
                <a:cs typeface="Monaco" pitchFamily="49" charset="0"/>
              </a:rPr>
              <a:t>User&gt;</a:t>
            </a:r>
            <a:r>
              <a:rPr lang="en-US" altLang="x-none" sz="1600" dirty="0">
                <a:ea typeface="Arial" charset="0"/>
                <a:cs typeface="Arial" charset="0"/>
              </a:rPr>
              <a:t> </a:t>
            </a:r>
            <a:r>
              <a:rPr lang="en-US" altLang="x-none" sz="1600" dirty="0" err="1">
                <a:ea typeface="Arial" charset="0"/>
                <a:cs typeface="Arial" charset="0"/>
              </a:rPr>
              <a:t>findAllByZIP</a:t>
            </a:r>
            <a:r>
              <a:rPr lang="en-US" altLang="x-none" sz="1600" dirty="0">
                <a:ea typeface="Arial" charset="0"/>
                <a:cs typeface="Arial" charset="0"/>
              </a:rPr>
              <a:t>(String zip)</a:t>
            </a:r>
          </a:p>
          <a:p>
            <a:r>
              <a:rPr lang="en-US" altLang="x-none" sz="1600" dirty="0">
                <a:ea typeface="Arial" charset="0"/>
                <a:cs typeface="Arial" charset="0"/>
              </a:rPr>
              <a:t>    { return </a:t>
            </a:r>
            <a:r>
              <a:rPr lang="en-US" altLang="x-none" sz="1600" dirty="0" err="1">
                <a:ea typeface="Arial" charset="0"/>
                <a:cs typeface="Arial" charset="0"/>
              </a:rPr>
              <a:t>findAll</a:t>
            </a:r>
            <a:r>
              <a:rPr lang="en-US" altLang="x-none" sz="1600" dirty="0">
                <a:ea typeface="Arial" charset="0"/>
                <a:cs typeface="Arial" charset="0"/>
              </a:rPr>
              <a:t>(</a:t>
            </a:r>
            <a:r>
              <a:rPr lang="en-US" altLang="x-none" sz="1600" dirty="0" err="1">
                <a:ea typeface="Arial" charset="0"/>
                <a:cs typeface="Arial" charset="0"/>
              </a:rPr>
              <a:t>person.address.zipcode.eq</a:t>
            </a:r>
            <a:r>
              <a:rPr lang="en-US" altLang="x-none" sz="1600" dirty="0">
                <a:ea typeface="Arial" charset="0"/>
                <a:cs typeface="Arial" charset="0"/>
              </a:rPr>
              <a:t>(zip)); }</a:t>
            </a:r>
          </a:p>
          <a:p>
            <a:endParaRPr lang="en-US" altLang="x-none" sz="1600" dirty="0">
              <a:ea typeface="Monaco" pitchFamily="49" charset="0"/>
              <a:cs typeface="Monaco" pitchFamily="49" charset="0"/>
            </a:endParaRPr>
          </a:p>
        </p:txBody>
      </p:sp>
    </p:spTree>
    <p:extLst>
      <p:ext uri="{BB962C8B-B14F-4D97-AF65-F5344CB8AC3E}">
        <p14:creationId xmlns:p14="http://schemas.microsoft.com/office/powerpoint/2010/main" val="373326695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US" dirty="0" smtClean="0"/>
              <a:t>Retour sur les </a:t>
            </a:r>
            <a:r>
              <a:rPr lang="en-US" dirty="0" err="1" smtClean="0"/>
              <a:t>principes</a:t>
            </a:r>
            <a:r>
              <a:rPr lang="en-US" dirty="0" smtClean="0"/>
              <a:t> de conception objet</a:t>
            </a:r>
            <a:endParaRPr lang="en-US" dirty="0"/>
          </a:p>
        </p:txBody>
      </p:sp>
      <p:sp>
        <p:nvSpPr>
          <p:cNvPr id="7" name="Sous-titre 6"/>
          <p:cNvSpPr>
            <a:spLocks noGrp="1"/>
          </p:cNvSpPr>
          <p:nvPr>
            <p:ph type="subTitle" idx="1"/>
          </p:nvPr>
        </p:nvSpPr>
        <p:spPr/>
        <p:txBody>
          <a:bodyPr/>
          <a:lstStyle/>
          <a:p>
            <a:endParaRPr lang="en-US"/>
          </a:p>
        </p:txBody>
      </p:sp>
      <p:sp>
        <p:nvSpPr>
          <p:cNvPr id="4" name="Espace réservé de la date 3"/>
          <p:cNvSpPr>
            <a:spLocks noGrp="1"/>
          </p:cNvSpPr>
          <p:nvPr>
            <p:ph type="dt" sz="half" idx="10"/>
          </p:nvPr>
        </p:nvSpPr>
        <p:spPr/>
        <p:txBody>
          <a:bodyPr/>
          <a:lstStyle/>
          <a:p>
            <a:pPr>
              <a:defRPr/>
            </a:pPr>
            <a:r>
              <a:rPr lang="en-US" altLang="x-none" smtClean="0"/>
              <a:t>TAA</a:t>
            </a:r>
            <a:endParaRPr lang="en-US" altLang="x-none"/>
          </a:p>
        </p:txBody>
      </p:sp>
      <p:sp>
        <p:nvSpPr>
          <p:cNvPr id="5" name="Espace réservé du pied de page 4"/>
          <p:cNvSpPr>
            <a:spLocks noGrp="1"/>
          </p:cNvSpPr>
          <p:nvPr>
            <p:ph type="ftr" sz="quarter" idx="11"/>
          </p:nvPr>
        </p:nvSpPr>
        <p:spPr/>
        <p:txBody>
          <a:bodyPr/>
          <a:lstStyle/>
          <a:p>
            <a:pPr>
              <a:defRPr/>
            </a:pPr>
            <a:fld id="{AE19710E-3F9E-4ADF-983C-E01F56C15B72}" type="slidenum">
              <a:rPr lang="en-US" altLang="x-none" smtClean="0"/>
              <a:pPr>
                <a:defRPr/>
              </a:pPr>
              <a:t>15</a:t>
            </a:fld>
            <a:endParaRPr lang="en-US" altLang="x-none"/>
          </a:p>
        </p:txBody>
      </p:sp>
      <p:sp>
        <p:nvSpPr>
          <p:cNvPr id="6" name="Espace réservé du numéro de diapositive 5"/>
          <p:cNvSpPr>
            <a:spLocks noGrp="1"/>
          </p:cNvSpPr>
          <p:nvPr>
            <p:ph type="sldNum" sz="quarter" idx="12"/>
          </p:nvPr>
        </p:nvSpPr>
        <p:spPr/>
        <p:txBody>
          <a:bodyPr/>
          <a:lstStyle/>
          <a:p>
            <a:pPr>
              <a:defRPr/>
            </a:pPr>
            <a:r>
              <a:rPr lang="en-US" altLang="x-none" smtClean="0"/>
              <a:t>Olivier Barais</a:t>
            </a:r>
            <a:endParaRPr lang="en-US" altLang="x-none"/>
          </a:p>
        </p:txBody>
      </p:sp>
    </p:spTree>
    <p:extLst>
      <p:ext uri="{BB962C8B-B14F-4D97-AF65-F5344CB8AC3E}">
        <p14:creationId xmlns:p14="http://schemas.microsoft.com/office/powerpoint/2010/main" val="133432500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title"/>
          </p:nvPr>
        </p:nvSpPr>
        <p:spPr>
          <a:xfrm>
            <a:off x="344488" y="-225896"/>
            <a:ext cx="6291262" cy="990600"/>
          </a:xfrm>
          <a:ln/>
        </p:spPr>
        <p:txBody>
          <a:bodyPr lIns="90000" tIns="54928" rIns="90000" bIns="46800"/>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a:t>Topics in this session</a:t>
            </a:r>
          </a:p>
        </p:txBody>
      </p:sp>
      <p:sp>
        <p:nvSpPr>
          <p:cNvPr id="18434" name="Rectangle 2"/>
          <p:cNvSpPr>
            <a:spLocks noGrp="1" noChangeArrowheads="1"/>
          </p:cNvSpPr>
          <p:nvPr>
            <p:ph idx="1"/>
          </p:nvPr>
        </p:nvSpPr>
        <p:spPr>
          <a:xfrm>
            <a:off x="628650" y="1676400"/>
            <a:ext cx="7867650" cy="4038600"/>
          </a:xfrm>
          <a:ln/>
        </p:spPr>
        <p:txBody>
          <a:bodyPr lIns="90000" tIns="52896" rIns="90000" bIns="46800"/>
          <a:lstStyle/>
          <a:p>
            <a:pPr marL="341313" indent="-341313">
              <a:spcBef>
                <a:spcPts val="600"/>
              </a:spcBef>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dirty="0"/>
              <a:t>Overview of Spring Data</a:t>
            </a:r>
          </a:p>
          <a:p>
            <a:pPr marL="341313" indent="-341313">
              <a:spcBef>
                <a:spcPts val="600"/>
              </a:spcBef>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dirty="0"/>
              <a:t>Spring Data basics</a:t>
            </a:r>
          </a:p>
          <a:p>
            <a:pPr marL="341313" indent="-341313">
              <a:spcBef>
                <a:spcPts val="600"/>
              </a:spcBef>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b="1" dirty="0"/>
              <a:t>Quick </a:t>
            </a:r>
            <a:r>
              <a:rPr lang="en-US" altLang="x-none" b="1" dirty="0" smtClean="0"/>
              <a:t>Start</a:t>
            </a:r>
            <a:endParaRPr lang="en-US" altLang="x-none" b="1" dirty="0"/>
          </a:p>
        </p:txBody>
      </p:sp>
    </p:spTree>
    <p:extLst>
      <p:ext uri="{BB962C8B-B14F-4D97-AF65-F5344CB8AC3E}">
        <p14:creationId xmlns:p14="http://schemas.microsoft.com/office/powerpoint/2010/main" val="2030723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344488" y="-171400"/>
            <a:ext cx="6291262" cy="979487"/>
          </a:xfrm>
          <a:ln/>
        </p:spPr>
        <p:txBody>
          <a:bodyPr tIns="8128"/>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a:t>Quick Start</a:t>
            </a:r>
          </a:p>
        </p:txBody>
      </p:sp>
      <p:sp>
        <p:nvSpPr>
          <p:cNvPr id="19458" name="Rectangle 2"/>
          <p:cNvSpPr>
            <a:spLocks noGrp="1" noChangeArrowheads="1"/>
          </p:cNvSpPr>
          <p:nvPr>
            <p:ph idx="1"/>
          </p:nvPr>
        </p:nvSpPr>
        <p:spPr>
          <a:xfrm>
            <a:off x="630238" y="1066800"/>
            <a:ext cx="7867650" cy="3948112"/>
          </a:xfrm>
          <a:ln/>
        </p:spPr>
        <p:txBody>
          <a:bodyPr>
            <a:normAutofit/>
          </a:bodyPr>
          <a:lstStyle/>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2800" dirty="0"/>
              <a:t>Declare your repository extending Spring Data</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2400" dirty="0"/>
              <a:t>Note: repository is declared as an </a:t>
            </a:r>
            <a:r>
              <a:rPr lang="en-US" altLang="x-none" sz="2400" i="1" dirty="0"/>
              <a:t>interface</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2400" dirty="0"/>
              <a:t>Define features by declaring additional methods</a:t>
            </a:r>
          </a:p>
          <a:p>
            <a:pPr marL="341313" indent="-341313">
              <a:buFont typeface="Verdana" pitchFamily="32"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x-none" sz="2800" dirty="0"/>
          </a:p>
        </p:txBody>
      </p:sp>
      <p:sp>
        <p:nvSpPr>
          <p:cNvPr id="19459" name="Text Box 3"/>
          <p:cNvSpPr txBox="1">
            <a:spLocks noChangeArrowheads="1"/>
          </p:cNvSpPr>
          <p:nvPr/>
        </p:nvSpPr>
        <p:spPr bwMode="auto">
          <a:xfrm>
            <a:off x="630238" y="2655888"/>
            <a:ext cx="7920037" cy="3578545"/>
          </a:xfrm>
          <a:prstGeom prst="rect">
            <a:avLst/>
          </a:prstGeom>
          <a:solidFill>
            <a:srgbClr val="FFFFCC"/>
          </a:solidFill>
          <a:ln w="1260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516"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9pPr>
          </a:lstStyle>
          <a:p>
            <a:r>
              <a:rPr lang="en-US" altLang="x-none" sz="1100" b="1" dirty="0">
                <a:solidFill>
                  <a:srgbClr val="7F0055"/>
                </a:solidFill>
                <a:ea typeface="Monaco" pitchFamily="49" charset="0"/>
                <a:cs typeface="Monaco" pitchFamily="49" charset="0"/>
              </a:rPr>
              <a:t>import</a:t>
            </a:r>
            <a:r>
              <a:rPr lang="en-US" altLang="x-none" sz="1100" dirty="0">
                <a:ea typeface="Monaco" pitchFamily="49" charset="0"/>
                <a:cs typeface="Monaco" pitchFamily="49" charset="0"/>
              </a:rPr>
              <a:t> </a:t>
            </a:r>
            <a:r>
              <a:rPr lang="en-US" altLang="x-none" sz="1100" dirty="0" err="1">
                <a:ea typeface="Monaco" pitchFamily="49" charset="0"/>
                <a:cs typeface="Monaco" pitchFamily="49" charset="0"/>
              </a:rPr>
              <a:t>org.springframework.data.repository.Repository</a:t>
            </a:r>
            <a:r>
              <a:rPr lang="en-US" altLang="x-none" sz="1100" dirty="0">
                <a:ea typeface="Monaco" pitchFamily="49" charset="0"/>
                <a:cs typeface="Monaco" pitchFamily="49" charset="0"/>
              </a:rPr>
              <a:t>;</a:t>
            </a:r>
          </a:p>
          <a:p>
            <a:r>
              <a:rPr lang="en-US" altLang="x-none" sz="1100" b="1" dirty="0">
                <a:solidFill>
                  <a:srgbClr val="7F0055"/>
                </a:solidFill>
                <a:ea typeface="Monaco" pitchFamily="49" charset="0"/>
                <a:cs typeface="Monaco" pitchFamily="49" charset="0"/>
              </a:rPr>
              <a:t>import</a:t>
            </a:r>
            <a:r>
              <a:rPr lang="en-US" altLang="x-none" sz="1100" dirty="0">
                <a:ea typeface="Monaco" pitchFamily="49" charset="0"/>
                <a:cs typeface="Monaco" pitchFamily="49" charset="0"/>
              </a:rPr>
              <a:t> </a:t>
            </a:r>
            <a:r>
              <a:rPr lang="en-US" altLang="x-none" sz="1100" dirty="0" err="1">
                <a:ea typeface="Monaco" pitchFamily="49" charset="0"/>
                <a:cs typeface="Monaco" pitchFamily="49" charset="0"/>
              </a:rPr>
              <a:t>org.springframework.data.jpa.repository.Query</a:t>
            </a:r>
            <a:r>
              <a:rPr lang="en-US" altLang="x-none" sz="1100" dirty="0">
                <a:ea typeface="Monaco" pitchFamily="49" charset="0"/>
                <a:cs typeface="Monaco" pitchFamily="49" charset="0"/>
              </a:rPr>
              <a:t>;</a:t>
            </a:r>
          </a:p>
          <a:p>
            <a:endParaRPr lang="en-US" altLang="x-none" sz="1100" dirty="0">
              <a:ea typeface="Monaco" pitchFamily="49" charset="0"/>
              <a:cs typeface="Monaco" pitchFamily="49" charset="0"/>
            </a:endParaRPr>
          </a:p>
          <a:p>
            <a:r>
              <a:rPr lang="en-US" altLang="x-none" sz="1100" b="1" dirty="0">
                <a:solidFill>
                  <a:srgbClr val="7F0055"/>
                </a:solidFill>
                <a:ea typeface="Monaco" pitchFamily="49" charset="0"/>
                <a:cs typeface="Monaco" pitchFamily="49" charset="0"/>
              </a:rPr>
              <a:t>public</a:t>
            </a:r>
            <a:r>
              <a:rPr lang="en-US" altLang="x-none" sz="1100" dirty="0">
                <a:ea typeface="Monaco" pitchFamily="49" charset="0"/>
                <a:cs typeface="Monaco" pitchFamily="49" charset="0"/>
              </a:rPr>
              <a:t> </a:t>
            </a:r>
            <a:r>
              <a:rPr lang="en-US" altLang="x-none" sz="1100" b="1" dirty="0">
                <a:solidFill>
                  <a:srgbClr val="7F0055"/>
                </a:solidFill>
                <a:ea typeface="Monaco" pitchFamily="49" charset="0"/>
                <a:cs typeface="Monaco" pitchFamily="49" charset="0"/>
              </a:rPr>
              <a:t>interface</a:t>
            </a:r>
            <a:r>
              <a:rPr lang="en-US" altLang="x-none" sz="1100" dirty="0">
                <a:ea typeface="Monaco" pitchFamily="49" charset="0"/>
                <a:cs typeface="Monaco" pitchFamily="49" charset="0"/>
              </a:rPr>
              <a:t> </a:t>
            </a:r>
            <a:r>
              <a:rPr lang="en-US" altLang="x-none" sz="1100" dirty="0" err="1">
                <a:ea typeface="Monaco" pitchFamily="49" charset="0"/>
                <a:cs typeface="Monaco" pitchFamily="49" charset="0"/>
              </a:rPr>
              <a:t>UserRepository</a:t>
            </a:r>
            <a:r>
              <a:rPr lang="en-US" altLang="x-none" sz="1100" dirty="0">
                <a:ea typeface="Monaco" pitchFamily="49" charset="0"/>
                <a:cs typeface="Monaco" pitchFamily="49" charset="0"/>
              </a:rPr>
              <a:t> </a:t>
            </a:r>
            <a:r>
              <a:rPr lang="en-US" altLang="x-none" sz="1100" b="1" dirty="0">
                <a:solidFill>
                  <a:srgbClr val="7F0055"/>
                </a:solidFill>
                <a:ea typeface="Monaco" pitchFamily="49" charset="0"/>
                <a:cs typeface="Monaco" pitchFamily="49" charset="0"/>
              </a:rPr>
              <a:t>extends</a:t>
            </a:r>
            <a:r>
              <a:rPr lang="en-US" altLang="x-none" sz="1100" dirty="0">
                <a:ea typeface="Monaco" pitchFamily="49" charset="0"/>
                <a:cs typeface="Monaco" pitchFamily="49" charset="0"/>
              </a:rPr>
              <a:t> Repository&lt;User, Long&gt; {</a:t>
            </a:r>
          </a:p>
          <a:p>
            <a:r>
              <a:rPr lang="en-US" altLang="x-none" sz="1100" dirty="0">
                <a:ea typeface="Monaco" pitchFamily="49" charset="0"/>
                <a:cs typeface="Monaco" pitchFamily="49" charset="0"/>
              </a:rPr>
              <a:t> </a:t>
            </a:r>
          </a:p>
          <a:p>
            <a:r>
              <a:rPr lang="en-US" altLang="x-none" sz="1100" dirty="0">
                <a:ea typeface="Arial" charset="0"/>
                <a:cs typeface="Arial" charset="0"/>
              </a:rPr>
              <a:t>    &lt;S </a:t>
            </a:r>
            <a:r>
              <a:rPr lang="en-US" altLang="x-none" sz="1100" b="1" dirty="0">
                <a:solidFill>
                  <a:srgbClr val="7F0055"/>
                </a:solidFill>
                <a:ea typeface="Arial" charset="0"/>
                <a:cs typeface="Arial" charset="0"/>
              </a:rPr>
              <a:t>extends</a:t>
            </a:r>
            <a:r>
              <a:rPr lang="en-US" altLang="x-none" sz="1100" dirty="0">
                <a:ea typeface="Arial" charset="0"/>
                <a:cs typeface="Arial" charset="0"/>
              </a:rPr>
              <a:t> User&gt; save(S entity);   </a:t>
            </a:r>
            <a:r>
              <a:rPr lang="en-US" altLang="x-none" sz="1100" dirty="0">
                <a:solidFill>
                  <a:srgbClr val="3F7F5F"/>
                </a:solidFill>
                <a:ea typeface="Arial" charset="0"/>
                <a:cs typeface="Arial" charset="0"/>
              </a:rPr>
              <a:t>// Definition as per </a:t>
            </a:r>
            <a:r>
              <a:rPr lang="en-US" altLang="x-none" sz="1100" dirty="0" err="1">
                <a:solidFill>
                  <a:srgbClr val="3F7F5F"/>
                </a:solidFill>
                <a:ea typeface="Arial" charset="0"/>
                <a:cs typeface="Arial" charset="0"/>
              </a:rPr>
              <a:t>CRUDRepository</a:t>
            </a:r>
            <a:r>
              <a:rPr lang="en-US" altLang="x-none" sz="1100" dirty="0">
                <a:ea typeface="Arial" charset="0"/>
                <a:cs typeface="Arial" charset="0"/>
              </a:rPr>
              <a:t> </a:t>
            </a:r>
          </a:p>
          <a:p>
            <a:r>
              <a:rPr lang="en-US" altLang="x-none" sz="1100" dirty="0">
                <a:ea typeface="Arial" charset="0"/>
                <a:cs typeface="Arial" charset="0"/>
              </a:rPr>
              <a:t>	</a:t>
            </a:r>
          </a:p>
          <a:p>
            <a:r>
              <a:rPr lang="en-US" altLang="x-none" sz="1100" dirty="0">
                <a:ea typeface="Monaco" pitchFamily="49" charset="0"/>
                <a:cs typeface="Monaco" pitchFamily="49" charset="0"/>
              </a:rPr>
              <a:t>    User </a:t>
            </a:r>
            <a:r>
              <a:rPr lang="en-US" altLang="x-none" sz="1100" dirty="0" err="1">
                <a:ea typeface="Monaco" pitchFamily="49" charset="0"/>
                <a:cs typeface="Monaco" pitchFamily="49" charset="0"/>
              </a:rPr>
              <a:t>findById</a:t>
            </a:r>
            <a:r>
              <a:rPr lang="en-US" altLang="x-none" sz="1100" dirty="0">
                <a:ea typeface="Monaco" pitchFamily="49" charset="0"/>
                <a:cs typeface="Monaco" pitchFamily="49" charset="0"/>
              </a:rPr>
              <a:t>(</a:t>
            </a:r>
            <a:r>
              <a:rPr lang="en-US" altLang="x-none" sz="1100" b="1" dirty="0">
                <a:solidFill>
                  <a:srgbClr val="7F0055"/>
                </a:solidFill>
                <a:ea typeface="Monaco" pitchFamily="49" charset="0"/>
                <a:cs typeface="Monaco" pitchFamily="49" charset="0"/>
              </a:rPr>
              <a:t>long</a:t>
            </a:r>
            <a:r>
              <a:rPr lang="en-US" altLang="x-none" sz="1100" dirty="0">
                <a:ea typeface="Monaco" pitchFamily="49" charset="0"/>
                <a:cs typeface="Monaco" pitchFamily="49" charset="0"/>
              </a:rPr>
              <a:t> i);                 </a:t>
            </a:r>
            <a:r>
              <a:rPr lang="en-US" altLang="x-none" sz="1100" dirty="0">
                <a:solidFill>
                  <a:srgbClr val="3F7F5F"/>
                </a:solidFill>
                <a:ea typeface="Arial" charset="0"/>
                <a:cs typeface="Arial" charset="0"/>
              </a:rPr>
              <a:t>// Query determined from method name</a:t>
            </a:r>
            <a:r>
              <a:rPr lang="en-US" altLang="x-none" sz="1100" dirty="0">
                <a:ea typeface="Monaco" pitchFamily="49" charset="0"/>
                <a:cs typeface="Monaco" pitchFamily="49" charset="0"/>
              </a:rPr>
              <a:t> </a:t>
            </a:r>
            <a:endParaRPr lang="en-US" altLang="x-none" sz="1100" dirty="0" smtClean="0">
              <a:ea typeface="Monaco" pitchFamily="49" charset="0"/>
              <a:cs typeface="Monaco" pitchFamily="49" charset="0"/>
            </a:endParaRPr>
          </a:p>
          <a:p>
            <a:endParaRPr lang="en-US" altLang="x-none" sz="1100" dirty="0" smtClean="0">
              <a:ea typeface="Monaco" pitchFamily="49" charset="0"/>
              <a:cs typeface="Monaco" pitchFamily="49" charset="0"/>
            </a:endParaRPr>
          </a:p>
          <a:p>
            <a:r>
              <a:rPr lang="en-US" altLang="x-none" sz="1100" dirty="0" smtClean="0">
                <a:ea typeface="Arial" charset="0"/>
                <a:cs typeface="Arial" charset="0"/>
              </a:rPr>
              <a:t>    </a:t>
            </a:r>
            <a:r>
              <a:rPr lang="en-US" altLang="x-none" sz="1100" dirty="0">
                <a:ea typeface="Monaco" pitchFamily="49" charset="0"/>
                <a:cs typeface="Monaco" pitchFamily="49" charset="0"/>
              </a:rPr>
              <a:t>User </a:t>
            </a:r>
            <a:r>
              <a:rPr lang="en-US" altLang="x-none" sz="1100" dirty="0" err="1">
                <a:ea typeface="Monaco" pitchFamily="49" charset="0"/>
                <a:cs typeface="Monaco" pitchFamily="49" charset="0"/>
              </a:rPr>
              <a:t>findByNameIgnoreCase</a:t>
            </a:r>
            <a:r>
              <a:rPr lang="en-US" altLang="x-none" sz="1100" dirty="0">
                <a:ea typeface="Monaco" pitchFamily="49" charset="0"/>
                <a:cs typeface="Monaco" pitchFamily="49" charset="0"/>
              </a:rPr>
              <a:t>(String name);   </a:t>
            </a:r>
            <a:r>
              <a:rPr lang="en-US" altLang="x-none" sz="1100" dirty="0">
                <a:solidFill>
                  <a:srgbClr val="3F7F5F"/>
                </a:solidFill>
                <a:ea typeface="Monaco" pitchFamily="49" charset="0"/>
                <a:cs typeface="Monaco" pitchFamily="49" charset="0"/>
              </a:rPr>
              <a:t>// Case insensitive search</a:t>
            </a:r>
          </a:p>
          <a:p>
            <a:endParaRPr lang="en-US" altLang="x-none" sz="1100" dirty="0">
              <a:ea typeface="Monaco" pitchFamily="49" charset="0"/>
              <a:cs typeface="Monaco" pitchFamily="49" charset="0"/>
            </a:endParaRPr>
          </a:p>
          <a:p>
            <a:r>
              <a:rPr lang="en-US" altLang="x-none" sz="1100" dirty="0">
                <a:ea typeface="Monaco" pitchFamily="49" charset="0"/>
                <a:cs typeface="Monaco" pitchFamily="49" charset="0"/>
              </a:rPr>
              <a:t>    </a:t>
            </a:r>
            <a:r>
              <a:rPr lang="en-US" altLang="x-none" sz="1100" dirty="0">
                <a:solidFill>
                  <a:srgbClr val="646464"/>
                </a:solidFill>
                <a:ea typeface="Monaco" pitchFamily="49" charset="0"/>
                <a:cs typeface="Monaco" pitchFamily="49" charset="0"/>
              </a:rPr>
              <a:t>@Query</a:t>
            </a:r>
            <a:r>
              <a:rPr lang="en-US" altLang="x-none" sz="1100" dirty="0">
                <a:ea typeface="Monaco" pitchFamily="49" charset="0"/>
                <a:cs typeface="Monaco" pitchFamily="49" charset="0"/>
              </a:rPr>
              <a:t>(</a:t>
            </a:r>
            <a:r>
              <a:rPr lang="en-US" altLang="x-none" sz="1100" dirty="0">
                <a:solidFill>
                  <a:srgbClr val="2A00FF"/>
                </a:solidFill>
                <a:ea typeface="Monaco" pitchFamily="49" charset="0"/>
                <a:cs typeface="Monaco" pitchFamily="49" charset="0"/>
              </a:rPr>
              <a:t>"select u from User u where </a:t>
            </a:r>
            <a:r>
              <a:rPr lang="en-US" altLang="x-none" sz="1100" dirty="0" err="1">
                <a:solidFill>
                  <a:srgbClr val="2A00FF"/>
                </a:solidFill>
                <a:ea typeface="Monaco" pitchFamily="49" charset="0"/>
                <a:cs typeface="Monaco" pitchFamily="49" charset="0"/>
              </a:rPr>
              <a:t>u.emailAddress</a:t>
            </a:r>
            <a:r>
              <a:rPr lang="en-US" altLang="x-none" sz="1100" dirty="0">
                <a:solidFill>
                  <a:srgbClr val="2A00FF"/>
                </a:solidFill>
                <a:ea typeface="Monaco" pitchFamily="49" charset="0"/>
                <a:cs typeface="Monaco" pitchFamily="49" charset="0"/>
              </a:rPr>
              <a:t> = ?1"</a:t>
            </a:r>
            <a:r>
              <a:rPr lang="en-US" altLang="x-none" sz="1100" dirty="0">
                <a:ea typeface="Monaco" pitchFamily="49" charset="0"/>
                <a:cs typeface="Monaco" pitchFamily="49" charset="0"/>
              </a:rPr>
              <a:t>)</a:t>
            </a:r>
          </a:p>
          <a:p>
            <a:r>
              <a:rPr lang="en-US" altLang="x-none" sz="1100" dirty="0">
                <a:ea typeface="Arial" charset="0"/>
                <a:cs typeface="Arial" charset="0"/>
              </a:rPr>
              <a:t>    </a:t>
            </a:r>
            <a:r>
              <a:rPr lang="en-US" altLang="x-none" sz="1100" dirty="0">
                <a:ea typeface="Monaco" pitchFamily="49" charset="0"/>
                <a:cs typeface="Monaco" pitchFamily="49" charset="0"/>
              </a:rPr>
              <a:t>User</a:t>
            </a:r>
            <a:r>
              <a:rPr lang="en-US" altLang="x-none" sz="1100" dirty="0">
                <a:ea typeface="Arial" charset="0"/>
                <a:cs typeface="Arial" charset="0"/>
              </a:rPr>
              <a:t> </a:t>
            </a:r>
            <a:r>
              <a:rPr lang="en-US" altLang="x-none" sz="1100" dirty="0" err="1">
                <a:ea typeface="Arial" charset="0"/>
                <a:cs typeface="Arial" charset="0"/>
              </a:rPr>
              <a:t>findByEmail</a:t>
            </a:r>
            <a:r>
              <a:rPr lang="en-US" altLang="x-none" sz="1100" dirty="0">
                <a:ea typeface="Arial" charset="0"/>
                <a:cs typeface="Arial" charset="0"/>
              </a:rPr>
              <a:t>(String email);   </a:t>
            </a:r>
            <a:r>
              <a:rPr lang="en-US" altLang="x-none" sz="1100" dirty="0">
                <a:solidFill>
                  <a:srgbClr val="3F7F5F"/>
                </a:solidFill>
                <a:ea typeface="Arial" charset="0"/>
                <a:cs typeface="Arial" charset="0"/>
              </a:rPr>
              <a:t>// ?1 replaced by method </a:t>
            </a:r>
            <a:r>
              <a:rPr lang="en-US" altLang="x-none" sz="1100" dirty="0" err="1">
                <a:solidFill>
                  <a:srgbClr val="3F7F5F"/>
                </a:solidFill>
                <a:ea typeface="Arial" charset="0"/>
                <a:cs typeface="Arial" charset="0"/>
              </a:rPr>
              <a:t>param</a:t>
            </a:r>
            <a:endParaRPr lang="en-US" altLang="x-none" sz="1100" dirty="0">
              <a:solidFill>
                <a:srgbClr val="3F7F5F"/>
              </a:solidFill>
              <a:ea typeface="Arial" charset="0"/>
              <a:cs typeface="Arial" charset="0"/>
            </a:endParaRPr>
          </a:p>
          <a:p>
            <a:r>
              <a:rPr lang="en-US" altLang="x-none" sz="1100" dirty="0">
                <a:ea typeface="Monaco" pitchFamily="49" charset="0"/>
                <a:cs typeface="Monaco" pitchFamily="49" charset="0"/>
              </a:rPr>
              <a:t>}</a:t>
            </a:r>
          </a:p>
        </p:txBody>
      </p:sp>
    </p:spTree>
    <p:extLst>
      <p:ext uri="{BB962C8B-B14F-4D97-AF65-F5344CB8AC3E}">
        <p14:creationId xmlns:p14="http://schemas.microsoft.com/office/powerpoint/2010/main" val="61044166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title"/>
          </p:nvPr>
        </p:nvSpPr>
        <p:spPr>
          <a:xfrm>
            <a:off x="344488" y="-171400"/>
            <a:ext cx="6291262" cy="1068387"/>
          </a:xfrm>
          <a:ln/>
        </p:spPr>
        <p:txBody>
          <a:bodyPr tIns="8128">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3200" dirty="0">
                <a:ea typeface="Verdana" pitchFamily="32" charset="0"/>
                <a:cs typeface="Verdana" pitchFamily="32" charset="0"/>
              </a:rPr>
              <a:t>Predefined Repository Interfaces</a:t>
            </a:r>
          </a:p>
        </p:txBody>
      </p:sp>
      <p:sp>
        <p:nvSpPr>
          <p:cNvPr id="20482" name="AutoShape 2"/>
          <p:cNvSpPr>
            <a:spLocks noChangeArrowheads="1"/>
          </p:cNvSpPr>
          <p:nvPr/>
        </p:nvSpPr>
        <p:spPr bwMode="auto">
          <a:xfrm>
            <a:off x="395288" y="1363663"/>
            <a:ext cx="8172450" cy="568325"/>
          </a:xfrm>
          <a:prstGeom prst="roundRect">
            <a:avLst>
              <a:gd name="adj" fmla="val 190"/>
            </a:avLst>
          </a:prstGeom>
          <a:solidFill>
            <a:srgbClr val="FFFFCC"/>
          </a:solidFill>
          <a:ln w="93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26000" rIns="90000" bIns="126000" anchor="ctr"/>
          <a:lstStyle/>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400" b="1">
                <a:solidFill>
                  <a:srgbClr val="7F0055"/>
                </a:solidFill>
                <a:ea typeface="Monaco" pitchFamily="49" charset="0"/>
                <a:cs typeface="Monaco" pitchFamily="49" charset="0"/>
              </a:rPr>
              <a:t>public</a:t>
            </a:r>
            <a:r>
              <a:rPr lang="en-AU" altLang="x-none" sz="1400">
                <a:solidFill>
                  <a:srgbClr val="000000"/>
                </a:solidFill>
                <a:ea typeface="Monaco" pitchFamily="49" charset="0"/>
                <a:cs typeface="Monaco" pitchFamily="49" charset="0"/>
              </a:rPr>
              <a:t> </a:t>
            </a:r>
            <a:r>
              <a:rPr lang="en-AU" altLang="x-none" sz="1400" b="1">
                <a:solidFill>
                  <a:srgbClr val="7F0055"/>
                </a:solidFill>
                <a:ea typeface="Monaco" pitchFamily="49" charset="0"/>
                <a:cs typeface="Monaco" pitchFamily="49" charset="0"/>
              </a:rPr>
              <a:t>interface</a:t>
            </a:r>
            <a:r>
              <a:rPr lang="en-AU" altLang="x-none" sz="1400">
                <a:solidFill>
                  <a:srgbClr val="000000"/>
                </a:solidFill>
                <a:ea typeface="Monaco" pitchFamily="49" charset="0"/>
                <a:cs typeface="Monaco" pitchFamily="49" charset="0"/>
              </a:rPr>
              <a:t> Repository&lt;T, ID&gt; {  }</a:t>
            </a:r>
          </a:p>
        </p:txBody>
      </p:sp>
      <p:sp>
        <p:nvSpPr>
          <p:cNvPr id="20483" name="AutoShape 3"/>
          <p:cNvSpPr>
            <a:spLocks noChangeArrowheads="1"/>
          </p:cNvSpPr>
          <p:nvPr/>
        </p:nvSpPr>
        <p:spPr bwMode="auto">
          <a:xfrm>
            <a:off x="395288" y="2381250"/>
            <a:ext cx="8151812" cy="3875088"/>
          </a:xfrm>
          <a:prstGeom prst="roundRect">
            <a:avLst>
              <a:gd name="adj" fmla="val 46"/>
            </a:avLst>
          </a:prstGeom>
          <a:solidFill>
            <a:srgbClr val="FFFFCC"/>
          </a:solidFill>
          <a:ln w="93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126000" rIns="90000" bIns="126000" anchor="ctr"/>
          <a:lstStyle/>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200" b="1" dirty="0">
                <a:solidFill>
                  <a:srgbClr val="7F0055"/>
                </a:solidFill>
                <a:ea typeface="Monaco" pitchFamily="49" charset="0"/>
                <a:cs typeface="Monaco" pitchFamily="49" charset="0"/>
              </a:rPr>
              <a:t>public</a:t>
            </a:r>
            <a:r>
              <a:rPr lang="en-AU" altLang="x-none" sz="1200" dirty="0">
                <a:solidFill>
                  <a:srgbClr val="000000"/>
                </a:solidFill>
                <a:ea typeface="Monaco" pitchFamily="49" charset="0"/>
                <a:cs typeface="Monaco" pitchFamily="49" charset="0"/>
              </a:rPr>
              <a:t> </a:t>
            </a:r>
            <a:r>
              <a:rPr lang="en-AU" altLang="x-none" sz="1200" b="1" dirty="0">
                <a:solidFill>
                  <a:srgbClr val="7F0055"/>
                </a:solidFill>
                <a:ea typeface="Monaco" pitchFamily="49" charset="0"/>
                <a:cs typeface="Monaco" pitchFamily="49" charset="0"/>
              </a:rPr>
              <a:t>interface</a:t>
            </a:r>
            <a:r>
              <a:rPr lang="en-AU" altLang="x-none" sz="1200" dirty="0">
                <a:solidFill>
                  <a:srgbClr val="000000"/>
                </a:solidFill>
                <a:ea typeface="Monaco" pitchFamily="49" charset="0"/>
                <a:cs typeface="Monaco" pitchFamily="49" charset="0"/>
              </a:rPr>
              <a:t> </a:t>
            </a:r>
            <a:r>
              <a:rPr lang="en-AU" altLang="x-none" sz="1200" dirty="0" err="1">
                <a:solidFill>
                  <a:srgbClr val="000000"/>
                </a:solidFill>
                <a:ea typeface="Monaco" pitchFamily="49" charset="0"/>
                <a:cs typeface="Monaco" pitchFamily="49" charset="0"/>
              </a:rPr>
              <a:t>CrudRepository</a:t>
            </a:r>
            <a:r>
              <a:rPr lang="en-AU" altLang="x-none" sz="1200" dirty="0">
                <a:solidFill>
                  <a:srgbClr val="000000"/>
                </a:solidFill>
                <a:ea typeface="Monaco" pitchFamily="49" charset="0"/>
                <a:cs typeface="Monaco" pitchFamily="49" charset="0"/>
              </a:rPr>
              <a:t>&lt;T, ID&gt; </a:t>
            </a:r>
            <a:r>
              <a:rPr lang="en-AU" altLang="x-none" sz="1200" b="1" dirty="0">
                <a:solidFill>
                  <a:srgbClr val="7F0055"/>
                </a:solidFill>
                <a:ea typeface="Monaco" pitchFamily="49" charset="0"/>
                <a:cs typeface="Monaco" pitchFamily="49" charset="0"/>
              </a:rPr>
              <a:t>extends</a:t>
            </a:r>
            <a:r>
              <a:rPr lang="en-AU" altLang="x-none" sz="1200" dirty="0">
                <a:solidFill>
                  <a:srgbClr val="000000"/>
                </a:solidFill>
                <a:ea typeface="Monaco" pitchFamily="49" charset="0"/>
                <a:cs typeface="Monaco" pitchFamily="49" charset="0"/>
              </a:rPr>
              <a:t> Repository&lt;T, ID&gt; {</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100" dirty="0">
                <a:solidFill>
                  <a:srgbClr val="000000"/>
                </a:solidFill>
                <a:ea typeface="Monaco" pitchFamily="49" charset="0"/>
                <a:cs typeface="Monaco" pitchFamily="49" charset="0"/>
              </a:rPr>
              <a:t>    </a:t>
            </a:r>
            <a:r>
              <a:rPr lang="en-AU" altLang="x-none" sz="1100" b="1" dirty="0">
                <a:solidFill>
                  <a:srgbClr val="7F0055"/>
                </a:solidFill>
                <a:ea typeface="Monaco" pitchFamily="49" charset="0"/>
                <a:cs typeface="Monaco" pitchFamily="49" charset="0"/>
              </a:rPr>
              <a:t>public</a:t>
            </a:r>
            <a:r>
              <a:rPr lang="en-AU" altLang="x-none" sz="1100" dirty="0">
                <a:solidFill>
                  <a:srgbClr val="000000"/>
                </a:solidFill>
                <a:ea typeface="Monaco" pitchFamily="49" charset="0"/>
                <a:cs typeface="Monaco" pitchFamily="49" charset="0"/>
              </a:rPr>
              <a:t> &lt;S </a:t>
            </a:r>
            <a:r>
              <a:rPr lang="en-AU" altLang="x-none" sz="1100" b="1" dirty="0">
                <a:solidFill>
                  <a:srgbClr val="7F0055"/>
                </a:solidFill>
                <a:ea typeface="Monaco" pitchFamily="49" charset="0"/>
                <a:cs typeface="Monaco" pitchFamily="49" charset="0"/>
              </a:rPr>
              <a:t>extends</a:t>
            </a:r>
            <a:r>
              <a:rPr lang="en-AU" altLang="x-none" sz="1100" dirty="0">
                <a:solidFill>
                  <a:srgbClr val="000000"/>
                </a:solidFill>
                <a:ea typeface="Monaco" pitchFamily="49" charset="0"/>
                <a:cs typeface="Monaco" pitchFamily="49" charset="0"/>
              </a:rPr>
              <a:t> T&gt; T save(S entity);</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100" dirty="0">
                <a:solidFill>
                  <a:srgbClr val="000000"/>
                </a:solidFill>
                <a:ea typeface="Monaco" pitchFamily="49" charset="0"/>
                <a:cs typeface="Monaco" pitchFamily="49" charset="0"/>
              </a:rPr>
              <a:t>    </a:t>
            </a:r>
            <a:r>
              <a:rPr lang="en-AU" altLang="x-none" sz="1100" b="1" dirty="0">
                <a:solidFill>
                  <a:srgbClr val="7F0055"/>
                </a:solidFill>
                <a:ea typeface="Monaco" pitchFamily="49" charset="0"/>
                <a:cs typeface="Monaco" pitchFamily="49" charset="0"/>
              </a:rPr>
              <a:t>public</a:t>
            </a:r>
            <a:r>
              <a:rPr lang="en-AU" altLang="x-none" sz="1100" dirty="0">
                <a:solidFill>
                  <a:srgbClr val="000000"/>
                </a:solidFill>
                <a:ea typeface="Monaco" pitchFamily="49" charset="0"/>
                <a:cs typeface="Monaco" pitchFamily="49" charset="0"/>
              </a:rPr>
              <a:t> &lt;S </a:t>
            </a:r>
            <a:r>
              <a:rPr lang="en-AU" altLang="x-none" sz="1100" b="1" dirty="0">
                <a:solidFill>
                  <a:srgbClr val="7F0055"/>
                </a:solidFill>
                <a:ea typeface="Monaco" pitchFamily="49" charset="0"/>
                <a:cs typeface="Monaco" pitchFamily="49" charset="0"/>
              </a:rPr>
              <a:t>extends</a:t>
            </a:r>
            <a:r>
              <a:rPr lang="en-AU" altLang="x-none" sz="1100" dirty="0">
                <a:solidFill>
                  <a:srgbClr val="000000"/>
                </a:solidFill>
                <a:ea typeface="Monaco" pitchFamily="49" charset="0"/>
                <a:cs typeface="Monaco" pitchFamily="49" charset="0"/>
              </a:rPr>
              <a:t> T&gt; </a:t>
            </a:r>
            <a:r>
              <a:rPr lang="en-AU" altLang="x-none" sz="1100" dirty="0" err="1">
                <a:solidFill>
                  <a:srgbClr val="000000"/>
                </a:solidFill>
                <a:ea typeface="Monaco" pitchFamily="49" charset="0"/>
                <a:cs typeface="Monaco" pitchFamily="49" charset="0"/>
              </a:rPr>
              <a:t>Iterable</a:t>
            </a:r>
            <a:r>
              <a:rPr lang="en-AU" altLang="x-none" sz="1100" dirty="0">
                <a:solidFill>
                  <a:srgbClr val="000000"/>
                </a:solidFill>
                <a:ea typeface="Monaco" pitchFamily="49" charset="0"/>
                <a:cs typeface="Monaco" pitchFamily="49" charset="0"/>
              </a:rPr>
              <a:t>&lt;S&gt; save(</a:t>
            </a:r>
            <a:r>
              <a:rPr lang="en-AU" altLang="x-none" sz="1100" dirty="0" err="1">
                <a:solidFill>
                  <a:srgbClr val="000000"/>
                </a:solidFill>
                <a:ea typeface="Monaco" pitchFamily="49" charset="0"/>
                <a:cs typeface="Monaco" pitchFamily="49" charset="0"/>
              </a:rPr>
              <a:t>Iterable</a:t>
            </a:r>
            <a:r>
              <a:rPr lang="en-AU" altLang="x-none" sz="1100" dirty="0">
                <a:solidFill>
                  <a:srgbClr val="000000"/>
                </a:solidFill>
                <a:ea typeface="Monaco" pitchFamily="49" charset="0"/>
                <a:cs typeface="Monaco" pitchFamily="49" charset="0"/>
              </a:rPr>
              <a:t>&lt;S&gt; entities);</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AU" altLang="x-none" sz="1100" dirty="0">
              <a:solidFill>
                <a:srgbClr val="000000"/>
              </a:solidFill>
              <a:ea typeface="Monaco" pitchFamily="49" charset="0"/>
              <a:cs typeface="Monaco" pitchFamily="49" charset="0"/>
            </a:endParaRP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100" dirty="0">
                <a:solidFill>
                  <a:srgbClr val="000000"/>
                </a:solidFill>
                <a:ea typeface="Monaco" pitchFamily="49" charset="0"/>
                <a:cs typeface="Monaco" pitchFamily="49" charset="0"/>
              </a:rPr>
              <a:t>    </a:t>
            </a:r>
            <a:r>
              <a:rPr lang="en-AU" altLang="x-none" sz="1100" b="1" dirty="0">
                <a:solidFill>
                  <a:srgbClr val="7F0055"/>
                </a:solidFill>
                <a:ea typeface="Monaco" pitchFamily="49" charset="0"/>
                <a:cs typeface="Monaco" pitchFamily="49" charset="0"/>
              </a:rPr>
              <a:t>public</a:t>
            </a:r>
            <a:r>
              <a:rPr lang="en-AU" altLang="x-none" sz="1100" dirty="0">
                <a:solidFill>
                  <a:srgbClr val="000000"/>
                </a:solidFill>
                <a:ea typeface="Monaco" pitchFamily="49" charset="0"/>
                <a:cs typeface="Monaco" pitchFamily="49" charset="0"/>
              </a:rPr>
              <a:t> T </a:t>
            </a:r>
            <a:r>
              <a:rPr lang="en-AU" altLang="x-none" sz="1100" dirty="0" err="1">
                <a:solidFill>
                  <a:srgbClr val="000000"/>
                </a:solidFill>
                <a:ea typeface="Monaco" pitchFamily="49" charset="0"/>
                <a:cs typeface="Monaco" pitchFamily="49" charset="0"/>
              </a:rPr>
              <a:t>findOne</a:t>
            </a:r>
            <a:r>
              <a:rPr lang="en-AU" altLang="x-none" sz="1100" dirty="0">
                <a:solidFill>
                  <a:srgbClr val="000000"/>
                </a:solidFill>
                <a:ea typeface="Monaco" pitchFamily="49" charset="0"/>
                <a:cs typeface="Monaco" pitchFamily="49" charset="0"/>
              </a:rPr>
              <a:t>(ID id);</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100" dirty="0">
                <a:solidFill>
                  <a:srgbClr val="000000"/>
                </a:solidFill>
                <a:ea typeface="Monaco" pitchFamily="49" charset="0"/>
                <a:cs typeface="Monaco" pitchFamily="49" charset="0"/>
              </a:rPr>
              <a:t>    </a:t>
            </a:r>
            <a:r>
              <a:rPr lang="en-AU" altLang="x-none" sz="1100" b="1" dirty="0">
                <a:solidFill>
                  <a:srgbClr val="7F0055"/>
                </a:solidFill>
                <a:ea typeface="Monaco" pitchFamily="49" charset="0"/>
                <a:cs typeface="Monaco" pitchFamily="49" charset="0"/>
              </a:rPr>
              <a:t>public</a:t>
            </a:r>
            <a:r>
              <a:rPr lang="en-AU" altLang="x-none" sz="1100" dirty="0">
                <a:solidFill>
                  <a:srgbClr val="000000"/>
                </a:solidFill>
                <a:ea typeface="Monaco" pitchFamily="49" charset="0"/>
                <a:cs typeface="Monaco" pitchFamily="49" charset="0"/>
              </a:rPr>
              <a:t> </a:t>
            </a:r>
            <a:r>
              <a:rPr lang="en-AU" altLang="x-none" sz="1100" dirty="0" err="1">
                <a:solidFill>
                  <a:srgbClr val="000000"/>
                </a:solidFill>
                <a:ea typeface="Monaco" pitchFamily="49" charset="0"/>
                <a:cs typeface="Monaco" pitchFamily="49" charset="0"/>
              </a:rPr>
              <a:t>Iterable</a:t>
            </a:r>
            <a:r>
              <a:rPr lang="en-AU" altLang="x-none" sz="1100" dirty="0">
                <a:solidFill>
                  <a:srgbClr val="000000"/>
                </a:solidFill>
                <a:ea typeface="Monaco" pitchFamily="49" charset="0"/>
                <a:cs typeface="Monaco" pitchFamily="49" charset="0"/>
              </a:rPr>
              <a:t>&lt;T&gt; </a:t>
            </a:r>
            <a:r>
              <a:rPr lang="en-AU" altLang="x-none" sz="1100" dirty="0" err="1">
                <a:solidFill>
                  <a:srgbClr val="000000"/>
                </a:solidFill>
                <a:ea typeface="Monaco" pitchFamily="49" charset="0"/>
                <a:cs typeface="Monaco" pitchFamily="49" charset="0"/>
              </a:rPr>
              <a:t>findAll</a:t>
            </a:r>
            <a:r>
              <a:rPr lang="en-AU" altLang="x-none" sz="1100" dirty="0">
                <a:solidFill>
                  <a:srgbClr val="000000"/>
                </a:solidFill>
                <a:ea typeface="Monaco" pitchFamily="49" charset="0"/>
                <a:cs typeface="Monaco" pitchFamily="49" charset="0"/>
              </a:rPr>
              <a:t>();</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AU" altLang="x-none" sz="1100" dirty="0">
              <a:solidFill>
                <a:srgbClr val="000000"/>
              </a:solidFill>
              <a:ea typeface="Monaco" pitchFamily="49" charset="0"/>
              <a:cs typeface="Monaco" pitchFamily="49" charset="0"/>
            </a:endParaRP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100" dirty="0">
                <a:solidFill>
                  <a:srgbClr val="000000"/>
                </a:solidFill>
                <a:ea typeface="Monaco" pitchFamily="49" charset="0"/>
                <a:cs typeface="Monaco" pitchFamily="49" charset="0"/>
              </a:rPr>
              <a:t>    </a:t>
            </a:r>
            <a:r>
              <a:rPr lang="en-AU" altLang="x-none" sz="1100" b="1" dirty="0">
                <a:solidFill>
                  <a:srgbClr val="7F0055"/>
                </a:solidFill>
                <a:ea typeface="Monaco" pitchFamily="49" charset="0"/>
                <a:cs typeface="Monaco" pitchFamily="49" charset="0"/>
              </a:rPr>
              <a:t>public</a:t>
            </a:r>
            <a:r>
              <a:rPr lang="en-AU" altLang="x-none" sz="1100" dirty="0">
                <a:solidFill>
                  <a:srgbClr val="000000"/>
                </a:solidFill>
                <a:ea typeface="Monaco" pitchFamily="49" charset="0"/>
                <a:cs typeface="Monaco" pitchFamily="49" charset="0"/>
              </a:rPr>
              <a:t> </a:t>
            </a:r>
            <a:r>
              <a:rPr lang="en-AU" altLang="x-none" sz="1100" b="1" dirty="0">
                <a:solidFill>
                  <a:srgbClr val="7F0055"/>
                </a:solidFill>
                <a:ea typeface="Monaco" pitchFamily="49" charset="0"/>
                <a:cs typeface="Monaco" pitchFamily="49" charset="0"/>
              </a:rPr>
              <a:t>void</a:t>
            </a:r>
            <a:r>
              <a:rPr lang="en-AU" altLang="x-none" sz="1100" dirty="0">
                <a:solidFill>
                  <a:srgbClr val="000000"/>
                </a:solidFill>
                <a:ea typeface="Monaco" pitchFamily="49" charset="0"/>
                <a:cs typeface="Monaco" pitchFamily="49" charset="0"/>
              </a:rPr>
              <a:t> delete(ID id);</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100" dirty="0">
                <a:solidFill>
                  <a:srgbClr val="000000"/>
                </a:solidFill>
                <a:ea typeface="Monaco" pitchFamily="49" charset="0"/>
                <a:cs typeface="Monaco" pitchFamily="49" charset="0"/>
              </a:rPr>
              <a:t>    </a:t>
            </a:r>
            <a:r>
              <a:rPr lang="en-AU" altLang="x-none" sz="1100" b="1" dirty="0">
                <a:solidFill>
                  <a:srgbClr val="7F0055"/>
                </a:solidFill>
                <a:ea typeface="Monaco" pitchFamily="49" charset="0"/>
                <a:cs typeface="Monaco" pitchFamily="49" charset="0"/>
              </a:rPr>
              <a:t>public</a:t>
            </a:r>
            <a:r>
              <a:rPr lang="en-AU" altLang="x-none" sz="1100" dirty="0">
                <a:solidFill>
                  <a:srgbClr val="000000"/>
                </a:solidFill>
                <a:ea typeface="Monaco" pitchFamily="49" charset="0"/>
                <a:cs typeface="Monaco" pitchFamily="49" charset="0"/>
              </a:rPr>
              <a:t> </a:t>
            </a:r>
            <a:r>
              <a:rPr lang="en-AU" altLang="x-none" sz="1100" b="1" dirty="0">
                <a:solidFill>
                  <a:srgbClr val="7F0055"/>
                </a:solidFill>
                <a:ea typeface="Monaco" pitchFamily="49" charset="0"/>
                <a:cs typeface="Monaco" pitchFamily="49" charset="0"/>
              </a:rPr>
              <a:t>void</a:t>
            </a:r>
            <a:r>
              <a:rPr lang="en-AU" altLang="x-none" sz="1100" dirty="0">
                <a:solidFill>
                  <a:srgbClr val="000000"/>
                </a:solidFill>
                <a:ea typeface="Monaco" pitchFamily="49" charset="0"/>
                <a:cs typeface="Monaco" pitchFamily="49" charset="0"/>
              </a:rPr>
              <a:t> delete(T entity);</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100" dirty="0">
                <a:solidFill>
                  <a:srgbClr val="000000"/>
                </a:solidFill>
                <a:ea typeface="Monaco" pitchFamily="49" charset="0"/>
                <a:cs typeface="Monaco" pitchFamily="49" charset="0"/>
              </a:rPr>
              <a:t>    </a:t>
            </a:r>
            <a:r>
              <a:rPr lang="en-AU" altLang="x-none" sz="1100" b="1" dirty="0">
                <a:solidFill>
                  <a:srgbClr val="7F0055"/>
                </a:solidFill>
                <a:ea typeface="Monaco" pitchFamily="49" charset="0"/>
                <a:cs typeface="Monaco" pitchFamily="49" charset="0"/>
              </a:rPr>
              <a:t>public</a:t>
            </a:r>
            <a:r>
              <a:rPr lang="en-AU" altLang="x-none" sz="1100" dirty="0">
                <a:solidFill>
                  <a:srgbClr val="000000"/>
                </a:solidFill>
                <a:ea typeface="Monaco" pitchFamily="49" charset="0"/>
                <a:cs typeface="Monaco" pitchFamily="49" charset="0"/>
              </a:rPr>
              <a:t> </a:t>
            </a:r>
            <a:r>
              <a:rPr lang="en-AU" altLang="x-none" sz="1100" b="1" dirty="0">
                <a:solidFill>
                  <a:srgbClr val="7F0055"/>
                </a:solidFill>
                <a:ea typeface="Monaco" pitchFamily="49" charset="0"/>
                <a:cs typeface="Monaco" pitchFamily="49" charset="0"/>
              </a:rPr>
              <a:t>void</a:t>
            </a:r>
            <a:r>
              <a:rPr lang="en-AU" altLang="x-none" sz="1100" dirty="0">
                <a:solidFill>
                  <a:srgbClr val="000000"/>
                </a:solidFill>
                <a:ea typeface="Monaco" pitchFamily="49" charset="0"/>
                <a:cs typeface="Monaco" pitchFamily="49" charset="0"/>
              </a:rPr>
              <a:t> delete(</a:t>
            </a:r>
            <a:r>
              <a:rPr lang="en-AU" altLang="x-none" sz="1100" dirty="0" err="1">
                <a:solidFill>
                  <a:srgbClr val="000000"/>
                </a:solidFill>
                <a:ea typeface="Monaco" pitchFamily="49" charset="0"/>
                <a:cs typeface="Monaco" pitchFamily="49" charset="0"/>
              </a:rPr>
              <a:t>Iterable</a:t>
            </a:r>
            <a:r>
              <a:rPr lang="en-AU" altLang="x-none" sz="1100" dirty="0">
                <a:solidFill>
                  <a:srgbClr val="000000"/>
                </a:solidFill>
                <a:ea typeface="Monaco" pitchFamily="49" charset="0"/>
                <a:cs typeface="Monaco" pitchFamily="49" charset="0"/>
              </a:rPr>
              <a:t>&lt;? extends T&gt; entities);</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100" dirty="0">
                <a:solidFill>
                  <a:srgbClr val="000000"/>
                </a:solidFill>
                <a:ea typeface="Monaco" pitchFamily="49" charset="0"/>
                <a:cs typeface="Monaco" pitchFamily="49" charset="0"/>
              </a:rPr>
              <a:t>    </a:t>
            </a:r>
            <a:r>
              <a:rPr lang="en-AU" altLang="x-none" sz="1100" b="1" dirty="0">
                <a:solidFill>
                  <a:srgbClr val="7F0055"/>
                </a:solidFill>
                <a:ea typeface="Monaco" pitchFamily="49" charset="0"/>
                <a:cs typeface="Monaco" pitchFamily="49" charset="0"/>
              </a:rPr>
              <a:t>public</a:t>
            </a:r>
            <a:r>
              <a:rPr lang="en-AU" altLang="x-none" sz="1100" dirty="0">
                <a:solidFill>
                  <a:srgbClr val="000000"/>
                </a:solidFill>
                <a:ea typeface="Monaco" pitchFamily="49" charset="0"/>
                <a:cs typeface="Monaco" pitchFamily="49" charset="0"/>
              </a:rPr>
              <a:t> </a:t>
            </a:r>
            <a:r>
              <a:rPr lang="en-AU" altLang="x-none" sz="1100" b="1" dirty="0">
                <a:solidFill>
                  <a:srgbClr val="7F0055"/>
                </a:solidFill>
                <a:ea typeface="Monaco" pitchFamily="49" charset="0"/>
                <a:cs typeface="Monaco" pitchFamily="49" charset="0"/>
              </a:rPr>
              <a:t>void</a:t>
            </a:r>
            <a:r>
              <a:rPr lang="en-AU" altLang="x-none" sz="1100" dirty="0">
                <a:solidFill>
                  <a:srgbClr val="000000"/>
                </a:solidFill>
                <a:ea typeface="Monaco" pitchFamily="49" charset="0"/>
                <a:cs typeface="Monaco" pitchFamily="49" charset="0"/>
              </a:rPr>
              <a:t> </a:t>
            </a:r>
            <a:r>
              <a:rPr lang="en-AU" altLang="x-none" sz="1100" dirty="0" err="1">
                <a:solidFill>
                  <a:srgbClr val="000000"/>
                </a:solidFill>
                <a:ea typeface="Monaco" pitchFamily="49" charset="0"/>
                <a:cs typeface="Monaco" pitchFamily="49" charset="0"/>
              </a:rPr>
              <a:t>deleteAll</a:t>
            </a:r>
            <a:r>
              <a:rPr lang="en-AU" altLang="x-none" sz="1100" dirty="0">
                <a:solidFill>
                  <a:srgbClr val="000000"/>
                </a:solidFill>
                <a:ea typeface="Monaco" pitchFamily="49" charset="0"/>
                <a:cs typeface="Monaco" pitchFamily="49" charset="0"/>
              </a:rPr>
              <a:t>();</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AU" altLang="x-none" sz="1100" dirty="0">
              <a:solidFill>
                <a:srgbClr val="000000"/>
              </a:solidFill>
              <a:ea typeface="Monaco" pitchFamily="49" charset="0"/>
              <a:cs typeface="Monaco" pitchFamily="49" charset="0"/>
            </a:endParaRP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100" dirty="0">
                <a:solidFill>
                  <a:srgbClr val="000000"/>
                </a:solidFill>
                <a:ea typeface="Monaco" pitchFamily="49" charset="0"/>
                <a:cs typeface="Monaco" pitchFamily="49" charset="0"/>
              </a:rPr>
              <a:t>    </a:t>
            </a:r>
            <a:r>
              <a:rPr lang="en-AU" altLang="x-none" sz="1100" b="1" dirty="0">
                <a:solidFill>
                  <a:srgbClr val="7F0055"/>
                </a:solidFill>
                <a:ea typeface="Monaco" pitchFamily="49" charset="0"/>
                <a:cs typeface="Monaco" pitchFamily="49" charset="0"/>
              </a:rPr>
              <a:t>public</a:t>
            </a:r>
            <a:r>
              <a:rPr lang="en-AU" altLang="x-none" sz="1100" dirty="0">
                <a:solidFill>
                  <a:srgbClr val="000000"/>
                </a:solidFill>
                <a:ea typeface="Monaco" pitchFamily="49" charset="0"/>
                <a:cs typeface="Monaco" pitchFamily="49" charset="0"/>
              </a:rPr>
              <a:t> </a:t>
            </a:r>
            <a:r>
              <a:rPr lang="en-AU" altLang="x-none" sz="1100" b="1" dirty="0">
                <a:solidFill>
                  <a:srgbClr val="7F0055"/>
                </a:solidFill>
                <a:ea typeface="Monaco" pitchFamily="49" charset="0"/>
                <a:cs typeface="Monaco" pitchFamily="49" charset="0"/>
              </a:rPr>
              <a:t>long</a:t>
            </a:r>
            <a:r>
              <a:rPr lang="en-AU" altLang="x-none" sz="1100" dirty="0">
                <a:solidFill>
                  <a:srgbClr val="000000"/>
                </a:solidFill>
                <a:ea typeface="Monaco" pitchFamily="49" charset="0"/>
                <a:cs typeface="Monaco" pitchFamily="49" charset="0"/>
              </a:rPr>
              <a:t> count();</a:t>
            </a:r>
          </a:p>
          <a:p>
            <a:pPr eaLnBrk="1" hangingPunct="1">
              <a:lnSpc>
                <a:spcPct val="100000"/>
              </a:lnSpc>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100" dirty="0">
                <a:solidFill>
                  <a:srgbClr val="000000"/>
                </a:solidFill>
                <a:ea typeface="Monaco" pitchFamily="49" charset="0"/>
                <a:cs typeface="Monaco" pitchFamily="49" charset="0"/>
              </a:rPr>
              <a:t>    </a:t>
            </a:r>
            <a:r>
              <a:rPr lang="en-AU" altLang="x-none" sz="1100" b="1" dirty="0">
                <a:solidFill>
                  <a:srgbClr val="7F0055"/>
                </a:solidFill>
                <a:ea typeface="Monaco" pitchFamily="49" charset="0"/>
                <a:cs typeface="Monaco" pitchFamily="49" charset="0"/>
              </a:rPr>
              <a:t>public</a:t>
            </a:r>
            <a:r>
              <a:rPr lang="en-AU" altLang="x-none" sz="1100" dirty="0">
                <a:solidFill>
                  <a:srgbClr val="000000"/>
                </a:solidFill>
                <a:ea typeface="Monaco" pitchFamily="49" charset="0"/>
                <a:cs typeface="Monaco" pitchFamily="49" charset="0"/>
              </a:rPr>
              <a:t> </a:t>
            </a:r>
            <a:r>
              <a:rPr lang="en-AU" altLang="x-none" sz="1100" b="1" dirty="0" err="1">
                <a:solidFill>
                  <a:srgbClr val="7F0055"/>
                </a:solidFill>
                <a:ea typeface="Monaco" pitchFamily="49" charset="0"/>
                <a:cs typeface="Monaco" pitchFamily="49" charset="0"/>
              </a:rPr>
              <a:t>boolean</a:t>
            </a:r>
            <a:r>
              <a:rPr lang="en-AU" altLang="x-none" sz="1100" dirty="0">
                <a:solidFill>
                  <a:srgbClr val="000000"/>
                </a:solidFill>
                <a:ea typeface="Monaco" pitchFamily="49" charset="0"/>
                <a:cs typeface="Monaco" pitchFamily="49" charset="0"/>
              </a:rPr>
              <a:t> exists(ID </a:t>
            </a:r>
            <a:r>
              <a:rPr lang="en-AU" altLang="x-none" sz="1100" dirty="0" err="1">
                <a:solidFill>
                  <a:srgbClr val="000000"/>
                </a:solidFill>
                <a:ea typeface="Monaco" pitchFamily="49" charset="0"/>
                <a:cs typeface="Monaco" pitchFamily="49" charset="0"/>
              </a:rPr>
              <a:t>id</a:t>
            </a:r>
            <a:r>
              <a:rPr lang="en-US" altLang="x-none" sz="1100" dirty="0">
                <a:solidFill>
                  <a:srgbClr val="000000"/>
                </a:solidFill>
                <a:ea typeface="AR PL ShanHeiSun Uni" charset="0"/>
                <a:cs typeface="AR PL ShanHeiSun Uni" charset="0"/>
              </a:rPr>
              <a:t>);</a:t>
            </a:r>
          </a:p>
          <a:p>
            <a:pPr eaLnBrk="1" hangingPunct="1">
              <a:lnSpc>
                <a:spcPct val="100000"/>
              </a:lnSpc>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200" dirty="0">
                <a:solidFill>
                  <a:srgbClr val="000000"/>
                </a:solidFill>
                <a:ea typeface="Monaco" pitchFamily="49" charset="0"/>
                <a:cs typeface="Monaco" pitchFamily="49" charset="0"/>
              </a:rPr>
              <a:t>}</a:t>
            </a:r>
          </a:p>
        </p:txBody>
      </p:sp>
      <p:sp>
        <p:nvSpPr>
          <p:cNvPr id="20484" name="AutoShape 4"/>
          <p:cNvSpPr>
            <a:spLocks noChangeArrowheads="1"/>
          </p:cNvSpPr>
          <p:nvPr/>
        </p:nvSpPr>
        <p:spPr bwMode="auto">
          <a:xfrm>
            <a:off x="5995988" y="1289050"/>
            <a:ext cx="3068637" cy="960438"/>
          </a:xfrm>
          <a:prstGeom prst="roundRect">
            <a:avLst>
              <a:gd name="adj" fmla="val 218"/>
            </a:avLst>
          </a:prstGeom>
          <a:solidFill>
            <a:srgbClr val="FFFFFF"/>
          </a:solidFill>
          <a:ln w="9360" cap="flat">
            <a:solidFill>
              <a:srgbClr val="8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p>
            <a:pPr algn="ct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400" dirty="0">
                <a:solidFill>
                  <a:srgbClr val="800000"/>
                </a:solidFill>
                <a:ea typeface="AR PL ShanHeiSun Uni" charset="0"/>
                <a:cs typeface="AR PL ShanHeiSun Uni" charset="0"/>
              </a:rPr>
              <a:t>Marker interface – add</a:t>
            </a:r>
          </a:p>
          <a:p>
            <a:pPr algn="ct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400" dirty="0">
                <a:solidFill>
                  <a:srgbClr val="800000"/>
                </a:solidFill>
                <a:ea typeface="AR PL ShanHeiSun Uni" charset="0"/>
                <a:cs typeface="AR PL ShanHeiSun Uni" charset="0"/>
              </a:rPr>
              <a:t>any methods from</a:t>
            </a:r>
          </a:p>
          <a:p>
            <a:pPr algn="ct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400" dirty="0" err="1">
                <a:solidFill>
                  <a:srgbClr val="800000"/>
                </a:solidFill>
                <a:ea typeface="AR PL ShanHeiSun Uni" charset="0"/>
                <a:cs typeface="AR PL ShanHeiSun Uni" charset="0"/>
              </a:rPr>
              <a:t>CrudRepository</a:t>
            </a:r>
            <a:r>
              <a:rPr lang="en-AU" altLang="x-none" sz="1400" dirty="0">
                <a:solidFill>
                  <a:srgbClr val="800000"/>
                </a:solidFill>
                <a:ea typeface="AR PL ShanHeiSun Uni" charset="0"/>
                <a:cs typeface="AR PL ShanHeiSun Uni" charset="0"/>
              </a:rPr>
              <a:t> or finders</a:t>
            </a:r>
          </a:p>
        </p:txBody>
      </p:sp>
      <p:sp>
        <p:nvSpPr>
          <p:cNvPr id="20485" name="AutoShape 5"/>
          <p:cNvSpPr>
            <a:spLocks noChangeArrowheads="1"/>
          </p:cNvSpPr>
          <p:nvPr/>
        </p:nvSpPr>
        <p:spPr bwMode="auto">
          <a:xfrm>
            <a:off x="6165850" y="4097338"/>
            <a:ext cx="2687638" cy="700087"/>
          </a:xfrm>
          <a:prstGeom prst="roundRect">
            <a:avLst>
              <a:gd name="adj" fmla="val 227"/>
            </a:avLst>
          </a:prstGeom>
          <a:solidFill>
            <a:srgbClr val="FFFFFF"/>
          </a:solidFill>
          <a:ln w="9360" cap="flat">
            <a:solidFill>
              <a:srgbClr val="8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p>
            <a:pPr algn="ct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800">
                <a:solidFill>
                  <a:srgbClr val="800000"/>
                </a:solidFill>
                <a:ea typeface="AR PL ShanHeiSun Uni" charset="0"/>
                <a:cs typeface="AR PL ShanHeiSun Uni" charset="0"/>
              </a:rPr>
              <a:t>You get all these</a:t>
            </a:r>
          </a:p>
          <a:p>
            <a:pPr algn="ct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800">
                <a:solidFill>
                  <a:srgbClr val="800000"/>
                </a:solidFill>
                <a:ea typeface="AR PL ShanHeiSun Uni" charset="0"/>
                <a:cs typeface="AR PL ShanHeiSun Uni" charset="0"/>
              </a:rPr>
              <a:t>methods automatically</a:t>
            </a:r>
          </a:p>
        </p:txBody>
      </p:sp>
      <p:sp>
        <p:nvSpPr>
          <p:cNvPr id="20486" name="AutoShape 6"/>
          <p:cNvSpPr>
            <a:spLocks noChangeArrowheads="1"/>
          </p:cNvSpPr>
          <p:nvPr/>
        </p:nvSpPr>
        <p:spPr bwMode="auto">
          <a:xfrm>
            <a:off x="4643438" y="5426075"/>
            <a:ext cx="4306887" cy="903288"/>
          </a:xfrm>
          <a:prstGeom prst="roundRect">
            <a:avLst>
              <a:gd name="adj" fmla="val 176"/>
            </a:avLst>
          </a:prstGeom>
          <a:solidFill>
            <a:srgbClr val="FFFFFF"/>
          </a:solidFill>
          <a:ln w="9360" cap="flat">
            <a:solidFill>
              <a:srgbClr val="8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200" dirty="0" err="1">
                <a:solidFill>
                  <a:srgbClr val="800000"/>
                </a:solidFill>
                <a:latin typeface="Monaco" pitchFamily="49" charset="0"/>
                <a:ea typeface="AR PL ShanHeiSun Uni" charset="0"/>
                <a:cs typeface="AR PL ShanHeiSun Uni" charset="0"/>
              </a:rPr>
              <a:t>PagingAndSortingRepository</a:t>
            </a:r>
            <a:r>
              <a:rPr lang="en-AU" altLang="x-none" sz="1200" dirty="0">
                <a:solidFill>
                  <a:srgbClr val="800000"/>
                </a:solidFill>
                <a:latin typeface="Monaco" pitchFamily="49" charset="0"/>
                <a:ea typeface="AR PL ShanHeiSun Uni" charset="0"/>
                <a:cs typeface="AR PL ShanHeiSun Uni" charset="0"/>
              </a:rPr>
              <a:t>&lt;T, K&gt;</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400" dirty="0">
                <a:solidFill>
                  <a:srgbClr val="800000"/>
                </a:solidFill>
                <a:ea typeface="AR PL ShanHeiSun Uni" charset="0"/>
                <a:cs typeface="AR PL ShanHeiSun Uni" charset="0"/>
              </a:rPr>
              <a:t>- adds </a:t>
            </a:r>
            <a:r>
              <a:rPr lang="en-AU" altLang="x-none" sz="1200" dirty="0" err="1">
                <a:solidFill>
                  <a:srgbClr val="800000"/>
                </a:solidFill>
                <a:latin typeface="Monaco" pitchFamily="49" charset="0"/>
                <a:ea typeface="AR PL ShanHeiSun Uni" charset="0"/>
                <a:cs typeface="AR PL ShanHeiSun Uni" charset="0"/>
              </a:rPr>
              <a:t>Iterable</a:t>
            </a:r>
            <a:r>
              <a:rPr lang="en-AU" altLang="x-none" sz="1200" dirty="0">
                <a:solidFill>
                  <a:srgbClr val="800000"/>
                </a:solidFill>
                <a:latin typeface="Monaco" pitchFamily="49" charset="0"/>
                <a:ea typeface="AR PL ShanHeiSun Uni" charset="0"/>
                <a:cs typeface="AR PL ShanHeiSun Uni" charset="0"/>
              </a:rPr>
              <a:t>&lt;T&gt; </a:t>
            </a:r>
            <a:r>
              <a:rPr lang="en-AU" altLang="x-none" sz="1200" dirty="0" err="1">
                <a:solidFill>
                  <a:srgbClr val="800000"/>
                </a:solidFill>
                <a:latin typeface="Monaco" pitchFamily="49" charset="0"/>
                <a:ea typeface="AR PL ShanHeiSun Uni" charset="0"/>
                <a:cs typeface="AR PL ShanHeiSun Uni" charset="0"/>
              </a:rPr>
              <a:t>findAll</a:t>
            </a:r>
            <a:r>
              <a:rPr lang="en-AU" altLang="x-none" sz="1200" dirty="0">
                <a:solidFill>
                  <a:srgbClr val="800000"/>
                </a:solidFill>
                <a:latin typeface="Monaco" pitchFamily="49" charset="0"/>
                <a:ea typeface="AR PL ShanHeiSun Uni" charset="0"/>
                <a:cs typeface="AR PL ShanHeiSun Uni" charset="0"/>
              </a:rPr>
              <a:t>(Sort) </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400" dirty="0">
                <a:solidFill>
                  <a:srgbClr val="800000"/>
                </a:solidFill>
                <a:ea typeface="AR PL ShanHeiSun Uni" charset="0"/>
                <a:cs typeface="AR PL ShanHeiSun Uni" charset="0"/>
              </a:rPr>
              <a:t>- adds </a:t>
            </a:r>
            <a:r>
              <a:rPr lang="en-AU" altLang="x-none" sz="1200" dirty="0">
                <a:solidFill>
                  <a:srgbClr val="800000"/>
                </a:solidFill>
                <a:latin typeface="Monaco" pitchFamily="49" charset="0"/>
                <a:ea typeface="AR PL ShanHeiSun Uni" charset="0"/>
                <a:cs typeface="AR PL ShanHeiSun Uni" charset="0"/>
              </a:rPr>
              <a:t>Page&lt;T&gt; </a:t>
            </a:r>
            <a:r>
              <a:rPr lang="en-AU" altLang="x-none" sz="1200" dirty="0" err="1">
                <a:solidFill>
                  <a:srgbClr val="800000"/>
                </a:solidFill>
                <a:latin typeface="Monaco" pitchFamily="49" charset="0"/>
                <a:ea typeface="AR PL ShanHeiSun Uni" charset="0"/>
                <a:cs typeface="AR PL ShanHeiSun Uni" charset="0"/>
              </a:rPr>
              <a:t>findAll</a:t>
            </a:r>
            <a:r>
              <a:rPr lang="en-AU" altLang="x-none" sz="1200" dirty="0">
                <a:solidFill>
                  <a:srgbClr val="800000"/>
                </a:solidFill>
                <a:latin typeface="Monaco" pitchFamily="49" charset="0"/>
                <a:ea typeface="AR PL ShanHeiSun Uni" charset="0"/>
                <a:cs typeface="AR PL ShanHeiSun Uni" charset="0"/>
              </a:rPr>
              <a:t>(</a:t>
            </a:r>
            <a:r>
              <a:rPr lang="en-AU" altLang="x-none" sz="1200" dirty="0" err="1">
                <a:solidFill>
                  <a:srgbClr val="800000"/>
                </a:solidFill>
                <a:latin typeface="Monaco" pitchFamily="49" charset="0"/>
                <a:ea typeface="AR PL ShanHeiSun Uni" charset="0"/>
                <a:cs typeface="AR PL ShanHeiSun Uni" charset="0"/>
              </a:rPr>
              <a:t>Pageable</a:t>
            </a:r>
            <a:r>
              <a:rPr lang="en-AU" altLang="x-none" sz="1200" dirty="0">
                <a:solidFill>
                  <a:srgbClr val="800000"/>
                </a:solidFill>
                <a:latin typeface="Monaco" pitchFamily="49" charset="0"/>
                <a:ea typeface="AR PL ShanHeiSun Uni" charset="0"/>
                <a:cs typeface="AR PL ShanHeiSun Uni" charset="0"/>
              </a:rPr>
              <a:t>)</a:t>
            </a:r>
          </a:p>
        </p:txBody>
      </p:sp>
    </p:spTree>
    <p:extLst>
      <p:ext uri="{BB962C8B-B14F-4D97-AF65-F5344CB8AC3E}">
        <p14:creationId xmlns:p14="http://schemas.microsoft.com/office/powerpoint/2010/main" val="13299613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0483"/>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2048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fill="hold" nodeType="clickEffect">
                                  <p:stCondLst>
                                    <p:cond delay="0"/>
                                  </p:stCondLst>
                                  <p:childTnLst>
                                    <p:set>
                                      <p:cBhvr additive="repl">
                                        <p:cTn id="12" dur="1" fill="hold">
                                          <p:stCondLst>
                                            <p:cond delay="0"/>
                                          </p:stCondLst>
                                        </p:cTn>
                                        <p:tgtEl>
                                          <p:spTgt spid="204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title"/>
          </p:nvPr>
        </p:nvSpPr>
        <p:spPr>
          <a:xfrm>
            <a:off x="344488" y="-142775"/>
            <a:ext cx="6291262" cy="979487"/>
          </a:xfrm>
          <a:ln/>
        </p:spPr>
        <p:txBody>
          <a:bodyPr tIns="8128">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a:t>Extending </a:t>
            </a:r>
            <a:r>
              <a:rPr lang="en-US" altLang="x-none" dirty="0" err="1"/>
              <a:t>CRUDRepository</a:t>
            </a:r>
            <a:endParaRPr lang="en-US" altLang="x-none" dirty="0"/>
          </a:p>
        </p:txBody>
      </p:sp>
      <p:sp>
        <p:nvSpPr>
          <p:cNvPr id="21506" name="Rectangle 2"/>
          <p:cNvSpPr>
            <a:spLocks noGrp="1" noChangeArrowheads="1"/>
          </p:cNvSpPr>
          <p:nvPr>
            <p:ph idx="1"/>
          </p:nvPr>
        </p:nvSpPr>
        <p:spPr>
          <a:xfrm>
            <a:off x="628650" y="1219200"/>
            <a:ext cx="8515350" cy="3948112"/>
          </a:xfrm>
          <a:ln/>
        </p:spPr>
        <p:txBody>
          <a:bodyPr>
            <a:normAutofit/>
          </a:bodyPr>
          <a:lstStyle/>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2800" dirty="0"/>
              <a:t>Simple repositories define no custom methods!</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2400" dirty="0"/>
              <a:t>Rely solely on predefined methods</a:t>
            </a:r>
          </a:p>
        </p:txBody>
      </p:sp>
      <p:sp>
        <p:nvSpPr>
          <p:cNvPr id="21507" name="Text Box 3"/>
          <p:cNvSpPr txBox="1">
            <a:spLocks noChangeArrowheads="1"/>
          </p:cNvSpPr>
          <p:nvPr/>
        </p:nvSpPr>
        <p:spPr bwMode="auto">
          <a:xfrm>
            <a:off x="630238" y="2295525"/>
            <a:ext cx="7920037" cy="1293304"/>
          </a:xfrm>
          <a:prstGeom prst="rect">
            <a:avLst/>
          </a:prstGeom>
          <a:solidFill>
            <a:srgbClr val="FFFFCC"/>
          </a:solidFill>
          <a:ln w="1260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516"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9pPr>
          </a:lstStyle>
          <a:p>
            <a:r>
              <a:rPr lang="en-US" altLang="x-none" sz="1400" b="1">
                <a:solidFill>
                  <a:srgbClr val="7F0055"/>
                </a:solidFill>
                <a:ea typeface="Monaco" pitchFamily="49" charset="0"/>
                <a:cs typeface="Monaco" pitchFamily="49" charset="0"/>
              </a:rPr>
              <a:t>import</a:t>
            </a:r>
            <a:r>
              <a:rPr lang="en-US" altLang="x-none" sz="1400">
                <a:ea typeface="Monaco" pitchFamily="49" charset="0"/>
                <a:cs typeface="Monaco" pitchFamily="49" charset="0"/>
              </a:rPr>
              <a:t> org.springframework.data.repository.CRUDRepository;</a:t>
            </a:r>
          </a:p>
          <a:p>
            <a:endParaRPr lang="en-US" altLang="x-none" sz="1400">
              <a:ea typeface="Monaco" pitchFamily="49" charset="0"/>
              <a:cs typeface="Monaco" pitchFamily="49" charset="0"/>
            </a:endParaRPr>
          </a:p>
          <a:p>
            <a:r>
              <a:rPr lang="en-US" altLang="x-none" sz="1400" b="1">
                <a:solidFill>
                  <a:srgbClr val="7F0055"/>
                </a:solidFill>
                <a:ea typeface="Monaco" pitchFamily="49" charset="0"/>
                <a:cs typeface="Monaco" pitchFamily="49" charset="0"/>
              </a:rPr>
              <a:t>public</a:t>
            </a:r>
            <a:r>
              <a:rPr lang="en-US" altLang="x-none" sz="1400">
                <a:ea typeface="Monaco" pitchFamily="49" charset="0"/>
                <a:cs typeface="Monaco" pitchFamily="49" charset="0"/>
              </a:rPr>
              <a:t> </a:t>
            </a:r>
            <a:r>
              <a:rPr lang="en-US" altLang="x-none" sz="1400" b="1">
                <a:solidFill>
                  <a:srgbClr val="7F0055"/>
                </a:solidFill>
                <a:ea typeface="Monaco" pitchFamily="49" charset="0"/>
                <a:cs typeface="Monaco" pitchFamily="49" charset="0"/>
              </a:rPr>
              <a:t>interface</a:t>
            </a:r>
            <a:r>
              <a:rPr lang="en-US" altLang="x-none" sz="1400">
                <a:ea typeface="Monaco" pitchFamily="49" charset="0"/>
                <a:cs typeface="Monaco" pitchFamily="49" charset="0"/>
              </a:rPr>
              <a:t> UserRepository </a:t>
            </a:r>
            <a:r>
              <a:rPr lang="en-US" altLang="x-none" sz="1400" b="1">
                <a:solidFill>
                  <a:srgbClr val="7F0055"/>
                </a:solidFill>
                <a:ea typeface="Monaco" pitchFamily="49" charset="0"/>
                <a:cs typeface="Monaco" pitchFamily="49" charset="0"/>
              </a:rPr>
              <a:t>extends</a:t>
            </a:r>
            <a:r>
              <a:rPr lang="en-US" altLang="x-none" sz="1400">
                <a:ea typeface="Monaco" pitchFamily="49" charset="0"/>
                <a:cs typeface="Monaco" pitchFamily="49" charset="0"/>
              </a:rPr>
              <a:t> CRUDRepository&lt;User, Long&gt; { </a:t>
            </a:r>
          </a:p>
          <a:p>
            <a:r>
              <a:rPr lang="en-US" altLang="x-none" sz="1400">
                <a:ea typeface="Monaco" pitchFamily="49" charset="0"/>
                <a:cs typeface="Monaco" pitchFamily="49" charset="0"/>
              </a:rPr>
              <a:t>}</a:t>
            </a:r>
          </a:p>
        </p:txBody>
      </p:sp>
      <p:sp>
        <p:nvSpPr>
          <p:cNvPr id="21508" name="Text Box 4"/>
          <p:cNvSpPr txBox="1">
            <a:spLocks noChangeArrowheads="1"/>
          </p:cNvSpPr>
          <p:nvPr/>
        </p:nvSpPr>
        <p:spPr bwMode="auto">
          <a:xfrm>
            <a:off x="630238" y="4435475"/>
            <a:ext cx="7920037" cy="1939635"/>
          </a:xfrm>
          <a:prstGeom prst="rect">
            <a:avLst/>
          </a:prstGeom>
          <a:solidFill>
            <a:srgbClr val="FFFFCC"/>
          </a:solidFill>
          <a:ln w="1260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516"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9pPr>
          </a:lstStyle>
          <a:p>
            <a:r>
              <a:rPr lang="en-US" altLang="x-none" sz="1400" b="1">
                <a:solidFill>
                  <a:srgbClr val="7F0055"/>
                </a:solidFill>
                <a:ea typeface="Monaco" pitchFamily="49" charset="0"/>
                <a:cs typeface="Monaco" pitchFamily="49" charset="0"/>
              </a:rPr>
              <a:t>import</a:t>
            </a:r>
            <a:r>
              <a:rPr lang="en-US" altLang="x-none" sz="1400">
                <a:ea typeface="Monaco" pitchFamily="49" charset="0"/>
                <a:cs typeface="Monaco" pitchFamily="49" charset="0"/>
              </a:rPr>
              <a:t> org.springframework.data.repository.CRUDRepository;</a:t>
            </a:r>
          </a:p>
          <a:p>
            <a:endParaRPr lang="en-US" altLang="x-none" sz="1400">
              <a:ea typeface="Monaco" pitchFamily="49" charset="0"/>
              <a:cs typeface="Monaco" pitchFamily="49" charset="0"/>
            </a:endParaRPr>
          </a:p>
          <a:p>
            <a:r>
              <a:rPr lang="en-US" altLang="x-none" sz="1400" b="1">
                <a:solidFill>
                  <a:srgbClr val="7F0055"/>
                </a:solidFill>
                <a:ea typeface="Monaco" pitchFamily="49" charset="0"/>
                <a:cs typeface="Monaco" pitchFamily="49" charset="0"/>
              </a:rPr>
              <a:t>public</a:t>
            </a:r>
            <a:r>
              <a:rPr lang="en-US" altLang="x-none" sz="1400">
                <a:ea typeface="Monaco" pitchFamily="49" charset="0"/>
                <a:cs typeface="Monaco" pitchFamily="49" charset="0"/>
              </a:rPr>
              <a:t> </a:t>
            </a:r>
            <a:r>
              <a:rPr lang="en-US" altLang="x-none" sz="1400" b="1">
                <a:solidFill>
                  <a:srgbClr val="7F0055"/>
                </a:solidFill>
                <a:ea typeface="Monaco" pitchFamily="49" charset="0"/>
                <a:cs typeface="Monaco" pitchFamily="49" charset="0"/>
              </a:rPr>
              <a:t>interface</a:t>
            </a:r>
            <a:r>
              <a:rPr lang="en-US" altLang="x-none" sz="1400">
                <a:ea typeface="Monaco" pitchFamily="49" charset="0"/>
                <a:cs typeface="Monaco" pitchFamily="49" charset="0"/>
              </a:rPr>
              <a:t> UserRepository </a:t>
            </a:r>
            <a:r>
              <a:rPr lang="en-US" altLang="x-none" sz="1400" b="1">
                <a:solidFill>
                  <a:srgbClr val="7F0055"/>
                </a:solidFill>
                <a:ea typeface="Monaco" pitchFamily="49" charset="0"/>
                <a:cs typeface="Monaco" pitchFamily="49" charset="0"/>
              </a:rPr>
              <a:t>extends</a:t>
            </a:r>
            <a:r>
              <a:rPr lang="en-US" altLang="x-none" sz="1400">
                <a:ea typeface="Monaco" pitchFamily="49" charset="0"/>
                <a:cs typeface="Monaco" pitchFamily="49" charset="0"/>
              </a:rPr>
              <a:t> CRUDRepository&lt;User, Long&gt; {</a:t>
            </a:r>
          </a:p>
          <a:p>
            <a:r>
              <a:rPr lang="en-US" altLang="x-none" sz="1400">
                <a:ea typeface="Monaco" pitchFamily="49" charset="0"/>
                <a:cs typeface="Monaco" pitchFamily="49" charset="0"/>
              </a:rPr>
              <a:t>    </a:t>
            </a:r>
            <a:r>
              <a:rPr lang="en-US" altLang="x-none" sz="1400">
                <a:solidFill>
                  <a:srgbClr val="646464"/>
                </a:solidFill>
                <a:ea typeface="Monaco" pitchFamily="49" charset="0"/>
                <a:cs typeface="Monaco" pitchFamily="49" charset="0"/>
              </a:rPr>
              <a:t>@Query</a:t>
            </a:r>
            <a:r>
              <a:rPr lang="en-US" altLang="x-none" sz="1400">
                <a:ea typeface="Monaco" pitchFamily="49" charset="0"/>
                <a:cs typeface="Monaco" pitchFamily="49" charset="0"/>
              </a:rPr>
              <a:t>(</a:t>
            </a:r>
            <a:r>
              <a:rPr lang="en-US" altLang="x-none" sz="1400">
                <a:solidFill>
                  <a:srgbClr val="2A00FF"/>
                </a:solidFill>
                <a:ea typeface="Monaco" pitchFamily="49" charset="0"/>
                <a:cs typeface="Monaco" pitchFamily="49" charset="0"/>
              </a:rPr>
              <a:t>"select u from User u where u.emailAddress = ?1"</a:t>
            </a:r>
            <a:r>
              <a:rPr lang="en-US" altLang="x-none" sz="1400">
                <a:ea typeface="Monaco" pitchFamily="49" charset="0"/>
                <a:cs typeface="Monaco" pitchFamily="49" charset="0"/>
              </a:rPr>
              <a:t>)</a:t>
            </a:r>
          </a:p>
          <a:p>
            <a:r>
              <a:rPr lang="en-US" altLang="x-none" sz="1400">
                <a:ea typeface="Arial" charset="0"/>
                <a:cs typeface="Arial" charset="0"/>
              </a:rPr>
              <a:t>    </a:t>
            </a:r>
            <a:r>
              <a:rPr lang="en-US" altLang="x-none" sz="1400">
                <a:ea typeface="Monaco" pitchFamily="49" charset="0"/>
                <a:cs typeface="Monaco" pitchFamily="49" charset="0"/>
              </a:rPr>
              <a:t>User</a:t>
            </a:r>
            <a:r>
              <a:rPr lang="en-US" altLang="x-none" sz="1400">
                <a:ea typeface="Arial" charset="0"/>
                <a:cs typeface="Arial" charset="0"/>
              </a:rPr>
              <a:t> findByEmail(String email);</a:t>
            </a:r>
          </a:p>
          <a:p>
            <a:r>
              <a:rPr lang="en-US" altLang="x-none" sz="1400">
                <a:ea typeface="Monaco" pitchFamily="49" charset="0"/>
                <a:cs typeface="Monaco" pitchFamily="49" charset="0"/>
              </a:rPr>
              <a:t>}</a:t>
            </a:r>
          </a:p>
        </p:txBody>
      </p:sp>
      <p:sp>
        <p:nvSpPr>
          <p:cNvPr id="21509" name="AutoShape 5"/>
          <p:cNvSpPr>
            <a:spLocks noChangeArrowheads="1"/>
          </p:cNvSpPr>
          <p:nvPr/>
        </p:nvSpPr>
        <p:spPr bwMode="auto">
          <a:xfrm>
            <a:off x="5995988" y="3616325"/>
            <a:ext cx="3068637" cy="871538"/>
          </a:xfrm>
          <a:prstGeom prst="roundRect">
            <a:avLst>
              <a:gd name="adj" fmla="val 218"/>
            </a:avLst>
          </a:prstGeom>
          <a:solidFill>
            <a:srgbClr val="FFFFFF"/>
          </a:solidFill>
          <a:ln w="9360" cap="flat">
            <a:solidFill>
              <a:srgbClr val="8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p>
            <a:pPr algn="ct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800">
                <a:solidFill>
                  <a:srgbClr val="800000"/>
                </a:solidFill>
                <a:ea typeface="AR PL ShanHeiSun Uni" charset="0"/>
                <a:cs typeface="AR PL ShanHeiSun Uni" charset="0"/>
              </a:rPr>
              <a:t>More complex repositories simply define additional methods</a:t>
            </a:r>
          </a:p>
        </p:txBody>
      </p:sp>
    </p:spTree>
    <p:extLst>
      <p:ext uri="{BB962C8B-B14F-4D97-AF65-F5344CB8AC3E}">
        <p14:creationId xmlns:p14="http://schemas.microsoft.com/office/powerpoint/2010/main" val="236891084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29" name="Rectangle 1"/>
          <p:cNvSpPr>
            <a:spLocks noGrp="1" noChangeArrowheads="1"/>
          </p:cNvSpPr>
          <p:nvPr>
            <p:ph type="title"/>
          </p:nvPr>
        </p:nvSpPr>
        <p:spPr>
          <a:xfrm>
            <a:off x="344488" y="-171400"/>
            <a:ext cx="6291262" cy="979487"/>
          </a:xfrm>
          <a:ln/>
        </p:spPr>
        <p:txBody>
          <a:bodyPr tIns="8128"/>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a:t>Quick Start (3)</a:t>
            </a:r>
          </a:p>
        </p:txBody>
      </p:sp>
      <p:sp>
        <p:nvSpPr>
          <p:cNvPr id="22530" name="Rectangle 2"/>
          <p:cNvSpPr>
            <a:spLocks noGrp="1" noChangeArrowheads="1"/>
          </p:cNvSpPr>
          <p:nvPr>
            <p:ph idx="1"/>
          </p:nvPr>
        </p:nvSpPr>
        <p:spPr>
          <a:xfrm>
            <a:off x="628650" y="1066800"/>
            <a:ext cx="7867650" cy="3948112"/>
          </a:xfrm>
          <a:ln/>
        </p:spPr>
        <p:txBody>
          <a:bodyPr/>
          <a:lstStyle/>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dirty="0"/>
              <a:t>Additional interfaces provided</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dirty="0" err="1"/>
              <a:t>CRUDRepository</a:t>
            </a:r>
            <a:endParaRPr lang="en-US" altLang="x-none" dirty="0"/>
          </a:p>
        </p:txBody>
      </p:sp>
      <p:sp>
        <p:nvSpPr>
          <p:cNvPr id="22531" name="Text Box 3"/>
          <p:cNvSpPr txBox="1">
            <a:spLocks noChangeArrowheads="1"/>
          </p:cNvSpPr>
          <p:nvPr/>
        </p:nvSpPr>
        <p:spPr bwMode="auto">
          <a:xfrm>
            <a:off x="630238" y="2393950"/>
            <a:ext cx="7920037" cy="3319499"/>
          </a:xfrm>
          <a:prstGeom prst="rect">
            <a:avLst/>
          </a:prstGeom>
          <a:solidFill>
            <a:srgbClr val="FFFFCC"/>
          </a:solidFill>
          <a:ln w="1260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516"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9pPr>
          </a:lstStyle>
          <a:p>
            <a:r>
              <a:rPr lang="en-US" altLang="x-none" sz="1400" b="1" dirty="0">
                <a:solidFill>
                  <a:srgbClr val="7F0055"/>
                </a:solidFill>
                <a:ea typeface="Monaco" pitchFamily="49" charset="0"/>
                <a:cs typeface="Monaco" pitchFamily="49" charset="0"/>
              </a:rPr>
              <a:t>public</a:t>
            </a:r>
            <a:r>
              <a:rPr lang="en-US" altLang="x-none" sz="1400" dirty="0">
                <a:ea typeface="Monaco" pitchFamily="49" charset="0"/>
                <a:cs typeface="Monaco" pitchFamily="49" charset="0"/>
              </a:rPr>
              <a:t> </a:t>
            </a:r>
            <a:r>
              <a:rPr lang="en-US" altLang="x-none" sz="1400" b="1" dirty="0">
                <a:solidFill>
                  <a:srgbClr val="7F0055"/>
                </a:solidFill>
                <a:ea typeface="Monaco" pitchFamily="49" charset="0"/>
                <a:cs typeface="Monaco" pitchFamily="49" charset="0"/>
              </a:rPr>
              <a:t>interface</a:t>
            </a:r>
            <a:r>
              <a:rPr lang="en-US" altLang="x-none" sz="1400" dirty="0">
                <a:ea typeface="Monaco" pitchFamily="49" charset="0"/>
                <a:cs typeface="Monaco" pitchFamily="49" charset="0"/>
              </a:rPr>
              <a:t> </a:t>
            </a:r>
            <a:r>
              <a:rPr lang="en-US" altLang="x-none" sz="1400" dirty="0" err="1">
                <a:ea typeface="Monaco" pitchFamily="49" charset="0"/>
                <a:cs typeface="Monaco" pitchFamily="49" charset="0"/>
              </a:rPr>
              <a:t>CRUDRepository</a:t>
            </a:r>
            <a:r>
              <a:rPr lang="en-US" altLang="x-none" sz="1400" dirty="0">
                <a:ea typeface="Monaco" pitchFamily="49" charset="0"/>
                <a:cs typeface="Monaco" pitchFamily="49" charset="0"/>
              </a:rPr>
              <a:t>&lt;T, I&gt; {</a:t>
            </a:r>
          </a:p>
          <a:p>
            <a:pPr>
              <a:spcBef>
                <a:spcPts val="225"/>
              </a:spcBef>
              <a:spcAft>
                <a:spcPts val="150"/>
              </a:spcAft>
            </a:pPr>
            <a:r>
              <a:rPr lang="en-US" altLang="x-none" sz="1400" dirty="0">
                <a:ea typeface="Monaco" pitchFamily="49" charset="0"/>
                <a:cs typeface="Monaco" pitchFamily="49" charset="0"/>
              </a:rPr>
              <a:t>   </a:t>
            </a:r>
            <a:r>
              <a:rPr lang="en-US" altLang="x-none" sz="1200" dirty="0">
                <a:ea typeface="Monaco" pitchFamily="49" charset="0"/>
                <a:cs typeface="Monaco" pitchFamily="49" charset="0"/>
              </a:rPr>
              <a:t>T </a:t>
            </a:r>
            <a:r>
              <a:rPr lang="en-US" altLang="x-none" sz="1200" dirty="0" err="1">
                <a:ea typeface="Monaco" pitchFamily="49" charset="0"/>
                <a:cs typeface="Monaco" pitchFamily="49" charset="0"/>
              </a:rPr>
              <a:t>findOne</a:t>
            </a:r>
            <a:r>
              <a:rPr lang="en-US" altLang="x-none" sz="1200" dirty="0">
                <a:ea typeface="Monaco" pitchFamily="49" charset="0"/>
                <a:cs typeface="Monaco" pitchFamily="49" charset="0"/>
              </a:rPr>
              <a:t>(I id);</a:t>
            </a:r>
          </a:p>
          <a:p>
            <a:pPr>
              <a:spcBef>
                <a:spcPts val="225"/>
              </a:spcBef>
              <a:spcAft>
                <a:spcPts val="150"/>
              </a:spcAft>
            </a:pPr>
            <a:r>
              <a:rPr lang="en-US" altLang="x-none" sz="1200" dirty="0">
                <a:ea typeface="Monaco" pitchFamily="49" charset="0"/>
                <a:cs typeface="Monaco" pitchFamily="49" charset="0"/>
              </a:rPr>
              <a:t>    </a:t>
            </a:r>
            <a:r>
              <a:rPr lang="en-US" altLang="x-none" sz="1200" dirty="0" err="1">
                <a:ea typeface="Monaco" pitchFamily="49" charset="0"/>
                <a:cs typeface="Monaco" pitchFamily="49" charset="0"/>
              </a:rPr>
              <a:t>Iterable</a:t>
            </a:r>
            <a:r>
              <a:rPr lang="en-US" altLang="x-none" sz="1200" dirty="0">
                <a:ea typeface="Monaco" pitchFamily="49" charset="0"/>
                <a:cs typeface="Monaco" pitchFamily="49" charset="0"/>
              </a:rPr>
              <a:t>&lt;T&gt; </a:t>
            </a:r>
            <a:r>
              <a:rPr lang="en-US" altLang="x-none" sz="1200" dirty="0" err="1">
                <a:ea typeface="Monaco" pitchFamily="49" charset="0"/>
                <a:cs typeface="Monaco" pitchFamily="49" charset="0"/>
              </a:rPr>
              <a:t>findAll</a:t>
            </a:r>
            <a:r>
              <a:rPr lang="en-US" altLang="x-none" sz="1200" dirty="0">
                <a:ea typeface="Monaco" pitchFamily="49" charset="0"/>
                <a:cs typeface="Monaco" pitchFamily="49" charset="0"/>
              </a:rPr>
              <a:t>();</a:t>
            </a:r>
          </a:p>
          <a:p>
            <a:pPr>
              <a:spcBef>
                <a:spcPts val="225"/>
              </a:spcBef>
              <a:spcAft>
                <a:spcPts val="150"/>
              </a:spcAft>
            </a:pPr>
            <a:r>
              <a:rPr lang="en-US" altLang="x-none" sz="1200" dirty="0">
                <a:ea typeface="Monaco" pitchFamily="49" charset="0"/>
                <a:cs typeface="Monaco" pitchFamily="49" charset="0"/>
              </a:rPr>
              <a:t>    T save(T entity);</a:t>
            </a:r>
          </a:p>
          <a:p>
            <a:pPr>
              <a:spcBef>
                <a:spcPts val="225"/>
              </a:spcBef>
              <a:spcAft>
                <a:spcPts val="150"/>
              </a:spcAft>
            </a:pPr>
            <a:r>
              <a:rPr lang="en-US" altLang="x-none" sz="1200" dirty="0">
                <a:ea typeface="Monaco" pitchFamily="49" charset="0"/>
                <a:cs typeface="Monaco" pitchFamily="49" charset="0"/>
              </a:rPr>
              <a:t>    </a:t>
            </a:r>
            <a:r>
              <a:rPr lang="en-US" altLang="x-none" sz="1200" dirty="0" err="1">
                <a:ea typeface="Monaco" pitchFamily="49" charset="0"/>
                <a:cs typeface="Monaco" pitchFamily="49" charset="0"/>
              </a:rPr>
              <a:t>Iterable</a:t>
            </a:r>
            <a:r>
              <a:rPr lang="en-US" altLang="x-none" sz="1200" dirty="0">
                <a:ea typeface="Monaco" pitchFamily="49" charset="0"/>
                <a:cs typeface="Monaco" pitchFamily="49" charset="0"/>
              </a:rPr>
              <a:t>&lt;T&gt; save(</a:t>
            </a:r>
            <a:r>
              <a:rPr lang="en-US" altLang="x-none" sz="1200" dirty="0" err="1">
                <a:ea typeface="Monaco" pitchFamily="49" charset="0"/>
                <a:cs typeface="Monaco" pitchFamily="49" charset="0"/>
              </a:rPr>
              <a:t>Iterable</a:t>
            </a:r>
            <a:r>
              <a:rPr lang="en-US" altLang="x-none" sz="1200" dirty="0">
                <a:ea typeface="Monaco" pitchFamily="49" charset="0"/>
                <a:cs typeface="Monaco" pitchFamily="49" charset="0"/>
              </a:rPr>
              <a:t>(? extends T&gt; </a:t>
            </a:r>
            <a:r>
              <a:rPr lang="en-US" altLang="x-none" sz="1200" dirty="0" err="1">
                <a:ea typeface="Monaco" pitchFamily="49" charset="0"/>
                <a:cs typeface="Monaco" pitchFamily="49" charset="0"/>
              </a:rPr>
              <a:t>entiries</a:t>
            </a:r>
            <a:r>
              <a:rPr lang="en-US" altLang="x-none" sz="1200" dirty="0">
                <a:ea typeface="Monaco" pitchFamily="49" charset="0"/>
                <a:cs typeface="Monaco" pitchFamily="49" charset="0"/>
              </a:rPr>
              <a:t>);</a:t>
            </a:r>
          </a:p>
          <a:p>
            <a:pPr>
              <a:spcBef>
                <a:spcPts val="225"/>
              </a:spcBef>
              <a:spcAft>
                <a:spcPts val="150"/>
              </a:spcAft>
            </a:pPr>
            <a:r>
              <a:rPr lang="en-US" altLang="x-none" sz="1200" dirty="0">
                <a:ea typeface="Monaco" pitchFamily="49" charset="0"/>
                <a:cs typeface="Monaco" pitchFamily="49" charset="0"/>
              </a:rPr>
              <a:t>    void delete(T entity);</a:t>
            </a:r>
          </a:p>
          <a:p>
            <a:pPr>
              <a:spcBef>
                <a:spcPts val="225"/>
              </a:spcBef>
              <a:spcAft>
                <a:spcPts val="150"/>
              </a:spcAft>
            </a:pPr>
            <a:r>
              <a:rPr lang="en-US" altLang="x-none" sz="1200" dirty="0">
                <a:ea typeface="Monaco" pitchFamily="49" charset="0"/>
                <a:cs typeface="Monaco" pitchFamily="49" charset="0"/>
              </a:rPr>
              <a:t>    void delete(I id);</a:t>
            </a:r>
          </a:p>
          <a:p>
            <a:pPr>
              <a:spcBef>
                <a:spcPts val="225"/>
              </a:spcBef>
              <a:spcAft>
                <a:spcPts val="150"/>
              </a:spcAft>
            </a:pPr>
            <a:r>
              <a:rPr lang="en-US" altLang="x-none" sz="1200" dirty="0">
                <a:ea typeface="Monaco" pitchFamily="49" charset="0"/>
                <a:cs typeface="Monaco" pitchFamily="49" charset="0"/>
              </a:rPr>
              <a:t>    void delete(T entity);</a:t>
            </a:r>
          </a:p>
          <a:p>
            <a:pPr>
              <a:spcBef>
                <a:spcPts val="225"/>
              </a:spcBef>
              <a:spcAft>
                <a:spcPts val="150"/>
              </a:spcAft>
            </a:pPr>
            <a:r>
              <a:rPr lang="en-US" altLang="x-none" sz="1200" dirty="0">
                <a:ea typeface="Monaco" pitchFamily="49" charset="0"/>
                <a:cs typeface="Monaco" pitchFamily="49" charset="0"/>
              </a:rPr>
              <a:t>    void delete(</a:t>
            </a:r>
            <a:r>
              <a:rPr lang="en-US" altLang="x-none" sz="1200" dirty="0" err="1">
                <a:ea typeface="Monaco" pitchFamily="49" charset="0"/>
                <a:cs typeface="Monaco" pitchFamily="49" charset="0"/>
              </a:rPr>
              <a:t>Iterable</a:t>
            </a:r>
            <a:r>
              <a:rPr lang="en-US" altLang="x-none" sz="1200" dirty="0">
                <a:ea typeface="Monaco" pitchFamily="49" charset="0"/>
                <a:cs typeface="Monaco" pitchFamily="49" charset="0"/>
              </a:rPr>
              <a:t>&lt;&gt; extends T&gt; entities);</a:t>
            </a:r>
          </a:p>
          <a:p>
            <a:pPr>
              <a:spcBef>
                <a:spcPts val="225"/>
              </a:spcBef>
              <a:spcAft>
                <a:spcPts val="150"/>
              </a:spcAft>
            </a:pPr>
            <a:r>
              <a:rPr lang="en-US" altLang="x-none" sz="1200" dirty="0">
                <a:ea typeface="Monaco" pitchFamily="49" charset="0"/>
                <a:cs typeface="Monaco" pitchFamily="49" charset="0"/>
              </a:rPr>
              <a:t>    void </a:t>
            </a:r>
            <a:r>
              <a:rPr lang="en-US" altLang="x-none" sz="1200" dirty="0" err="1">
                <a:ea typeface="Monaco" pitchFamily="49" charset="0"/>
                <a:cs typeface="Monaco" pitchFamily="49" charset="0"/>
              </a:rPr>
              <a:t>deleteAll</a:t>
            </a:r>
            <a:r>
              <a:rPr lang="en-US" altLang="x-none" sz="1200" dirty="0">
                <a:ea typeface="Monaco" pitchFamily="49" charset="0"/>
                <a:cs typeface="Monaco" pitchFamily="49" charset="0"/>
              </a:rPr>
              <a:t>();</a:t>
            </a:r>
          </a:p>
          <a:p>
            <a:pPr>
              <a:spcBef>
                <a:spcPts val="225"/>
              </a:spcBef>
              <a:spcAft>
                <a:spcPts val="150"/>
              </a:spcAft>
            </a:pPr>
            <a:r>
              <a:rPr lang="en-US" altLang="x-none" sz="1200" dirty="0">
                <a:ea typeface="Monaco" pitchFamily="49" charset="0"/>
                <a:cs typeface="Monaco" pitchFamily="49" charset="0"/>
              </a:rPr>
              <a:t>    long count();</a:t>
            </a:r>
          </a:p>
          <a:p>
            <a:pPr>
              <a:spcBef>
                <a:spcPts val="225"/>
              </a:spcBef>
              <a:spcAft>
                <a:spcPts val="150"/>
              </a:spcAft>
            </a:pPr>
            <a:r>
              <a:rPr lang="en-US" altLang="x-none" sz="1200" dirty="0">
                <a:ea typeface="Monaco" pitchFamily="49" charset="0"/>
                <a:cs typeface="Monaco" pitchFamily="49" charset="0"/>
              </a:rPr>
              <a:t>    </a:t>
            </a:r>
            <a:r>
              <a:rPr lang="en-US" altLang="x-none" sz="1200" dirty="0" err="1">
                <a:ea typeface="Monaco" pitchFamily="49" charset="0"/>
                <a:cs typeface="Monaco" pitchFamily="49" charset="0"/>
              </a:rPr>
              <a:t>boolean</a:t>
            </a:r>
            <a:r>
              <a:rPr lang="en-US" altLang="x-none" sz="1200" dirty="0">
                <a:ea typeface="Monaco" pitchFamily="49" charset="0"/>
                <a:cs typeface="Monaco" pitchFamily="49" charset="0"/>
              </a:rPr>
              <a:t> exists(I id);</a:t>
            </a:r>
          </a:p>
          <a:p>
            <a:r>
              <a:rPr lang="en-US" altLang="x-none" sz="1400" dirty="0">
                <a:ea typeface="Monaco" pitchFamily="49" charset="0"/>
                <a:cs typeface="Monaco" pitchFamily="49" charset="0"/>
              </a:rPr>
              <a:t>}</a:t>
            </a:r>
          </a:p>
        </p:txBody>
      </p:sp>
    </p:spTree>
    <p:extLst>
      <p:ext uri="{BB962C8B-B14F-4D97-AF65-F5344CB8AC3E}">
        <p14:creationId xmlns:p14="http://schemas.microsoft.com/office/powerpoint/2010/main" val="7056423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3" name="Rectangle 1"/>
          <p:cNvSpPr>
            <a:spLocks noGrp="1" noChangeArrowheads="1"/>
          </p:cNvSpPr>
          <p:nvPr>
            <p:ph type="title"/>
          </p:nvPr>
        </p:nvSpPr>
        <p:spPr>
          <a:xfrm>
            <a:off x="344488" y="-99392"/>
            <a:ext cx="6291262" cy="979487"/>
          </a:xfrm>
          <a:ln/>
        </p:spPr>
        <p:txBody>
          <a:bodyPr tIns="8128"/>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a:t>Quick Start (4)</a:t>
            </a:r>
          </a:p>
        </p:txBody>
      </p:sp>
      <p:sp>
        <p:nvSpPr>
          <p:cNvPr id="23554" name="Rectangle 2"/>
          <p:cNvSpPr>
            <a:spLocks noGrp="1" noChangeArrowheads="1"/>
          </p:cNvSpPr>
          <p:nvPr>
            <p:ph idx="1"/>
          </p:nvPr>
        </p:nvSpPr>
        <p:spPr>
          <a:xfrm>
            <a:off x="628650" y="1143000"/>
            <a:ext cx="7867650" cy="3948112"/>
          </a:xfrm>
          <a:ln/>
        </p:spPr>
        <p:txBody>
          <a:bodyPr/>
          <a:lstStyle/>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dirty="0"/>
              <a:t>Additional interfaces provided</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dirty="0" err="1"/>
              <a:t>PagingAndSortingRepository</a:t>
            </a:r>
            <a:endParaRPr lang="en-US" altLang="x-none" dirty="0"/>
          </a:p>
          <a:p>
            <a:pPr marL="341313" indent="-341313">
              <a:buFont typeface="Verdana" pitchFamily="32"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US" altLang="x-none" dirty="0"/>
          </a:p>
        </p:txBody>
      </p:sp>
      <p:sp>
        <p:nvSpPr>
          <p:cNvPr id="23555" name="Text Box 3"/>
          <p:cNvSpPr txBox="1">
            <a:spLocks noChangeArrowheads="1"/>
          </p:cNvSpPr>
          <p:nvPr/>
        </p:nvSpPr>
        <p:spPr bwMode="auto">
          <a:xfrm>
            <a:off x="630238" y="2393950"/>
            <a:ext cx="7920037" cy="1303563"/>
          </a:xfrm>
          <a:prstGeom prst="rect">
            <a:avLst/>
          </a:prstGeom>
          <a:solidFill>
            <a:srgbClr val="FFFFCC"/>
          </a:solidFill>
          <a:ln w="1260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516"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9pPr>
          </a:lstStyle>
          <a:p>
            <a:r>
              <a:rPr lang="en-US" altLang="x-none" sz="1600" b="1" dirty="0">
                <a:solidFill>
                  <a:srgbClr val="7F0055"/>
                </a:solidFill>
                <a:ea typeface="Monaco" pitchFamily="49" charset="0"/>
                <a:cs typeface="Monaco" pitchFamily="49" charset="0"/>
              </a:rPr>
              <a:t>interface</a:t>
            </a:r>
            <a:r>
              <a:rPr lang="en-US" altLang="x-none" sz="1600" dirty="0">
                <a:ea typeface="Monaco" pitchFamily="49" charset="0"/>
                <a:cs typeface="Monaco" pitchFamily="49" charset="0"/>
              </a:rPr>
              <a:t> </a:t>
            </a:r>
            <a:r>
              <a:rPr lang="en-US" altLang="x-none" sz="1600" dirty="0" err="1">
                <a:ea typeface="Monaco" pitchFamily="49" charset="0"/>
                <a:cs typeface="Monaco" pitchFamily="49" charset="0"/>
              </a:rPr>
              <a:t>PagingAndSortingRepository</a:t>
            </a:r>
            <a:r>
              <a:rPr lang="en-US" altLang="x-none" sz="1600" dirty="0">
                <a:ea typeface="Monaco" pitchFamily="49" charset="0"/>
                <a:cs typeface="Monaco" pitchFamily="49" charset="0"/>
              </a:rPr>
              <a:t>&lt;T, I&gt; extends </a:t>
            </a:r>
            <a:r>
              <a:rPr lang="en-US" altLang="x-none" sz="1600" dirty="0" err="1">
                <a:ea typeface="Monaco" pitchFamily="49" charset="0"/>
                <a:cs typeface="Monaco" pitchFamily="49" charset="0"/>
              </a:rPr>
              <a:t>CRUDRepository</a:t>
            </a:r>
            <a:r>
              <a:rPr lang="en-US" altLang="x-none" sz="1600" dirty="0">
                <a:ea typeface="Monaco" pitchFamily="49" charset="0"/>
                <a:cs typeface="Monaco" pitchFamily="49" charset="0"/>
              </a:rPr>
              <a:t>&lt;&gt; {</a:t>
            </a:r>
          </a:p>
          <a:p>
            <a:pPr>
              <a:spcBef>
                <a:spcPts val="225"/>
              </a:spcBef>
              <a:spcAft>
                <a:spcPts val="150"/>
              </a:spcAft>
            </a:pPr>
            <a:r>
              <a:rPr lang="en-US" altLang="x-none" sz="1400" dirty="0">
                <a:ea typeface="Monaco" pitchFamily="49" charset="0"/>
                <a:cs typeface="Monaco" pitchFamily="49" charset="0"/>
              </a:rPr>
              <a:t>    Page&lt;T&gt; </a:t>
            </a:r>
            <a:r>
              <a:rPr lang="en-US" altLang="x-none" sz="1400" dirty="0" err="1">
                <a:ea typeface="Monaco" pitchFamily="49" charset="0"/>
                <a:cs typeface="Monaco" pitchFamily="49" charset="0"/>
              </a:rPr>
              <a:t>findAll</a:t>
            </a:r>
            <a:r>
              <a:rPr lang="en-US" altLang="x-none" sz="1400" dirty="0">
                <a:ea typeface="Monaco" pitchFamily="49" charset="0"/>
                <a:cs typeface="Monaco" pitchFamily="49" charset="0"/>
              </a:rPr>
              <a:t>(</a:t>
            </a:r>
            <a:r>
              <a:rPr lang="en-US" altLang="x-none" sz="1400" dirty="0" err="1">
                <a:ea typeface="Monaco" pitchFamily="49" charset="0"/>
                <a:cs typeface="Monaco" pitchFamily="49" charset="0"/>
              </a:rPr>
              <a:t>Pageable</a:t>
            </a:r>
            <a:r>
              <a:rPr lang="en-US" altLang="x-none" sz="1400" dirty="0">
                <a:ea typeface="Monaco" pitchFamily="49" charset="0"/>
                <a:cs typeface="Monaco" pitchFamily="49" charset="0"/>
              </a:rPr>
              <a:t> </a:t>
            </a:r>
            <a:r>
              <a:rPr lang="en-US" altLang="x-none" sz="1400" dirty="0" err="1">
                <a:ea typeface="Monaco" pitchFamily="49" charset="0"/>
                <a:cs typeface="Monaco" pitchFamily="49" charset="0"/>
              </a:rPr>
              <a:t>pageable</a:t>
            </a:r>
            <a:r>
              <a:rPr lang="en-US" altLang="x-none" sz="1400" dirty="0">
                <a:ea typeface="Monaco" pitchFamily="49" charset="0"/>
                <a:cs typeface="Monaco" pitchFamily="49" charset="0"/>
              </a:rPr>
              <a:t>);</a:t>
            </a:r>
          </a:p>
          <a:p>
            <a:pPr>
              <a:spcBef>
                <a:spcPts val="225"/>
              </a:spcBef>
              <a:spcAft>
                <a:spcPts val="150"/>
              </a:spcAft>
            </a:pPr>
            <a:r>
              <a:rPr lang="en-US" altLang="x-none" sz="1400" dirty="0">
                <a:ea typeface="Monaco" pitchFamily="49" charset="0"/>
                <a:cs typeface="Monaco" pitchFamily="49" charset="0"/>
              </a:rPr>
              <a:t>    </a:t>
            </a:r>
            <a:r>
              <a:rPr lang="en-US" altLang="x-none" sz="1400" dirty="0" err="1">
                <a:ea typeface="Monaco" pitchFamily="49" charset="0"/>
                <a:cs typeface="Monaco" pitchFamily="49" charset="0"/>
              </a:rPr>
              <a:t>Iterable</a:t>
            </a:r>
            <a:r>
              <a:rPr lang="en-US" altLang="x-none" sz="1400" dirty="0">
                <a:ea typeface="Monaco" pitchFamily="49" charset="0"/>
                <a:cs typeface="Monaco" pitchFamily="49" charset="0"/>
              </a:rPr>
              <a:t>&lt;T&gt; </a:t>
            </a:r>
            <a:r>
              <a:rPr lang="en-US" altLang="x-none" sz="1400" dirty="0" err="1">
                <a:ea typeface="Monaco" pitchFamily="49" charset="0"/>
                <a:cs typeface="Monaco" pitchFamily="49" charset="0"/>
              </a:rPr>
              <a:t>findAll</a:t>
            </a:r>
            <a:r>
              <a:rPr lang="en-US" altLang="x-none" sz="1400" dirty="0">
                <a:ea typeface="Monaco" pitchFamily="49" charset="0"/>
                <a:cs typeface="Monaco" pitchFamily="49" charset="0"/>
              </a:rPr>
              <a:t>(Sort sort);</a:t>
            </a:r>
          </a:p>
          <a:p>
            <a:pPr>
              <a:spcAft>
                <a:spcPts val="363"/>
              </a:spcAft>
            </a:pPr>
            <a:r>
              <a:rPr lang="en-US" altLang="x-none" sz="1600" dirty="0">
                <a:ea typeface="Monaco" pitchFamily="49" charset="0"/>
                <a:cs typeface="Monaco" pitchFamily="49" charset="0"/>
              </a:rPr>
              <a:t>}</a:t>
            </a:r>
          </a:p>
        </p:txBody>
      </p:sp>
    </p:spTree>
    <p:extLst>
      <p:ext uri="{BB962C8B-B14F-4D97-AF65-F5344CB8AC3E}">
        <p14:creationId xmlns:p14="http://schemas.microsoft.com/office/powerpoint/2010/main" val="72377767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Grp="1" noChangeArrowheads="1"/>
          </p:cNvSpPr>
          <p:nvPr>
            <p:ph type="title"/>
          </p:nvPr>
        </p:nvSpPr>
        <p:spPr>
          <a:xfrm>
            <a:off x="344488" y="-243408"/>
            <a:ext cx="6291262" cy="1068387"/>
          </a:xfrm>
          <a:ln/>
        </p:spPr>
        <p:txBody>
          <a:bodyPr tIns="8128"/>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a:t>Defining finders</a:t>
            </a:r>
          </a:p>
        </p:txBody>
      </p:sp>
      <p:sp>
        <p:nvSpPr>
          <p:cNvPr id="24583" name="Rectangle 7"/>
          <p:cNvSpPr>
            <a:spLocks noGrp="1" noChangeArrowheads="1"/>
          </p:cNvSpPr>
          <p:nvPr>
            <p:ph idx="1"/>
          </p:nvPr>
        </p:nvSpPr>
        <p:spPr>
          <a:xfrm>
            <a:off x="628650" y="836712"/>
            <a:ext cx="7867650" cy="4525963"/>
          </a:xfrm>
          <a:ln/>
        </p:spPr>
        <p:txBody>
          <a:bodyPr/>
          <a:lstStyle/>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2800" dirty="0"/>
              <a:t>Auto-generated finders obey naming convention</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2400" dirty="0" err="1"/>
              <a:t>findBy</a:t>
            </a:r>
            <a:r>
              <a:rPr lang="en-US" altLang="x-none" sz="2400" i="1" dirty="0">
                <a:solidFill>
                  <a:srgbClr val="800000"/>
                </a:solidFill>
              </a:rPr>
              <a:t>&lt;</a:t>
            </a:r>
            <a:r>
              <a:rPr lang="en-US" altLang="x-none" sz="2400" i="1" dirty="0" err="1">
                <a:solidFill>
                  <a:srgbClr val="800000"/>
                </a:solidFill>
              </a:rPr>
              <a:t>DataMember</a:t>
            </a:r>
            <a:r>
              <a:rPr lang="en-US" altLang="x-none" sz="2400" i="1" dirty="0">
                <a:solidFill>
                  <a:srgbClr val="800000"/>
                </a:solidFill>
              </a:rPr>
              <a:t>&gt;</a:t>
            </a:r>
            <a:r>
              <a:rPr lang="en-US" altLang="x-none" sz="2400" i="1" dirty="0">
                <a:solidFill>
                  <a:srgbClr val="0000FF"/>
                </a:solidFill>
              </a:rPr>
              <a:t>&lt;Op&gt;</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2400" dirty="0">
                <a:solidFill>
                  <a:srgbClr val="0000FF"/>
                </a:solidFill>
              </a:rPr>
              <a:t>&lt;Op&gt;</a:t>
            </a:r>
            <a:r>
              <a:rPr lang="en-US" altLang="x-none" sz="2400" dirty="0"/>
              <a:t> can be </a:t>
            </a:r>
            <a:r>
              <a:rPr lang="en-US" altLang="x-none" sz="2400" dirty="0" err="1"/>
              <a:t>Gt</a:t>
            </a:r>
            <a:r>
              <a:rPr lang="en-US" altLang="x-none" sz="2400" dirty="0"/>
              <a:t>, Lt, Ne, Between, Like … </a:t>
            </a:r>
            <a:r>
              <a:rPr lang="en-US" altLang="x-none" sz="2400" dirty="0" err="1"/>
              <a:t>etc</a:t>
            </a:r>
            <a:endParaRPr lang="en-US" altLang="x-none" sz="2400" dirty="0"/>
          </a:p>
        </p:txBody>
      </p:sp>
      <p:sp>
        <p:nvSpPr>
          <p:cNvPr id="24578" name="AutoShape 2"/>
          <p:cNvSpPr>
            <a:spLocks noChangeArrowheads="1"/>
          </p:cNvSpPr>
          <p:nvPr/>
        </p:nvSpPr>
        <p:spPr bwMode="auto">
          <a:xfrm>
            <a:off x="285412" y="2420888"/>
            <a:ext cx="8443912" cy="3795762"/>
          </a:xfrm>
          <a:prstGeom prst="roundRect">
            <a:avLst>
              <a:gd name="adj" fmla="val 79"/>
            </a:avLst>
          </a:prstGeom>
          <a:solidFill>
            <a:srgbClr val="FFFFCC"/>
          </a:solidFill>
          <a:ln w="93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400" b="1" dirty="0">
                <a:solidFill>
                  <a:srgbClr val="7F0055"/>
                </a:solidFill>
                <a:ea typeface="Monaco" pitchFamily="49" charset="0"/>
                <a:cs typeface="Monaco" pitchFamily="49" charset="0"/>
              </a:rPr>
              <a:t>public</a:t>
            </a:r>
            <a:r>
              <a:rPr lang="en-AU" altLang="x-none" sz="1400" dirty="0">
                <a:solidFill>
                  <a:srgbClr val="000000"/>
                </a:solidFill>
                <a:ea typeface="Monaco" pitchFamily="49" charset="0"/>
                <a:cs typeface="Monaco" pitchFamily="49" charset="0"/>
              </a:rPr>
              <a:t> </a:t>
            </a:r>
            <a:r>
              <a:rPr lang="en-AU" altLang="x-none" sz="1400" b="1" dirty="0">
                <a:solidFill>
                  <a:srgbClr val="7F0055"/>
                </a:solidFill>
                <a:ea typeface="Monaco" pitchFamily="49" charset="0"/>
                <a:cs typeface="Monaco" pitchFamily="49" charset="0"/>
              </a:rPr>
              <a:t>interface</a:t>
            </a:r>
            <a:r>
              <a:rPr lang="en-AU" altLang="x-none" sz="1400" dirty="0">
                <a:solidFill>
                  <a:srgbClr val="000000"/>
                </a:solidFill>
                <a:ea typeface="Monaco" pitchFamily="49" charset="0"/>
                <a:cs typeface="Monaco" pitchFamily="49" charset="0"/>
              </a:rPr>
              <a:t> </a:t>
            </a:r>
            <a:r>
              <a:rPr lang="en-AU" altLang="x-none" sz="1400" dirty="0" err="1">
                <a:solidFill>
                  <a:srgbClr val="000000"/>
                </a:solidFill>
                <a:ea typeface="Monaco" pitchFamily="49" charset="0"/>
                <a:cs typeface="Monaco" pitchFamily="49" charset="0"/>
              </a:rPr>
              <a:t>CustomerRepository</a:t>
            </a:r>
            <a:endParaRPr lang="en-AU" altLang="x-none" sz="1400" dirty="0">
              <a:solidFill>
                <a:srgbClr val="000000"/>
              </a:solidFill>
              <a:ea typeface="Monaco" pitchFamily="49" charset="0"/>
              <a:cs typeface="Monaco" pitchFamily="49" charset="0"/>
            </a:endParaRP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400" dirty="0">
                <a:solidFill>
                  <a:srgbClr val="000000"/>
                </a:solidFill>
                <a:ea typeface="Monaco" pitchFamily="49" charset="0"/>
                <a:cs typeface="Monaco" pitchFamily="49" charset="0"/>
              </a:rPr>
              <a:t>       </a:t>
            </a:r>
            <a:r>
              <a:rPr lang="en-AU" altLang="x-none" sz="1200" b="1" dirty="0">
                <a:solidFill>
                  <a:srgbClr val="7F0055"/>
                </a:solidFill>
                <a:ea typeface="Monaco" pitchFamily="49" charset="0"/>
                <a:cs typeface="Monaco" pitchFamily="49" charset="0"/>
              </a:rPr>
              <a:t>extends</a:t>
            </a:r>
            <a:r>
              <a:rPr lang="en-AU" altLang="x-none" sz="1400" dirty="0">
                <a:solidFill>
                  <a:srgbClr val="000000"/>
                </a:solidFill>
                <a:ea typeface="Monaco" pitchFamily="49" charset="0"/>
                <a:cs typeface="Monaco" pitchFamily="49" charset="0"/>
              </a:rPr>
              <a:t> </a:t>
            </a:r>
            <a:r>
              <a:rPr lang="en-AU" altLang="x-none" sz="1400" dirty="0" err="1">
                <a:solidFill>
                  <a:srgbClr val="000000"/>
                </a:solidFill>
                <a:ea typeface="Monaco" pitchFamily="49" charset="0"/>
                <a:cs typeface="Monaco" pitchFamily="49" charset="0"/>
              </a:rPr>
              <a:t>CrudRepository</a:t>
            </a:r>
            <a:r>
              <a:rPr lang="en-AU" altLang="x-none" sz="1400" dirty="0">
                <a:solidFill>
                  <a:srgbClr val="000000"/>
                </a:solidFill>
                <a:ea typeface="Monaco" pitchFamily="49" charset="0"/>
                <a:cs typeface="Monaco" pitchFamily="49" charset="0"/>
              </a:rPr>
              <a:t>&lt;Customer, Long&gt; {</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AU" altLang="x-none" sz="1400" dirty="0">
              <a:solidFill>
                <a:srgbClr val="000000"/>
              </a:solidFill>
              <a:ea typeface="Monaco" pitchFamily="49" charset="0"/>
              <a:cs typeface="Monaco" pitchFamily="49" charset="0"/>
            </a:endParaRPr>
          </a:p>
          <a:p>
            <a:pPr>
              <a:lnSpc>
                <a:spcPct val="100000"/>
              </a:lnSpc>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400" b="1" dirty="0">
                <a:solidFill>
                  <a:srgbClr val="7F0055"/>
                </a:solidFill>
                <a:ea typeface="Arial" charset="0"/>
                <a:cs typeface="Arial" charset="0"/>
              </a:rPr>
              <a:t>    public</a:t>
            </a:r>
            <a:r>
              <a:rPr lang="en-AU" altLang="x-none" sz="1400" dirty="0">
                <a:solidFill>
                  <a:srgbClr val="000000"/>
                </a:solidFill>
                <a:ea typeface="Arial" charset="0"/>
                <a:cs typeface="Arial" charset="0"/>
              </a:rPr>
              <a:t> Customer </a:t>
            </a:r>
            <a:r>
              <a:rPr lang="en-AU" altLang="x-none" sz="1400" dirty="0" err="1">
                <a:solidFill>
                  <a:srgbClr val="000000"/>
                </a:solidFill>
                <a:ea typeface="Arial" charset="0"/>
                <a:cs typeface="Arial" charset="0"/>
              </a:rPr>
              <a:t>findByEmail</a:t>
            </a:r>
            <a:r>
              <a:rPr lang="en-AU" altLang="x-none" sz="1400" dirty="0">
                <a:solidFill>
                  <a:srgbClr val="000000"/>
                </a:solidFill>
                <a:ea typeface="Arial" charset="0"/>
                <a:cs typeface="Arial" charset="0"/>
              </a:rPr>
              <a:t>(String </a:t>
            </a:r>
            <a:r>
              <a:rPr lang="en-AU" altLang="x-none" sz="1400" dirty="0" err="1">
                <a:solidFill>
                  <a:srgbClr val="000000"/>
                </a:solidFill>
                <a:ea typeface="Arial" charset="0"/>
                <a:cs typeface="Arial" charset="0"/>
              </a:rPr>
              <a:t>someEmail</a:t>
            </a:r>
            <a:r>
              <a:rPr lang="en-AU" altLang="x-none" sz="1400" dirty="0">
                <a:solidFill>
                  <a:srgbClr val="000000"/>
                </a:solidFill>
                <a:ea typeface="Arial" charset="0"/>
                <a:cs typeface="Arial" charset="0"/>
              </a:rPr>
              <a:t>);     </a:t>
            </a:r>
            <a:r>
              <a:rPr lang="en-AU" altLang="x-none" sz="1400" dirty="0">
                <a:solidFill>
                  <a:srgbClr val="355E00"/>
                </a:solidFill>
                <a:ea typeface="Arial" charset="0"/>
                <a:cs typeface="Arial" charset="0"/>
              </a:rPr>
              <a:t>// No &lt;Op&gt; for Equals</a:t>
            </a:r>
          </a:p>
          <a:p>
            <a:pPr>
              <a:lnSpc>
                <a:spcPct val="100000"/>
              </a:lnSpc>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400" dirty="0">
                <a:solidFill>
                  <a:srgbClr val="000000"/>
                </a:solidFill>
                <a:ea typeface="Arial" charset="0"/>
                <a:cs typeface="Arial" charset="0"/>
              </a:rPr>
              <a:t>    </a:t>
            </a:r>
            <a:r>
              <a:rPr lang="en-AU" altLang="x-none" sz="1400" b="1" dirty="0">
                <a:solidFill>
                  <a:srgbClr val="7F0055"/>
                </a:solidFill>
                <a:ea typeface="Arial" charset="0"/>
                <a:cs typeface="Arial" charset="0"/>
              </a:rPr>
              <a:t>public</a:t>
            </a:r>
            <a:r>
              <a:rPr lang="en-AU" altLang="x-none" sz="1400" dirty="0">
                <a:solidFill>
                  <a:srgbClr val="000000"/>
                </a:solidFill>
                <a:ea typeface="Arial" charset="0"/>
                <a:cs typeface="Arial" charset="0"/>
              </a:rPr>
              <a:t> Customer </a:t>
            </a:r>
            <a:r>
              <a:rPr lang="en-AU" altLang="x-none" sz="1400" dirty="0" err="1">
                <a:solidFill>
                  <a:srgbClr val="000000"/>
                </a:solidFill>
                <a:ea typeface="Arial" charset="0"/>
                <a:cs typeface="Arial" charset="0"/>
              </a:rPr>
              <a:t>findByFirstOrderDateGt</a:t>
            </a:r>
            <a:r>
              <a:rPr lang="en-AU" altLang="x-none" sz="1400" dirty="0">
                <a:solidFill>
                  <a:srgbClr val="000000"/>
                </a:solidFill>
                <a:ea typeface="Arial" charset="0"/>
                <a:cs typeface="Arial" charset="0"/>
              </a:rPr>
              <a:t>(Date </a:t>
            </a:r>
            <a:r>
              <a:rPr lang="en-AU" altLang="x-none" sz="1400" dirty="0" err="1">
                <a:solidFill>
                  <a:srgbClr val="000000"/>
                </a:solidFill>
                <a:ea typeface="Arial" charset="0"/>
                <a:cs typeface="Arial" charset="0"/>
              </a:rPr>
              <a:t>someDate</a:t>
            </a:r>
            <a:r>
              <a:rPr lang="en-AU" altLang="x-none" sz="1400" dirty="0">
                <a:solidFill>
                  <a:srgbClr val="000000"/>
                </a:solidFill>
                <a:ea typeface="Arial" charset="0"/>
                <a:cs typeface="Arial" charset="0"/>
              </a:rPr>
              <a:t>);</a:t>
            </a:r>
          </a:p>
          <a:p>
            <a:pPr>
              <a:lnSpc>
                <a:spcPct val="100000"/>
              </a:lnSpc>
              <a:buClrTx/>
              <a:buSz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400" dirty="0">
                <a:solidFill>
                  <a:srgbClr val="000000"/>
                </a:solidFill>
                <a:ea typeface="Monaco" pitchFamily="49" charset="0"/>
                <a:cs typeface="Monaco" pitchFamily="49" charset="0"/>
              </a:rPr>
              <a:t>    </a:t>
            </a:r>
            <a:r>
              <a:rPr lang="en-AU" altLang="x-none" sz="1400" b="1" dirty="0">
                <a:solidFill>
                  <a:srgbClr val="7F0055"/>
                </a:solidFill>
                <a:ea typeface="Monaco" pitchFamily="49" charset="0"/>
                <a:cs typeface="Monaco" pitchFamily="49" charset="0"/>
              </a:rPr>
              <a:t>public</a:t>
            </a:r>
            <a:r>
              <a:rPr lang="en-AU" altLang="x-none" sz="1400" dirty="0">
                <a:solidFill>
                  <a:srgbClr val="000000"/>
                </a:solidFill>
                <a:ea typeface="Monaco" pitchFamily="49" charset="0"/>
                <a:cs typeface="Monaco" pitchFamily="49" charset="0"/>
              </a:rPr>
              <a:t> Customer </a:t>
            </a:r>
            <a:r>
              <a:rPr lang="en-AU" altLang="x-none" sz="1400" dirty="0" err="1">
                <a:solidFill>
                  <a:srgbClr val="000000"/>
                </a:solidFill>
                <a:ea typeface="Monaco" pitchFamily="49" charset="0"/>
                <a:cs typeface="Monaco" pitchFamily="49" charset="0"/>
              </a:rPr>
              <a:t>findByFirstOrderDateBetween</a:t>
            </a:r>
            <a:r>
              <a:rPr lang="en-AU" altLang="x-none" sz="1400" dirty="0">
                <a:solidFill>
                  <a:srgbClr val="000000"/>
                </a:solidFill>
                <a:ea typeface="Monaco" pitchFamily="49" charset="0"/>
                <a:cs typeface="Monaco" pitchFamily="49" charset="0"/>
              </a:rPr>
              <a:t>(Date d1, Date d2);</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AU" altLang="x-none" sz="1400" dirty="0">
              <a:solidFill>
                <a:srgbClr val="000000"/>
              </a:solidFill>
              <a:ea typeface="Monaco" pitchFamily="49" charset="0"/>
              <a:cs typeface="Monaco" pitchFamily="49" charset="0"/>
            </a:endParaRP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400" dirty="0">
                <a:solidFill>
                  <a:srgbClr val="000000"/>
                </a:solidFill>
                <a:ea typeface="Monaco" pitchFamily="49" charset="0"/>
                <a:cs typeface="Monaco" pitchFamily="49" charset="0"/>
              </a:rPr>
              <a:t>    </a:t>
            </a:r>
            <a:r>
              <a:rPr lang="en-AU" altLang="x-none" sz="1400" dirty="0">
                <a:solidFill>
                  <a:srgbClr val="4C4C4C"/>
                </a:solidFill>
                <a:ea typeface="Monaco" pitchFamily="49" charset="0"/>
                <a:cs typeface="Monaco" pitchFamily="49" charset="0"/>
              </a:rPr>
              <a:t>@Query</a:t>
            </a:r>
            <a:r>
              <a:rPr lang="en-AU" altLang="x-none" sz="1400" dirty="0">
                <a:solidFill>
                  <a:srgbClr val="000000"/>
                </a:solidFill>
                <a:ea typeface="Monaco" pitchFamily="49" charset="0"/>
                <a:cs typeface="Monaco" pitchFamily="49" charset="0"/>
              </a:rPr>
              <a:t>(</a:t>
            </a:r>
            <a:r>
              <a:rPr lang="en-AU" altLang="x-none" sz="1400" dirty="0">
                <a:solidFill>
                  <a:srgbClr val="0000FF"/>
                </a:solidFill>
                <a:ea typeface="Monaco" pitchFamily="49" charset="0"/>
                <a:cs typeface="Monaco" pitchFamily="49" charset="0"/>
              </a:rPr>
              <a:t>“SELECT c FROM Customer c WHERE </a:t>
            </a:r>
            <a:r>
              <a:rPr lang="en-AU" altLang="x-none" sz="1400" dirty="0" err="1">
                <a:solidFill>
                  <a:srgbClr val="0000FF"/>
                </a:solidFill>
                <a:ea typeface="Monaco" pitchFamily="49" charset="0"/>
                <a:cs typeface="Monaco" pitchFamily="49" charset="0"/>
              </a:rPr>
              <a:t>c.email</a:t>
            </a:r>
            <a:r>
              <a:rPr lang="en-AU" altLang="x-none" sz="1400" dirty="0">
                <a:solidFill>
                  <a:srgbClr val="0000FF"/>
                </a:solidFill>
                <a:ea typeface="Monaco" pitchFamily="49" charset="0"/>
                <a:cs typeface="Monaco" pitchFamily="49" charset="0"/>
              </a:rPr>
              <a:t> NOT LIKE '%@%'”</a:t>
            </a:r>
            <a:r>
              <a:rPr lang="en-AU" altLang="x-none" sz="1400" dirty="0">
                <a:solidFill>
                  <a:srgbClr val="000000"/>
                </a:solidFill>
                <a:ea typeface="Monaco" pitchFamily="49" charset="0"/>
                <a:cs typeface="Monaco" pitchFamily="49" charset="0"/>
              </a:rPr>
              <a:t>)</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400" dirty="0">
                <a:solidFill>
                  <a:srgbClr val="000000"/>
                </a:solidFill>
                <a:ea typeface="Monaco" pitchFamily="49" charset="0"/>
                <a:cs typeface="Monaco" pitchFamily="49" charset="0"/>
              </a:rPr>
              <a:t>    </a:t>
            </a:r>
            <a:r>
              <a:rPr lang="en-AU" altLang="x-none" sz="1400" b="1" dirty="0">
                <a:solidFill>
                  <a:srgbClr val="7F0055"/>
                </a:solidFill>
                <a:ea typeface="Monaco" pitchFamily="49" charset="0"/>
                <a:cs typeface="Monaco" pitchFamily="49" charset="0"/>
              </a:rPr>
              <a:t>public</a:t>
            </a:r>
            <a:r>
              <a:rPr lang="en-AU" altLang="x-none" sz="1400" dirty="0">
                <a:solidFill>
                  <a:srgbClr val="000000"/>
                </a:solidFill>
                <a:ea typeface="Monaco" pitchFamily="49" charset="0"/>
                <a:cs typeface="Monaco" pitchFamily="49" charset="0"/>
              </a:rPr>
              <a:t> List&lt;Customer&gt; </a:t>
            </a:r>
            <a:r>
              <a:rPr lang="en-AU" altLang="x-none" sz="1400" dirty="0" err="1">
                <a:solidFill>
                  <a:srgbClr val="000000"/>
                </a:solidFill>
                <a:ea typeface="Monaco" pitchFamily="49" charset="0"/>
                <a:cs typeface="Monaco" pitchFamily="49" charset="0"/>
              </a:rPr>
              <a:t>findInvalidEmails</a:t>
            </a:r>
            <a:r>
              <a:rPr lang="en-AU" altLang="x-none" sz="1400" dirty="0">
                <a:solidFill>
                  <a:srgbClr val="000000"/>
                </a:solidFill>
                <a:ea typeface="Monaco" pitchFamily="49" charset="0"/>
                <a:cs typeface="Monaco" pitchFamily="49" charset="0"/>
              </a:rPr>
              <a:t>();</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400" dirty="0">
                <a:solidFill>
                  <a:srgbClr val="000000"/>
                </a:solidFill>
                <a:ea typeface="Monaco" pitchFamily="49" charset="0"/>
                <a:cs typeface="Monaco" pitchFamily="49" charset="0"/>
              </a:rPr>
              <a:t>}</a:t>
            </a:r>
          </a:p>
        </p:txBody>
      </p:sp>
      <p:sp>
        <p:nvSpPr>
          <p:cNvPr id="24579" name="AutoShape 3"/>
          <p:cNvSpPr>
            <a:spLocks noChangeArrowheads="1"/>
          </p:cNvSpPr>
          <p:nvPr/>
        </p:nvSpPr>
        <p:spPr bwMode="auto">
          <a:xfrm>
            <a:off x="3883493" y="6019800"/>
            <a:ext cx="4379913" cy="681037"/>
          </a:xfrm>
          <a:prstGeom prst="roundRect">
            <a:avLst>
              <a:gd name="adj" fmla="val 125"/>
            </a:avLst>
          </a:prstGeom>
          <a:solidFill>
            <a:srgbClr val="FFFFFF"/>
          </a:solidFill>
          <a:ln w="9360" cap="flat">
            <a:solidFill>
              <a:srgbClr val="8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p>
            <a:pPr algn="ct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800">
                <a:solidFill>
                  <a:srgbClr val="800000"/>
                </a:solidFill>
                <a:ea typeface="AR PL ShanHeiSun Uni" charset="0"/>
                <a:cs typeface="AR PL ShanHeiSun Uni" charset="0"/>
              </a:rPr>
              <a:t>Custom query uses query-language of</a:t>
            </a:r>
          </a:p>
          <a:p>
            <a:pPr algn="ct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800">
                <a:solidFill>
                  <a:srgbClr val="800000"/>
                </a:solidFill>
                <a:ea typeface="AR PL ShanHeiSun Uni" charset="0"/>
                <a:cs typeface="AR PL ShanHeiSun Uni" charset="0"/>
              </a:rPr>
              <a:t>underlying product (here JPQL)</a:t>
            </a:r>
          </a:p>
        </p:txBody>
      </p:sp>
      <p:sp>
        <p:nvSpPr>
          <p:cNvPr id="24580" name="Line 4"/>
          <p:cNvSpPr>
            <a:spLocks noChangeShapeType="1"/>
          </p:cNvSpPr>
          <p:nvPr/>
        </p:nvSpPr>
        <p:spPr bwMode="auto">
          <a:xfrm flipH="1" flipV="1">
            <a:off x="5704382" y="5662612"/>
            <a:ext cx="534988" cy="357188"/>
          </a:xfrm>
          <a:prstGeom prst="line">
            <a:avLst/>
          </a:prstGeom>
          <a:noFill/>
          <a:ln w="9360" cap="flat">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4581" name="AutoShape 5"/>
          <p:cNvSpPr>
            <a:spLocks noChangeArrowheads="1"/>
          </p:cNvSpPr>
          <p:nvPr/>
        </p:nvSpPr>
        <p:spPr bwMode="auto">
          <a:xfrm>
            <a:off x="5561013" y="3030538"/>
            <a:ext cx="668337" cy="388937"/>
          </a:xfrm>
          <a:prstGeom prst="roundRect">
            <a:avLst>
              <a:gd name="adj" fmla="val 407"/>
            </a:avLst>
          </a:prstGeom>
          <a:solidFill>
            <a:srgbClr val="FFFFFF"/>
          </a:solidFill>
          <a:ln w="9360" cap="flat">
            <a:solidFill>
              <a:srgbClr val="8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p>
            <a:pPr algn="ct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800">
                <a:solidFill>
                  <a:srgbClr val="800000"/>
                </a:solidFill>
                <a:ea typeface="AR PL ShanHeiSun Uni" charset="0"/>
                <a:cs typeface="AR PL ShanHeiSun Uni" charset="0"/>
              </a:rPr>
              <a:t>ID</a:t>
            </a:r>
          </a:p>
        </p:txBody>
      </p:sp>
      <p:sp>
        <p:nvSpPr>
          <p:cNvPr id="24582" name="Line 6"/>
          <p:cNvSpPr>
            <a:spLocks noChangeShapeType="1"/>
          </p:cNvSpPr>
          <p:nvPr/>
        </p:nvSpPr>
        <p:spPr bwMode="auto">
          <a:xfrm flipH="1">
            <a:off x="5049838" y="3243263"/>
            <a:ext cx="498475" cy="257175"/>
          </a:xfrm>
          <a:prstGeom prst="line">
            <a:avLst/>
          </a:prstGeom>
          <a:noFill/>
          <a:ln w="9360" cap="flat">
            <a:solidFill>
              <a:srgbClr val="8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Tree>
    <p:extLst>
      <p:ext uri="{BB962C8B-B14F-4D97-AF65-F5344CB8AC3E}">
        <p14:creationId xmlns:p14="http://schemas.microsoft.com/office/powerpoint/2010/main" val="989442797"/>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344488" y="-231675"/>
            <a:ext cx="6291262" cy="1068387"/>
          </a:xfrm>
          <a:ln/>
        </p:spPr>
        <p:txBody>
          <a:bodyPr/>
          <a:lstStyle/>
          <a:p>
            <a:pPr>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dirty="0"/>
              <a:t>Instant Repositories</a:t>
            </a:r>
          </a:p>
        </p:txBody>
      </p:sp>
      <p:sp>
        <p:nvSpPr>
          <p:cNvPr id="25602" name="Rectangle 2"/>
          <p:cNvSpPr>
            <a:spLocks noGrp="1" noChangeArrowheads="1"/>
          </p:cNvSpPr>
          <p:nvPr>
            <p:ph idx="1"/>
          </p:nvPr>
        </p:nvSpPr>
        <p:spPr>
          <a:xfrm>
            <a:off x="592138" y="1052736"/>
            <a:ext cx="7867650" cy="4525962"/>
          </a:xfrm>
          <a:ln/>
        </p:spPr>
        <p:txBody>
          <a:bodyPr>
            <a:normAutofit/>
          </a:bodyPr>
          <a:lstStyle/>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2800" dirty="0"/>
              <a:t>Spring implements your repositories at run-time</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2400" dirty="0"/>
              <a:t>Scans for interfaces implementing</a:t>
            </a:r>
            <a:br>
              <a:rPr lang="en-US" altLang="x-none" sz="2400" dirty="0"/>
            </a:br>
            <a:r>
              <a:rPr lang="en-US" altLang="x-none" sz="2400" dirty="0"/>
              <a:t>Repository &lt;T, ID&gt;</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2400" dirty="0"/>
              <a:t>CRUD methods auto-generated</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2400" dirty="0"/>
              <a:t>Paging, custom queries, and sorting supported</a:t>
            </a:r>
          </a:p>
          <a:p>
            <a:pPr marL="741363" lvl="1" indent="-28416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sz="2400" dirty="0"/>
              <a:t>Variations exist for most Spring Data sub-projects</a:t>
            </a:r>
          </a:p>
        </p:txBody>
      </p:sp>
      <p:sp>
        <p:nvSpPr>
          <p:cNvPr id="25603" name="AutoShape 3"/>
          <p:cNvSpPr>
            <a:spLocks noChangeArrowheads="1"/>
          </p:cNvSpPr>
          <p:nvPr/>
        </p:nvSpPr>
        <p:spPr bwMode="auto">
          <a:xfrm>
            <a:off x="592138" y="4509120"/>
            <a:ext cx="8083550" cy="1408113"/>
          </a:xfrm>
          <a:prstGeom prst="roundRect">
            <a:avLst>
              <a:gd name="adj" fmla="val 111"/>
            </a:avLst>
          </a:prstGeom>
          <a:solidFill>
            <a:srgbClr val="FFFFCC"/>
          </a:solidFill>
          <a:ln w="9360" cap="flat">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nchorCtr="1"/>
          <a:lstStyle/>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200" dirty="0">
                <a:solidFill>
                  <a:srgbClr val="008080"/>
                </a:solidFill>
                <a:latin typeface="Monaco" pitchFamily="49" charset="0"/>
                <a:ea typeface="Monaco" pitchFamily="49" charset="0"/>
                <a:cs typeface="Monaco" pitchFamily="49" charset="0"/>
              </a:rPr>
              <a:t>&lt;</a:t>
            </a:r>
            <a:r>
              <a:rPr lang="en-AU" altLang="x-none" sz="1200" dirty="0" err="1">
                <a:solidFill>
                  <a:srgbClr val="3F7F7F"/>
                </a:solidFill>
                <a:latin typeface="Monaco" pitchFamily="49" charset="0"/>
                <a:ea typeface="Monaco" pitchFamily="49" charset="0"/>
                <a:cs typeface="Monaco" pitchFamily="49" charset="0"/>
              </a:rPr>
              <a:t>jpa:repositories</a:t>
            </a:r>
            <a:r>
              <a:rPr lang="en-AU" altLang="x-none" sz="1200" dirty="0">
                <a:solidFill>
                  <a:srgbClr val="000000"/>
                </a:solidFill>
                <a:latin typeface="Monaco" pitchFamily="49" charset="0"/>
                <a:ea typeface="Monaco" pitchFamily="49" charset="0"/>
                <a:cs typeface="Monaco" pitchFamily="49" charset="0"/>
              </a:rPr>
              <a:t> </a:t>
            </a:r>
            <a:r>
              <a:rPr lang="en-AU" altLang="x-none" sz="1200" dirty="0">
                <a:solidFill>
                  <a:srgbClr val="7F007F"/>
                </a:solidFill>
                <a:latin typeface="Monaco" pitchFamily="49" charset="0"/>
                <a:ea typeface="Monaco" pitchFamily="49" charset="0"/>
                <a:cs typeface="Monaco" pitchFamily="49" charset="0"/>
              </a:rPr>
              <a:t>base-package</a:t>
            </a:r>
            <a:r>
              <a:rPr lang="en-AU" altLang="x-none" sz="1200" dirty="0">
                <a:solidFill>
                  <a:srgbClr val="000000"/>
                </a:solidFill>
                <a:latin typeface="Monaco" pitchFamily="49" charset="0"/>
                <a:ea typeface="Monaco" pitchFamily="49" charset="0"/>
                <a:cs typeface="Monaco" pitchFamily="49" charset="0"/>
              </a:rPr>
              <a:t>=</a:t>
            </a:r>
            <a:r>
              <a:rPr lang="en-AU" altLang="x-none" sz="1200" i="1" dirty="0">
                <a:solidFill>
                  <a:srgbClr val="2A00FF"/>
                </a:solidFill>
                <a:latin typeface="Monaco" pitchFamily="49" charset="0"/>
                <a:ea typeface="Monaco" pitchFamily="49" charset="0"/>
                <a:cs typeface="Monaco" pitchFamily="49" charset="0"/>
              </a:rPr>
              <a:t>"</a:t>
            </a:r>
            <a:r>
              <a:rPr lang="en-AU" altLang="x-none" sz="1200" i="1" dirty="0" err="1">
                <a:solidFill>
                  <a:srgbClr val="2A00FF"/>
                </a:solidFill>
                <a:latin typeface="Monaco" pitchFamily="49" charset="0"/>
                <a:ea typeface="Monaco" pitchFamily="49" charset="0"/>
                <a:cs typeface="Monaco" pitchFamily="49" charset="0"/>
              </a:rPr>
              <a:t>com.acme</a:t>
            </a:r>
            <a:r>
              <a:rPr lang="en-AU" altLang="x-none" sz="1200" i="1" dirty="0">
                <a:solidFill>
                  <a:srgbClr val="2A00FF"/>
                </a:solidFill>
                <a:latin typeface="Monaco" pitchFamily="49" charset="0"/>
                <a:ea typeface="Monaco" pitchFamily="49" charset="0"/>
                <a:cs typeface="Monaco" pitchFamily="49" charset="0"/>
              </a:rPr>
              <a:t>.**.repository"</a:t>
            </a:r>
            <a:r>
              <a:rPr lang="en-AU" altLang="x-none" sz="1200" dirty="0">
                <a:solidFill>
                  <a:srgbClr val="000000"/>
                </a:solidFill>
                <a:latin typeface="Monaco" pitchFamily="49" charset="0"/>
                <a:ea typeface="Monaco" pitchFamily="49" charset="0"/>
                <a:cs typeface="Monaco" pitchFamily="49" charset="0"/>
              </a:rPr>
              <a:t> </a:t>
            </a:r>
            <a:r>
              <a:rPr lang="en-AU" altLang="x-none" sz="1200" dirty="0">
                <a:solidFill>
                  <a:srgbClr val="008080"/>
                </a:solidFill>
                <a:latin typeface="Monaco" pitchFamily="49" charset="0"/>
                <a:ea typeface="Monaco" pitchFamily="49" charset="0"/>
                <a:cs typeface="Monaco" pitchFamily="49" charset="0"/>
              </a:rPr>
              <a:t>/&gt;</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AU" altLang="x-none" sz="1200" dirty="0">
              <a:solidFill>
                <a:srgbClr val="008080"/>
              </a:solidFill>
              <a:latin typeface="Monaco" pitchFamily="49" charset="0"/>
              <a:ea typeface="Monaco" pitchFamily="49" charset="0"/>
              <a:cs typeface="Monaco" pitchFamily="49" charset="0"/>
            </a:endParaRP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200" dirty="0">
                <a:solidFill>
                  <a:srgbClr val="008080"/>
                </a:solidFill>
                <a:latin typeface="Monaco" pitchFamily="49" charset="0"/>
                <a:ea typeface="Monaco" pitchFamily="49" charset="0"/>
                <a:cs typeface="Monaco" pitchFamily="49" charset="0"/>
              </a:rPr>
              <a:t>&lt;</a:t>
            </a:r>
            <a:r>
              <a:rPr lang="en-AU" altLang="x-none" sz="1200" dirty="0" err="1">
                <a:solidFill>
                  <a:srgbClr val="008080"/>
                </a:solidFill>
                <a:latin typeface="Monaco" pitchFamily="49" charset="0"/>
                <a:ea typeface="Monaco" pitchFamily="49" charset="0"/>
                <a:cs typeface="Monaco" pitchFamily="49" charset="0"/>
              </a:rPr>
              <a:t>mongo</a:t>
            </a:r>
            <a:r>
              <a:rPr lang="en-AU" altLang="x-none" sz="1200" dirty="0" err="1">
                <a:solidFill>
                  <a:srgbClr val="3F7F7F"/>
                </a:solidFill>
                <a:latin typeface="Monaco" pitchFamily="49" charset="0"/>
                <a:ea typeface="Monaco" pitchFamily="49" charset="0"/>
                <a:cs typeface="Monaco" pitchFamily="49" charset="0"/>
              </a:rPr>
              <a:t>:repositories</a:t>
            </a:r>
            <a:r>
              <a:rPr lang="en-AU" altLang="x-none" sz="1200" dirty="0">
                <a:solidFill>
                  <a:srgbClr val="008080"/>
                </a:solidFill>
                <a:latin typeface="Monaco" pitchFamily="49" charset="0"/>
                <a:ea typeface="Monaco" pitchFamily="49" charset="0"/>
                <a:cs typeface="Monaco" pitchFamily="49" charset="0"/>
              </a:rPr>
              <a:t> </a:t>
            </a:r>
            <a:r>
              <a:rPr lang="en-AU" altLang="x-none" sz="1200" dirty="0">
                <a:solidFill>
                  <a:srgbClr val="7F007F"/>
                </a:solidFill>
                <a:latin typeface="Monaco" pitchFamily="49" charset="0"/>
                <a:ea typeface="Monaco" pitchFamily="49" charset="0"/>
                <a:cs typeface="Monaco" pitchFamily="49" charset="0"/>
              </a:rPr>
              <a:t>base-package</a:t>
            </a:r>
            <a:r>
              <a:rPr lang="en-AU" altLang="x-none" sz="1200" dirty="0">
                <a:solidFill>
                  <a:srgbClr val="000000"/>
                </a:solidFill>
                <a:latin typeface="Monaco" pitchFamily="49" charset="0"/>
                <a:ea typeface="Monaco" pitchFamily="49" charset="0"/>
                <a:cs typeface="Monaco" pitchFamily="49" charset="0"/>
              </a:rPr>
              <a:t>=</a:t>
            </a:r>
            <a:r>
              <a:rPr lang="en-AU" altLang="x-none" sz="1200" i="1" dirty="0">
                <a:solidFill>
                  <a:srgbClr val="2A00FF"/>
                </a:solidFill>
                <a:latin typeface="Monaco" pitchFamily="49" charset="0"/>
                <a:ea typeface="Monaco" pitchFamily="49" charset="0"/>
                <a:cs typeface="Monaco" pitchFamily="49" charset="0"/>
              </a:rPr>
              <a:t>"</a:t>
            </a:r>
            <a:r>
              <a:rPr lang="en-AU" altLang="x-none" sz="1200" i="1" dirty="0" err="1">
                <a:solidFill>
                  <a:srgbClr val="2A00FF"/>
                </a:solidFill>
                <a:latin typeface="Monaco" pitchFamily="49" charset="0"/>
                <a:ea typeface="Monaco" pitchFamily="49" charset="0"/>
                <a:cs typeface="Monaco" pitchFamily="49" charset="0"/>
              </a:rPr>
              <a:t>com.acme</a:t>
            </a:r>
            <a:r>
              <a:rPr lang="en-AU" altLang="x-none" sz="1200" i="1" dirty="0">
                <a:solidFill>
                  <a:srgbClr val="2A00FF"/>
                </a:solidFill>
                <a:latin typeface="Monaco" pitchFamily="49" charset="0"/>
                <a:ea typeface="Monaco" pitchFamily="49" charset="0"/>
                <a:cs typeface="Monaco" pitchFamily="49" charset="0"/>
              </a:rPr>
              <a:t>.**.repository"</a:t>
            </a:r>
            <a:r>
              <a:rPr lang="en-AU" altLang="x-none" sz="1200" dirty="0">
                <a:solidFill>
                  <a:srgbClr val="008080"/>
                </a:solidFill>
                <a:latin typeface="Monaco" pitchFamily="49" charset="0"/>
                <a:ea typeface="Monaco" pitchFamily="49" charset="0"/>
                <a:cs typeface="Monaco" pitchFamily="49" charset="0"/>
              </a:rPr>
              <a:t> /&gt;</a:t>
            </a: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AU" altLang="x-none" sz="1200" dirty="0">
              <a:solidFill>
                <a:srgbClr val="008080"/>
              </a:solidFill>
              <a:latin typeface="Monaco" pitchFamily="49" charset="0"/>
              <a:ea typeface="Monaco" pitchFamily="49" charset="0"/>
              <a:cs typeface="Monaco" pitchFamily="49" charset="0"/>
            </a:endParaRPr>
          </a:p>
          <a:p>
            <a:pPr eaLnBrk="1" hangingPunct="1">
              <a:lnSpc>
                <a:spcPct val="100000"/>
              </a:lnSpc>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AU" altLang="x-none" sz="1200" dirty="0">
                <a:solidFill>
                  <a:srgbClr val="008080"/>
                </a:solidFill>
                <a:latin typeface="Monaco" pitchFamily="49" charset="0"/>
                <a:ea typeface="Monaco" pitchFamily="49" charset="0"/>
                <a:cs typeface="Monaco" pitchFamily="49" charset="0"/>
              </a:rPr>
              <a:t>&lt;</a:t>
            </a:r>
            <a:r>
              <a:rPr lang="en-AU" altLang="x-none" sz="1200" dirty="0" err="1">
                <a:solidFill>
                  <a:srgbClr val="008080"/>
                </a:solidFill>
                <a:latin typeface="Monaco" pitchFamily="49" charset="0"/>
                <a:ea typeface="Monaco" pitchFamily="49" charset="0"/>
                <a:cs typeface="Monaco" pitchFamily="49" charset="0"/>
              </a:rPr>
              <a:t>gfe</a:t>
            </a:r>
            <a:r>
              <a:rPr lang="en-AU" altLang="x-none" sz="1200" dirty="0" err="1">
                <a:solidFill>
                  <a:srgbClr val="3F7F7F"/>
                </a:solidFill>
                <a:latin typeface="Monaco" pitchFamily="49" charset="0"/>
                <a:ea typeface="Monaco" pitchFamily="49" charset="0"/>
                <a:cs typeface="Monaco" pitchFamily="49" charset="0"/>
              </a:rPr>
              <a:t>:repositories</a:t>
            </a:r>
            <a:r>
              <a:rPr lang="en-AU" altLang="x-none" sz="1200" dirty="0">
                <a:solidFill>
                  <a:srgbClr val="008080"/>
                </a:solidFill>
                <a:latin typeface="Monaco" pitchFamily="49" charset="0"/>
                <a:ea typeface="Monaco" pitchFamily="49" charset="0"/>
                <a:cs typeface="Monaco" pitchFamily="49" charset="0"/>
              </a:rPr>
              <a:t> </a:t>
            </a:r>
            <a:r>
              <a:rPr lang="en-AU" altLang="x-none" sz="1200" dirty="0">
                <a:solidFill>
                  <a:srgbClr val="7F007F"/>
                </a:solidFill>
                <a:latin typeface="Monaco" pitchFamily="49" charset="0"/>
                <a:ea typeface="Monaco" pitchFamily="49" charset="0"/>
                <a:cs typeface="Monaco" pitchFamily="49" charset="0"/>
              </a:rPr>
              <a:t>base-package</a:t>
            </a:r>
            <a:r>
              <a:rPr lang="en-AU" altLang="x-none" sz="1200" dirty="0">
                <a:solidFill>
                  <a:srgbClr val="000000"/>
                </a:solidFill>
                <a:latin typeface="Monaco" pitchFamily="49" charset="0"/>
                <a:ea typeface="Monaco" pitchFamily="49" charset="0"/>
                <a:cs typeface="Monaco" pitchFamily="49" charset="0"/>
              </a:rPr>
              <a:t>=</a:t>
            </a:r>
            <a:r>
              <a:rPr lang="en-AU" altLang="x-none" sz="1200" i="1" dirty="0">
                <a:solidFill>
                  <a:srgbClr val="2A00FF"/>
                </a:solidFill>
                <a:latin typeface="Monaco" pitchFamily="49" charset="0"/>
                <a:ea typeface="Monaco" pitchFamily="49" charset="0"/>
                <a:cs typeface="Monaco" pitchFamily="49" charset="0"/>
              </a:rPr>
              <a:t>"</a:t>
            </a:r>
            <a:r>
              <a:rPr lang="en-AU" altLang="x-none" sz="1200" i="1" dirty="0" err="1">
                <a:solidFill>
                  <a:srgbClr val="2A00FF"/>
                </a:solidFill>
                <a:latin typeface="Monaco" pitchFamily="49" charset="0"/>
                <a:ea typeface="Monaco" pitchFamily="49" charset="0"/>
                <a:cs typeface="Monaco" pitchFamily="49" charset="0"/>
              </a:rPr>
              <a:t>com.acme</a:t>
            </a:r>
            <a:r>
              <a:rPr lang="en-AU" altLang="x-none" sz="1200" i="1" dirty="0">
                <a:solidFill>
                  <a:srgbClr val="2A00FF"/>
                </a:solidFill>
                <a:latin typeface="Monaco" pitchFamily="49" charset="0"/>
                <a:ea typeface="Monaco" pitchFamily="49" charset="0"/>
                <a:cs typeface="Monaco" pitchFamily="49" charset="0"/>
              </a:rPr>
              <a:t>.**.repository"</a:t>
            </a:r>
            <a:r>
              <a:rPr lang="en-AU" altLang="x-none" sz="1200" dirty="0">
                <a:solidFill>
                  <a:srgbClr val="008080"/>
                </a:solidFill>
                <a:latin typeface="Monaco" pitchFamily="49" charset="0"/>
                <a:ea typeface="Monaco" pitchFamily="49" charset="0"/>
                <a:cs typeface="Monaco" pitchFamily="49" charset="0"/>
              </a:rPr>
              <a:t> /&gt;</a:t>
            </a:r>
          </a:p>
        </p:txBody>
      </p:sp>
    </p:spTree>
    <p:extLst>
      <p:ext uri="{BB962C8B-B14F-4D97-AF65-F5344CB8AC3E}">
        <p14:creationId xmlns:p14="http://schemas.microsoft.com/office/powerpoint/2010/main" val="1625400124"/>
      </p:ext>
    </p:extLst>
  </p:cSld>
  <p:clrMapOvr>
    <a:masterClrMapping/>
  </p:clrMapOvr>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Grp="1" noChangeArrowheads="1"/>
          </p:cNvSpPr>
          <p:nvPr>
            <p:ph type="title"/>
          </p:nvPr>
        </p:nvSpPr>
        <p:spPr>
          <a:xfrm>
            <a:off x="344488" y="-231675"/>
            <a:ext cx="6291262" cy="1068387"/>
          </a:xfrm>
          <a:ln/>
        </p:spPr>
        <p:txBody>
          <a:bodyPr tIns="8128"/>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a:t>Internal behavior</a:t>
            </a:r>
          </a:p>
        </p:txBody>
      </p:sp>
      <p:sp>
        <p:nvSpPr>
          <p:cNvPr id="26626" name="Rectangle 2"/>
          <p:cNvSpPr>
            <a:spLocks noGrp="1" noChangeArrowheads="1"/>
          </p:cNvSpPr>
          <p:nvPr>
            <p:ph sz="half" idx="1"/>
          </p:nvPr>
        </p:nvSpPr>
        <p:spPr>
          <a:xfrm>
            <a:off x="628650" y="1676400"/>
            <a:ext cx="3838575" cy="4525963"/>
          </a:xfrm>
          <a:ln/>
        </p:spPr>
        <p:txBody>
          <a:bodyPr/>
          <a:lstStyle/>
          <a:p>
            <a:pPr marL="341313" indent="-341313">
              <a:buFont typeface="Verdana" pitchFamily="32"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Before startup</a:t>
            </a:r>
          </a:p>
        </p:txBody>
      </p:sp>
      <p:sp>
        <p:nvSpPr>
          <p:cNvPr id="26627" name="Rectangle 3"/>
          <p:cNvSpPr>
            <a:spLocks noGrp="1" noChangeArrowheads="1"/>
          </p:cNvSpPr>
          <p:nvPr>
            <p:ph sz="half" idx="2"/>
          </p:nvPr>
        </p:nvSpPr>
        <p:spPr>
          <a:xfrm>
            <a:off x="4659313" y="1676400"/>
            <a:ext cx="3838575" cy="4525963"/>
          </a:xfrm>
          <a:ln/>
        </p:spPr>
        <p:txBody>
          <a:bodyPr/>
          <a:lstStyle/>
          <a:p>
            <a:pPr marL="341313" indent="-341313">
              <a:buFont typeface="Verdana" pitchFamily="32"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x-none"/>
              <a:t>After startup</a:t>
            </a:r>
          </a:p>
        </p:txBody>
      </p:sp>
      <p:sp>
        <p:nvSpPr>
          <p:cNvPr id="26628" name="Line 4"/>
          <p:cNvSpPr>
            <a:spLocks noChangeShapeType="1"/>
          </p:cNvSpPr>
          <p:nvPr/>
        </p:nvSpPr>
        <p:spPr bwMode="auto">
          <a:xfrm>
            <a:off x="4183063" y="1687513"/>
            <a:ext cx="41275" cy="2776537"/>
          </a:xfrm>
          <a:prstGeom prst="line">
            <a:avLst/>
          </a:prstGeom>
          <a:noFill/>
          <a:ln w="9525" cap="flat">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629" name="Rectangle 5"/>
          <p:cNvSpPr>
            <a:spLocks noChangeArrowheads="1"/>
          </p:cNvSpPr>
          <p:nvPr/>
        </p:nvSpPr>
        <p:spPr bwMode="auto">
          <a:xfrm>
            <a:off x="1309688" y="2328863"/>
            <a:ext cx="2051050" cy="841375"/>
          </a:xfrm>
          <a:prstGeom prst="rect">
            <a:avLst/>
          </a:prstGeom>
          <a:blipFill dpi="0" rotWithShape="0">
            <a:blip r:embed="rId3"/>
            <a:srcRect/>
            <a:stretch>
              <a:fillRect/>
            </a:stretch>
          </a:blip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516" rIns="90000" bIns="46800" anchor="ctr" anchorCtr="1"/>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800" b="1">
                <a:solidFill>
                  <a:srgbClr val="333333"/>
                </a:solidFill>
                <a:ea typeface="AR PL ShanHeiSun Uni" charset="0"/>
                <a:cs typeface="AR PL ShanHeiSun Uni" charset="0"/>
              </a:rPr>
              <a:t>Interface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800" b="1">
                <a:solidFill>
                  <a:srgbClr val="333333"/>
                </a:solidFill>
                <a:ea typeface="AR PL ShanHeiSun Uni" charset="0"/>
                <a:cs typeface="AR PL ShanHeiSun Uni" charset="0"/>
              </a:rPr>
              <a:t>UserRepository</a:t>
            </a:r>
          </a:p>
        </p:txBody>
      </p:sp>
      <p:sp>
        <p:nvSpPr>
          <p:cNvPr id="26630" name="Rectangle 6"/>
          <p:cNvSpPr>
            <a:spLocks noChangeArrowheads="1"/>
          </p:cNvSpPr>
          <p:nvPr/>
        </p:nvSpPr>
        <p:spPr bwMode="auto">
          <a:xfrm>
            <a:off x="4819650" y="2335213"/>
            <a:ext cx="2051050" cy="841375"/>
          </a:xfrm>
          <a:prstGeom prst="rect">
            <a:avLst/>
          </a:prstGeom>
          <a:blipFill dpi="0" rotWithShape="0">
            <a:blip r:embed="rId3"/>
            <a:srcRect/>
            <a:stretch>
              <a:fillRect/>
            </a:stretch>
          </a:blip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516" rIns="90000" bIns="46800" anchor="ctr" anchorCtr="1"/>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800" b="1">
                <a:solidFill>
                  <a:srgbClr val="333333"/>
                </a:solidFill>
                <a:ea typeface="AR PL ShanHeiSun Uni" charset="0"/>
                <a:cs typeface="AR PL ShanHeiSun Uni" charset="0"/>
              </a:rPr>
              <a:t>Interface </a:t>
            </a:r>
          </a:p>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800" b="1">
                <a:solidFill>
                  <a:srgbClr val="333333"/>
                </a:solidFill>
                <a:ea typeface="AR PL ShanHeiSun Uni" charset="0"/>
                <a:cs typeface="AR PL ShanHeiSun Uni" charset="0"/>
              </a:rPr>
              <a:t>UserRepository</a:t>
            </a:r>
          </a:p>
        </p:txBody>
      </p:sp>
      <p:sp>
        <p:nvSpPr>
          <p:cNvPr id="26631" name="Rectangle 7"/>
          <p:cNvSpPr>
            <a:spLocks noChangeArrowheads="1"/>
          </p:cNvSpPr>
          <p:nvPr/>
        </p:nvSpPr>
        <p:spPr bwMode="auto">
          <a:xfrm>
            <a:off x="4899025" y="3500438"/>
            <a:ext cx="2049463" cy="681037"/>
          </a:xfrm>
          <a:prstGeom prst="rect">
            <a:avLst/>
          </a:prstGeom>
          <a:blipFill dpi="0" rotWithShape="0">
            <a:blip r:embed="rId4"/>
            <a:srcRect/>
            <a:stretch>
              <a:fillRect/>
            </a:stretch>
          </a:blipFill>
          <a:ln>
            <a:noFill/>
          </a:ln>
          <a:effectLst/>
          <a:extLs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3564" rIns="90000" bIns="46800" anchor="ctr" anchorCtr="1"/>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200">
                <a:solidFill>
                  <a:srgbClr val="FFFFFF"/>
                </a:solidFill>
                <a:ea typeface="AR PL ShanHeiSun Uni" charset="0"/>
                <a:cs typeface="AR PL ShanHeiSun Uni" charset="0"/>
              </a:rPr>
              <a:t>$Proxy1</a:t>
            </a:r>
          </a:p>
        </p:txBody>
      </p:sp>
      <p:sp>
        <p:nvSpPr>
          <p:cNvPr id="26632" name="Line 8"/>
          <p:cNvSpPr>
            <a:spLocks noChangeShapeType="1"/>
          </p:cNvSpPr>
          <p:nvPr/>
        </p:nvSpPr>
        <p:spPr bwMode="auto">
          <a:xfrm flipV="1">
            <a:off x="5878513" y="3100388"/>
            <a:ext cx="14287" cy="411162"/>
          </a:xfrm>
          <a:prstGeom prst="line">
            <a:avLst/>
          </a:prstGeom>
          <a:noFill/>
          <a:ln w="9525" cap="flat">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6633" name="Text Box 9"/>
          <p:cNvSpPr txBox="1">
            <a:spLocks noChangeArrowheads="1"/>
          </p:cNvSpPr>
          <p:nvPr/>
        </p:nvSpPr>
        <p:spPr bwMode="auto">
          <a:xfrm>
            <a:off x="5970588" y="3184525"/>
            <a:ext cx="1800225"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4064" rIns="0" bIns="0"/>
          <a:lstStyle>
            <a:lvl1pPr>
              <a:tabLst>
                <a:tab pos="569913" algn="l"/>
                <a:tab pos="1484313" algn="l"/>
                <a:tab pos="2398713" algn="l"/>
                <a:tab pos="3313113" algn="l"/>
                <a:tab pos="4227513" algn="l"/>
                <a:tab pos="5141913" algn="l"/>
                <a:tab pos="6056313" algn="l"/>
                <a:tab pos="6970713" algn="l"/>
                <a:tab pos="7885113" algn="l"/>
                <a:tab pos="8799513" algn="l"/>
                <a:tab pos="9713913" algn="l"/>
              </a:tabLst>
              <a:defRPr sz="1500">
                <a:solidFill>
                  <a:srgbClr val="000000"/>
                </a:solidFill>
                <a:latin typeface="Arial" charset="0"/>
                <a:ea typeface="AR PL ShanHeiSun Uni" charset="0"/>
                <a:cs typeface="AR PL ShanHeiSun Uni" charset="0"/>
              </a:defRPr>
            </a:lvl1pPr>
            <a:lvl2pPr>
              <a:tabLst>
                <a:tab pos="569913" algn="l"/>
                <a:tab pos="1484313" algn="l"/>
                <a:tab pos="2398713" algn="l"/>
                <a:tab pos="3313113" algn="l"/>
                <a:tab pos="4227513" algn="l"/>
                <a:tab pos="5141913" algn="l"/>
                <a:tab pos="6056313" algn="l"/>
                <a:tab pos="6970713" algn="l"/>
                <a:tab pos="7885113" algn="l"/>
                <a:tab pos="8799513" algn="l"/>
                <a:tab pos="9713913" algn="l"/>
              </a:tabLst>
              <a:defRPr sz="1500">
                <a:solidFill>
                  <a:srgbClr val="000000"/>
                </a:solidFill>
                <a:latin typeface="Arial" charset="0"/>
                <a:ea typeface="AR PL ShanHeiSun Uni" charset="0"/>
                <a:cs typeface="AR PL ShanHeiSun Uni" charset="0"/>
              </a:defRPr>
            </a:lvl2pPr>
            <a:lvl3pPr>
              <a:tabLst>
                <a:tab pos="569913" algn="l"/>
                <a:tab pos="1484313" algn="l"/>
                <a:tab pos="2398713" algn="l"/>
                <a:tab pos="3313113" algn="l"/>
                <a:tab pos="4227513" algn="l"/>
                <a:tab pos="5141913" algn="l"/>
                <a:tab pos="6056313" algn="l"/>
                <a:tab pos="6970713" algn="l"/>
                <a:tab pos="7885113" algn="l"/>
                <a:tab pos="8799513" algn="l"/>
                <a:tab pos="9713913" algn="l"/>
              </a:tabLst>
              <a:defRPr sz="1500">
                <a:solidFill>
                  <a:srgbClr val="000000"/>
                </a:solidFill>
                <a:latin typeface="Arial" charset="0"/>
                <a:ea typeface="AR PL ShanHeiSun Uni" charset="0"/>
                <a:cs typeface="AR PL ShanHeiSun Uni" charset="0"/>
              </a:defRPr>
            </a:lvl3pPr>
            <a:lvl4pPr>
              <a:tabLst>
                <a:tab pos="569913" algn="l"/>
                <a:tab pos="1484313" algn="l"/>
                <a:tab pos="2398713" algn="l"/>
                <a:tab pos="3313113" algn="l"/>
                <a:tab pos="4227513" algn="l"/>
                <a:tab pos="5141913" algn="l"/>
                <a:tab pos="6056313" algn="l"/>
                <a:tab pos="6970713" algn="l"/>
                <a:tab pos="7885113" algn="l"/>
                <a:tab pos="8799513" algn="l"/>
                <a:tab pos="9713913" algn="l"/>
              </a:tabLst>
              <a:defRPr sz="1500">
                <a:solidFill>
                  <a:srgbClr val="000000"/>
                </a:solidFill>
                <a:latin typeface="Arial" charset="0"/>
                <a:ea typeface="AR PL ShanHeiSun Uni" charset="0"/>
                <a:cs typeface="AR PL ShanHeiSun Uni" charset="0"/>
              </a:defRPr>
            </a:lvl4pPr>
            <a:lvl5pPr>
              <a:tabLst>
                <a:tab pos="569913" algn="l"/>
                <a:tab pos="1484313" algn="l"/>
                <a:tab pos="2398713" algn="l"/>
                <a:tab pos="3313113" algn="l"/>
                <a:tab pos="4227513" algn="l"/>
                <a:tab pos="5141913" algn="l"/>
                <a:tab pos="6056313" algn="l"/>
                <a:tab pos="6970713" algn="l"/>
                <a:tab pos="7885113" algn="l"/>
                <a:tab pos="8799513" algn="l"/>
                <a:tab pos="9713913" algn="l"/>
              </a:tabLst>
              <a:defRPr sz="1500">
                <a:solidFill>
                  <a:srgbClr val="000000"/>
                </a:solidFill>
                <a:latin typeface="Arial" charset="0"/>
                <a:ea typeface="AR PL ShanHeiSun Uni" charset="0"/>
                <a:cs typeface="AR PL ShanHeiSun Uni"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itchFamily="16" charset="0"/>
              <a:tabLst>
                <a:tab pos="569913" algn="l"/>
                <a:tab pos="1484313" algn="l"/>
                <a:tab pos="2398713" algn="l"/>
                <a:tab pos="3313113" algn="l"/>
                <a:tab pos="4227513" algn="l"/>
                <a:tab pos="5141913" algn="l"/>
                <a:tab pos="6056313" algn="l"/>
                <a:tab pos="6970713" algn="l"/>
                <a:tab pos="7885113" algn="l"/>
                <a:tab pos="8799513" algn="l"/>
                <a:tab pos="9713913" algn="l"/>
              </a:tabLst>
              <a:defRPr sz="1500">
                <a:solidFill>
                  <a:srgbClr val="000000"/>
                </a:solidFill>
                <a:latin typeface="Arial" charset="0"/>
                <a:ea typeface="AR PL ShanHeiSun Uni" charset="0"/>
                <a:cs typeface="AR PL ShanHeiSun Uni"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itchFamily="16" charset="0"/>
              <a:tabLst>
                <a:tab pos="569913" algn="l"/>
                <a:tab pos="1484313" algn="l"/>
                <a:tab pos="2398713" algn="l"/>
                <a:tab pos="3313113" algn="l"/>
                <a:tab pos="4227513" algn="l"/>
                <a:tab pos="5141913" algn="l"/>
                <a:tab pos="6056313" algn="l"/>
                <a:tab pos="6970713" algn="l"/>
                <a:tab pos="7885113" algn="l"/>
                <a:tab pos="8799513" algn="l"/>
                <a:tab pos="9713913" algn="l"/>
              </a:tabLst>
              <a:defRPr sz="1500">
                <a:solidFill>
                  <a:srgbClr val="000000"/>
                </a:solidFill>
                <a:latin typeface="Arial" charset="0"/>
                <a:ea typeface="AR PL ShanHeiSun Uni" charset="0"/>
                <a:cs typeface="AR PL ShanHeiSun Uni"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itchFamily="16" charset="0"/>
              <a:tabLst>
                <a:tab pos="569913" algn="l"/>
                <a:tab pos="1484313" algn="l"/>
                <a:tab pos="2398713" algn="l"/>
                <a:tab pos="3313113" algn="l"/>
                <a:tab pos="4227513" algn="l"/>
                <a:tab pos="5141913" algn="l"/>
                <a:tab pos="6056313" algn="l"/>
                <a:tab pos="6970713" algn="l"/>
                <a:tab pos="7885113" algn="l"/>
                <a:tab pos="8799513" algn="l"/>
                <a:tab pos="9713913" algn="l"/>
              </a:tabLst>
              <a:defRPr sz="1500">
                <a:solidFill>
                  <a:srgbClr val="000000"/>
                </a:solidFill>
                <a:latin typeface="Arial" charset="0"/>
                <a:ea typeface="AR PL ShanHeiSun Uni" charset="0"/>
                <a:cs typeface="AR PL ShanHeiSun Uni"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itchFamily="16" charset="0"/>
              <a:tabLst>
                <a:tab pos="569913" algn="l"/>
                <a:tab pos="1484313" algn="l"/>
                <a:tab pos="2398713" algn="l"/>
                <a:tab pos="3313113" algn="l"/>
                <a:tab pos="4227513" algn="l"/>
                <a:tab pos="5141913" algn="l"/>
                <a:tab pos="6056313" algn="l"/>
                <a:tab pos="6970713" algn="l"/>
                <a:tab pos="7885113" algn="l"/>
                <a:tab pos="8799513" algn="l"/>
                <a:tab pos="9713913" algn="l"/>
              </a:tabLst>
              <a:defRPr sz="1500">
                <a:solidFill>
                  <a:srgbClr val="000000"/>
                </a:solidFill>
                <a:latin typeface="Arial" charset="0"/>
                <a:ea typeface="AR PL ShanHeiSun Uni" charset="0"/>
                <a:cs typeface="AR PL ShanHeiSun Uni" charset="0"/>
              </a:defRPr>
            </a:lvl9pPr>
          </a:lstStyle>
          <a:p>
            <a:pPr eaLnBrk="1" hangingPunct="1">
              <a:lnSpc>
                <a:spcPct val="98000"/>
              </a:lnSpc>
              <a:spcBef>
                <a:spcPts val="700"/>
              </a:spcBef>
            </a:pPr>
            <a:r>
              <a:rPr lang="en-US" altLang="x-none" sz="1600" i="1">
                <a:latin typeface="Verdana" pitchFamily="32" charset="0"/>
                <a:ea typeface="Verdana" pitchFamily="32" charset="0"/>
                <a:cs typeface="Verdana" pitchFamily="32" charset="0"/>
              </a:rPr>
              <a:t>implements</a:t>
            </a:r>
          </a:p>
        </p:txBody>
      </p:sp>
      <p:sp>
        <p:nvSpPr>
          <p:cNvPr id="26634" name="AutoShape 10"/>
          <p:cNvSpPr>
            <a:spLocks noChangeArrowheads="1"/>
          </p:cNvSpPr>
          <p:nvPr/>
        </p:nvSpPr>
        <p:spPr bwMode="auto">
          <a:xfrm>
            <a:off x="398463" y="5349875"/>
            <a:ext cx="8480425" cy="747713"/>
          </a:xfrm>
          <a:prstGeom prst="roundRect">
            <a:avLst>
              <a:gd name="adj" fmla="val 16667"/>
            </a:avLst>
          </a:prstGeom>
          <a:solidFill>
            <a:srgbClr val="FFFFFF"/>
          </a:solidFill>
          <a:ln w="9525" cap="flat">
            <a:solidFill>
              <a:srgbClr val="0000F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pic>
        <p:nvPicPr>
          <p:cNvPr id="2663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475" y="5459413"/>
            <a:ext cx="420688" cy="377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636" name="Text Box 12"/>
          <p:cNvSpPr txBox="1">
            <a:spLocks noChangeArrowheads="1"/>
          </p:cNvSpPr>
          <p:nvPr/>
        </p:nvSpPr>
        <p:spPr bwMode="auto">
          <a:xfrm>
            <a:off x="709613" y="5421313"/>
            <a:ext cx="8218487" cy="627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9572" rIns="90000" bIns="45000" anchor="ctr"/>
          <a:lstStyle>
            <a:lvl1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1pPr>
            <a:lvl2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2pPr>
            <a:lvl3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3pPr>
            <a:lvl4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4pPr>
            <a:lvl5pPr>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itchFamily="16" charset="0"/>
              <a:tabLst>
                <a:tab pos="342900" algn="l"/>
                <a:tab pos="1257300" algn="l"/>
                <a:tab pos="2171700" algn="l"/>
                <a:tab pos="3086100" algn="l"/>
                <a:tab pos="4000500" algn="l"/>
                <a:tab pos="4914900" algn="l"/>
                <a:tab pos="5829300" algn="l"/>
                <a:tab pos="6743700" algn="l"/>
                <a:tab pos="7658100" algn="l"/>
                <a:tab pos="8572500" algn="l"/>
                <a:tab pos="9486900" algn="l"/>
                <a:tab pos="10401300" algn="l"/>
              </a:tabLst>
              <a:defRPr sz="1500">
                <a:solidFill>
                  <a:srgbClr val="000000"/>
                </a:solidFill>
                <a:latin typeface="Arial" charset="0"/>
                <a:ea typeface="AR PL ShanHeiSun Uni" charset="0"/>
                <a:cs typeface="AR PL ShanHeiSun Uni" charset="0"/>
              </a:defRPr>
            </a:lvl9pPr>
          </a:lstStyle>
          <a:p>
            <a:pPr marL="342900" indent="-341313" eaLnBrk="1" hangingPunct="1">
              <a:lnSpc>
                <a:spcPct val="98000"/>
              </a:lnSpc>
            </a:pPr>
            <a:r>
              <a:rPr lang="en-US" altLang="x-none" sz="1800">
                <a:latin typeface="Verdana" pitchFamily="32" charset="0"/>
              </a:rPr>
              <a:t>	You can conveniently use Spring to inject a dependency of type UserRepository. Implementation is generated at startup time.</a:t>
            </a:r>
          </a:p>
        </p:txBody>
      </p:sp>
      <p:sp>
        <p:nvSpPr>
          <p:cNvPr id="26637" name="Text Box 13"/>
          <p:cNvSpPr txBox="1">
            <a:spLocks noChangeArrowheads="1"/>
          </p:cNvSpPr>
          <p:nvPr/>
        </p:nvSpPr>
        <p:spPr bwMode="auto">
          <a:xfrm>
            <a:off x="542925" y="4413250"/>
            <a:ext cx="7758113" cy="381000"/>
          </a:xfrm>
          <a:prstGeom prst="rect">
            <a:avLst/>
          </a:prstGeom>
          <a:solidFill>
            <a:srgbClr val="FFFFCC"/>
          </a:solidFill>
          <a:ln w="1260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2039"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00">
                <a:solidFill>
                  <a:srgbClr val="000000"/>
                </a:solidFill>
                <a:latin typeface="Arial" charset="0"/>
                <a:ea typeface="AR PL ShanHeiSun Uni" charset="0"/>
                <a:cs typeface="AR PL ShanHeiSun Uni" charset="0"/>
              </a:defRPr>
            </a:lvl9pPr>
          </a:lstStyle>
          <a:p>
            <a:r>
              <a:rPr lang="en-US" altLang="x-none" sz="2000">
                <a:solidFill>
                  <a:srgbClr val="008080"/>
                </a:solidFill>
                <a:ea typeface="Monaco" pitchFamily="49" charset="0"/>
                <a:cs typeface="Monaco" pitchFamily="49" charset="0"/>
              </a:rPr>
              <a:t>&lt;</a:t>
            </a:r>
            <a:r>
              <a:rPr lang="en-US" altLang="x-none" sz="2000">
                <a:solidFill>
                  <a:srgbClr val="3F7F7F"/>
                </a:solidFill>
                <a:ea typeface="Monaco" pitchFamily="49" charset="0"/>
                <a:cs typeface="Monaco" pitchFamily="49" charset="0"/>
              </a:rPr>
              <a:t>jpa:repositories</a:t>
            </a:r>
            <a:r>
              <a:rPr lang="en-US" altLang="x-none" sz="2000">
                <a:ea typeface="Monaco" pitchFamily="49" charset="0"/>
                <a:cs typeface="Monaco" pitchFamily="49" charset="0"/>
              </a:rPr>
              <a:t> </a:t>
            </a:r>
            <a:r>
              <a:rPr lang="en-US" altLang="x-none" sz="2000">
                <a:solidFill>
                  <a:srgbClr val="7F007F"/>
                </a:solidFill>
                <a:ea typeface="Monaco" pitchFamily="49" charset="0"/>
                <a:cs typeface="Monaco" pitchFamily="49" charset="0"/>
              </a:rPr>
              <a:t>base-package</a:t>
            </a:r>
            <a:r>
              <a:rPr lang="en-US" altLang="x-none" sz="2000">
                <a:ea typeface="Monaco" pitchFamily="49" charset="0"/>
                <a:cs typeface="Monaco" pitchFamily="49" charset="0"/>
              </a:rPr>
              <a:t>=</a:t>
            </a:r>
            <a:r>
              <a:rPr lang="en-US" altLang="x-none" sz="2000" i="1">
                <a:solidFill>
                  <a:srgbClr val="2A00FF"/>
                </a:solidFill>
                <a:ea typeface="Monaco" pitchFamily="49" charset="0"/>
                <a:cs typeface="Monaco" pitchFamily="49" charset="0"/>
              </a:rPr>
              <a:t>"com.acme.repository" </a:t>
            </a:r>
            <a:r>
              <a:rPr lang="en-US" altLang="x-none" sz="2000">
                <a:solidFill>
                  <a:srgbClr val="008080"/>
                </a:solidFill>
                <a:ea typeface="Monaco" pitchFamily="49" charset="0"/>
                <a:cs typeface="Monaco" pitchFamily="49" charset="0"/>
              </a:rPr>
              <a:t>/&gt;</a:t>
            </a:r>
          </a:p>
        </p:txBody>
      </p:sp>
    </p:spTree>
    <p:extLst>
      <p:ext uri="{BB962C8B-B14F-4D97-AF65-F5344CB8AC3E}">
        <p14:creationId xmlns:p14="http://schemas.microsoft.com/office/powerpoint/2010/main" val="23672080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344488" y="-171400"/>
            <a:ext cx="6291262" cy="1068387"/>
          </a:xfrm>
          <a:ln/>
        </p:spPr>
        <p:txBody>
          <a:bodyPr tIns="8128">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a:t>Using Dependency Injection </a:t>
            </a:r>
          </a:p>
        </p:txBody>
      </p:sp>
      <p:sp>
        <p:nvSpPr>
          <p:cNvPr id="27650" name="AutoShape 2"/>
          <p:cNvSpPr>
            <a:spLocks noChangeArrowheads="1"/>
          </p:cNvSpPr>
          <p:nvPr/>
        </p:nvSpPr>
        <p:spPr bwMode="auto">
          <a:xfrm>
            <a:off x="371475" y="1728788"/>
            <a:ext cx="4197350" cy="3962400"/>
          </a:xfrm>
          <a:prstGeom prst="roundRect">
            <a:avLst>
              <a:gd name="adj" fmla="val 16667"/>
            </a:avLst>
          </a:prstGeom>
          <a:solidFill>
            <a:srgbClr val="E6E6FF"/>
          </a:solidFill>
          <a:ln w="12600" cap="flat">
            <a:solidFill>
              <a:srgbClr val="00FF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51" name="Rectangle 3"/>
          <p:cNvSpPr>
            <a:spLocks noChangeArrowheads="1"/>
          </p:cNvSpPr>
          <p:nvPr/>
        </p:nvSpPr>
        <p:spPr bwMode="auto">
          <a:xfrm>
            <a:off x="1171575" y="2182813"/>
            <a:ext cx="2971800" cy="838200"/>
          </a:xfrm>
          <a:prstGeom prst="rect">
            <a:avLst/>
          </a:prstGeom>
          <a:solidFill>
            <a:srgbClr val="00FF00"/>
          </a:solidFill>
          <a:ln w="1260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52" name="Rectangle 4"/>
          <p:cNvSpPr>
            <a:spLocks noChangeArrowheads="1"/>
          </p:cNvSpPr>
          <p:nvPr/>
        </p:nvSpPr>
        <p:spPr bwMode="auto">
          <a:xfrm>
            <a:off x="1171575" y="2411413"/>
            <a:ext cx="297180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516"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800">
                <a:solidFill>
                  <a:srgbClr val="000000"/>
                </a:solidFill>
                <a:ea typeface="AR PL ShanHeiSun Uni" charset="0"/>
                <a:cs typeface="AR PL ShanHeiSun Uni" charset="0"/>
              </a:rPr>
              <a:t>Service Layer</a:t>
            </a:r>
          </a:p>
        </p:txBody>
      </p:sp>
      <p:sp>
        <p:nvSpPr>
          <p:cNvPr id="27653" name="Rectangle 5"/>
          <p:cNvSpPr>
            <a:spLocks noChangeArrowheads="1"/>
          </p:cNvSpPr>
          <p:nvPr/>
        </p:nvSpPr>
        <p:spPr bwMode="auto">
          <a:xfrm>
            <a:off x="1171575" y="3402013"/>
            <a:ext cx="2971800" cy="838200"/>
          </a:xfrm>
          <a:prstGeom prst="rect">
            <a:avLst/>
          </a:prstGeom>
          <a:solidFill>
            <a:srgbClr val="800080"/>
          </a:solidFill>
          <a:ln w="1260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54" name="Rectangle 6"/>
          <p:cNvSpPr>
            <a:spLocks noChangeArrowheads="1"/>
          </p:cNvSpPr>
          <p:nvPr/>
        </p:nvSpPr>
        <p:spPr bwMode="auto">
          <a:xfrm>
            <a:off x="1171575" y="3630613"/>
            <a:ext cx="297180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516"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800">
                <a:solidFill>
                  <a:srgbClr val="FFFFFF"/>
                </a:solidFill>
                <a:ea typeface="AR PL ShanHeiSun Uni" charset="0"/>
                <a:cs typeface="AR PL ShanHeiSun Uni" charset="0"/>
              </a:rPr>
              <a:t>Data Access Layer</a:t>
            </a:r>
          </a:p>
        </p:txBody>
      </p:sp>
      <p:sp>
        <p:nvSpPr>
          <p:cNvPr id="27655" name="Rectangle 7"/>
          <p:cNvSpPr>
            <a:spLocks noChangeArrowheads="1"/>
          </p:cNvSpPr>
          <p:nvPr/>
        </p:nvSpPr>
        <p:spPr bwMode="auto">
          <a:xfrm>
            <a:off x="1171575" y="4621213"/>
            <a:ext cx="2971800" cy="838200"/>
          </a:xfrm>
          <a:prstGeom prst="rect">
            <a:avLst/>
          </a:prstGeom>
          <a:solidFill>
            <a:srgbClr val="800000"/>
          </a:solidFill>
          <a:ln w="1260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656" name="Rectangle 8"/>
          <p:cNvSpPr>
            <a:spLocks noChangeArrowheads="1"/>
          </p:cNvSpPr>
          <p:nvPr/>
        </p:nvSpPr>
        <p:spPr bwMode="auto">
          <a:xfrm>
            <a:off x="1171575" y="4849813"/>
            <a:ext cx="2971800" cy="34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60516" rIns="90000" bIns="46800">
            <a:spAutoFit/>
          </a:bodyPr>
          <a:lstStyle/>
          <a:p>
            <a:pPr algn="ct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800">
                <a:solidFill>
                  <a:srgbClr val="FFFFFF"/>
                </a:solidFill>
                <a:ea typeface="AR PL ShanHeiSun Uni" charset="0"/>
                <a:cs typeface="AR PL ShanHeiSun Uni" charset="0"/>
              </a:rPr>
              <a:t>Infrastructure Layer</a:t>
            </a:r>
          </a:p>
        </p:txBody>
      </p:sp>
      <p:sp>
        <p:nvSpPr>
          <p:cNvPr id="27657" name="Line 9"/>
          <p:cNvSpPr>
            <a:spLocks noChangeShapeType="1"/>
          </p:cNvSpPr>
          <p:nvPr/>
        </p:nvSpPr>
        <p:spPr bwMode="auto">
          <a:xfrm>
            <a:off x="2314575" y="4240213"/>
            <a:ext cx="1588" cy="381000"/>
          </a:xfrm>
          <a:prstGeom prst="line">
            <a:avLst/>
          </a:prstGeom>
          <a:noFill/>
          <a:ln w="12600" cap="flat">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658" name="Line 10"/>
          <p:cNvSpPr>
            <a:spLocks noChangeShapeType="1"/>
          </p:cNvSpPr>
          <p:nvPr/>
        </p:nvSpPr>
        <p:spPr bwMode="auto">
          <a:xfrm flipV="1">
            <a:off x="2847975" y="4238625"/>
            <a:ext cx="1588" cy="384175"/>
          </a:xfrm>
          <a:prstGeom prst="line">
            <a:avLst/>
          </a:prstGeom>
          <a:noFill/>
          <a:ln w="12600" cap="flat">
            <a:solidFill>
              <a:srgbClr val="00000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659" name="Line 11"/>
          <p:cNvSpPr>
            <a:spLocks noChangeShapeType="1"/>
          </p:cNvSpPr>
          <p:nvPr/>
        </p:nvSpPr>
        <p:spPr bwMode="auto">
          <a:xfrm>
            <a:off x="2314575" y="3021013"/>
            <a:ext cx="1588" cy="381000"/>
          </a:xfrm>
          <a:prstGeom prst="line">
            <a:avLst/>
          </a:prstGeom>
          <a:noFill/>
          <a:ln w="12600" cap="flat">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660" name="Line 12"/>
          <p:cNvSpPr>
            <a:spLocks noChangeShapeType="1"/>
          </p:cNvSpPr>
          <p:nvPr/>
        </p:nvSpPr>
        <p:spPr bwMode="auto">
          <a:xfrm flipV="1">
            <a:off x="2847975" y="3019425"/>
            <a:ext cx="1588" cy="384175"/>
          </a:xfrm>
          <a:prstGeom prst="line">
            <a:avLst/>
          </a:prstGeom>
          <a:noFill/>
          <a:ln w="12600" cap="flat">
            <a:solidFill>
              <a:srgbClr val="00000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661" name="Line 13"/>
          <p:cNvSpPr>
            <a:spLocks noChangeShapeType="1"/>
          </p:cNvSpPr>
          <p:nvPr/>
        </p:nvSpPr>
        <p:spPr bwMode="auto">
          <a:xfrm>
            <a:off x="714375" y="5078413"/>
            <a:ext cx="457200" cy="1587"/>
          </a:xfrm>
          <a:prstGeom prst="line">
            <a:avLst/>
          </a:prstGeom>
          <a:noFill/>
          <a:ln w="12600" cap="flat">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662" name="Line 14"/>
          <p:cNvSpPr>
            <a:spLocks noChangeShapeType="1"/>
          </p:cNvSpPr>
          <p:nvPr/>
        </p:nvSpPr>
        <p:spPr bwMode="auto">
          <a:xfrm flipV="1">
            <a:off x="714375" y="2562225"/>
            <a:ext cx="1588" cy="2517775"/>
          </a:xfrm>
          <a:prstGeom prst="line">
            <a:avLst/>
          </a:prstGeom>
          <a:noFill/>
          <a:ln w="12600" cap="flat">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663" name="Line 15"/>
          <p:cNvSpPr>
            <a:spLocks noChangeShapeType="1"/>
          </p:cNvSpPr>
          <p:nvPr/>
        </p:nvSpPr>
        <p:spPr bwMode="auto">
          <a:xfrm flipH="1">
            <a:off x="712788" y="2563813"/>
            <a:ext cx="460375" cy="1587"/>
          </a:xfrm>
          <a:prstGeom prst="line">
            <a:avLst/>
          </a:prstGeom>
          <a:noFill/>
          <a:ln w="12600" cap="flat">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664" name="Line 16"/>
          <p:cNvSpPr>
            <a:spLocks noChangeShapeType="1"/>
          </p:cNvSpPr>
          <p:nvPr/>
        </p:nvSpPr>
        <p:spPr bwMode="auto">
          <a:xfrm flipH="1">
            <a:off x="865188" y="4849813"/>
            <a:ext cx="307975" cy="1587"/>
          </a:xfrm>
          <a:prstGeom prst="line">
            <a:avLst/>
          </a:prstGeom>
          <a:noFill/>
          <a:ln w="12600" cap="flat">
            <a:solidFill>
              <a:srgbClr val="0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665" name="Line 17"/>
          <p:cNvSpPr>
            <a:spLocks noChangeShapeType="1"/>
          </p:cNvSpPr>
          <p:nvPr/>
        </p:nvSpPr>
        <p:spPr bwMode="auto">
          <a:xfrm flipV="1">
            <a:off x="866775" y="2714625"/>
            <a:ext cx="1588" cy="2136775"/>
          </a:xfrm>
          <a:prstGeom prst="line">
            <a:avLst/>
          </a:prstGeom>
          <a:noFill/>
          <a:ln w="12600" cap="flat">
            <a:solidFill>
              <a:srgbClr val="0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666" name="Line 18"/>
          <p:cNvSpPr>
            <a:spLocks noChangeShapeType="1"/>
          </p:cNvSpPr>
          <p:nvPr/>
        </p:nvSpPr>
        <p:spPr bwMode="auto">
          <a:xfrm flipH="1">
            <a:off x="865188" y="2716213"/>
            <a:ext cx="307975" cy="1587"/>
          </a:xfrm>
          <a:prstGeom prst="line">
            <a:avLst/>
          </a:prstGeom>
          <a:noFill/>
          <a:ln w="12600" cap="flat">
            <a:solidFill>
              <a:srgbClr val="000000"/>
            </a:solidFill>
            <a:prstDash val="sysDot"/>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27667" name="Text Box 19"/>
          <p:cNvSpPr txBox="1">
            <a:spLocks noChangeArrowheads="1"/>
          </p:cNvSpPr>
          <p:nvPr/>
        </p:nvSpPr>
        <p:spPr bwMode="auto">
          <a:xfrm>
            <a:off x="4840288" y="1676400"/>
            <a:ext cx="3838575" cy="403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5588" rIns="0" bIns="0"/>
          <a:lstStyle>
            <a:lvl1pPr marL="341313" indent="-341313">
              <a:tabLst>
                <a:tab pos="911225" algn="l"/>
                <a:tab pos="1825625" algn="l"/>
                <a:tab pos="2740025" algn="l"/>
                <a:tab pos="3654425" algn="l"/>
                <a:tab pos="4568825" algn="l"/>
                <a:tab pos="5483225" algn="l"/>
                <a:tab pos="6397625" algn="l"/>
                <a:tab pos="7312025" algn="l"/>
                <a:tab pos="8226425" algn="l"/>
                <a:tab pos="9140825" algn="l"/>
                <a:tab pos="10055225" algn="l"/>
              </a:tabLst>
              <a:defRPr sz="1500">
                <a:solidFill>
                  <a:srgbClr val="000000"/>
                </a:solidFill>
                <a:latin typeface="Arial" charset="0"/>
                <a:ea typeface="AR PL ShanHeiSun Uni" charset="0"/>
                <a:cs typeface="AR PL ShanHeiSun Uni" charset="0"/>
              </a:defRPr>
            </a:lvl1pPr>
            <a:lvl2pPr marL="741363" indent="-284163">
              <a:tabLst>
                <a:tab pos="911225" algn="l"/>
                <a:tab pos="1825625" algn="l"/>
                <a:tab pos="2740025" algn="l"/>
                <a:tab pos="3654425" algn="l"/>
                <a:tab pos="4568825" algn="l"/>
                <a:tab pos="5483225" algn="l"/>
                <a:tab pos="6397625" algn="l"/>
                <a:tab pos="7312025" algn="l"/>
                <a:tab pos="8226425" algn="l"/>
                <a:tab pos="9140825" algn="l"/>
                <a:tab pos="10055225" algn="l"/>
              </a:tabLst>
              <a:defRPr sz="1500">
                <a:solidFill>
                  <a:srgbClr val="000000"/>
                </a:solidFill>
                <a:latin typeface="Arial" charset="0"/>
                <a:ea typeface="AR PL ShanHeiSun Uni" charset="0"/>
                <a:cs typeface="AR PL ShanHeiSun Uni" charset="0"/>
              </a:defRPr>
            </a:lvl2pPr>
            <a:lvl3pPr>
              <a:tabLst>
                <a:tab pos="911225" algn="l"/>
                <a:tab pos="1825625" algn="l"/>
                <a:tab pos="2740025" algn="l"/>
                <a:tab pos="3654425" algn="l"/>
                <a:tab pos="4568825" algn="l"/>
                <a:tab pos="5483225" algn="l"/>
                <a:tab pos="6397625" algn="l"/>
                <a:tab pos="7312025" algn="l"/>
                <a:tab pos="8226425" algn="l"/>
                <a:tab pos="9140825" algn="l"/>
                <a:tab pos="10055225" algn="l"/>
              </a:tabLst>
              <a:defRPr sz="1500">
                <a:solidFill>
                  <a:srgbClr val="000000"/>
                </a:solidFill>
                <a:latin typeface="Arial" charset="0"/>
                <a:ea typeface="AR PL ShanHeiSun Uni" charset="0"/>
                <a:cs typeface="AR PL ShanHeiSun Uni" charset="0"/>
              </a:defRPr>
            </a:lvl3pPr>
            <a:lvl4pPr>
              <a:tabLst>
                <a:tab pos="911225" algn="l"/>
                <a:tab pos="1825625" algn="l"/>
                <a:tab pos="2740025" algn="l"/>
                <a:tab pos="3654425" algn="l"/>
                <a:tab pos="4568825" algn="l"/>
                <a:tab pos="5483225" algn="l"/>
                <a:tab pos="6397625" algn="l"/>
                <a:tab pos="7312025" algn="l"/>
                <a:tab pos="8226425" algn="l"/>
                <a:tab pos="9140825" algn="l"/>
                <a:tab pos="10055225" algn="l"/>
              </a:tabLst>
              <a:defRPr sz="1500">
                <a:solidFill>
                  <a:srgbClr val="000000"/>
                </a:solidFill>
                <a:latin typeface="Arial" charset="0"/>
                <a:ea typeface="AR PL ShanHeiSun Uni" charset="0"/>
                <a:cs typeface="AR PL ShanHeiSun Uni" charset="0"/>
              </a:defRPr>
            </a:lvl4pPr>
            <a:lvl5pPr>
              <a:tabLst>
                <a:tab pos="911225" algn="l"/>
                <a:tab pos="1825625" algn="l"/>
                <a:tab pos="2740025" algn="l"/>
                <a:tab pos="3654425" algn="l"/>
                <a:tab pos="4568825" algn="l"/>
                <a:tab pos="5483225" algn="l"/>
                <a:tab pos="6397625" algn="l"/>
                <a:tab pos="7312025" algn="l"/>
                <a:tab pos="8226425" algn="l"/>
                <a:tab pos="9140825" algn="l"/>
                <a:tab pos="10055225" algn="l"/>
              </a:tabLst>
              <a:defRPr sz="1500">
                <a:solidFill>
                  <a:srgbClr val="000000"/>
                </a:solidFill>
                <a:latin typeface="Arial" charset="0"/>
                <a:ea typeface="AR PL ShanHeiSun Uni" charset="0"/>
                <a:cs typeface="AR PL ShanHeiSun Uni"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sz="1500">
                <a:solidFill>
                  <a:srgbClr val="000000"/>
                </a:solidFill>
                <a:latin typeface="Arial" charset="0"/>
                <a:ea typeface="AR PL ShanHeiSun Uni" charset="0"/>
                <a:cs typeface="AR PL ShanHeiSun Uni"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sz="1500">
                <a:solidFill>
                  <a:srgbClr val="000000"/>
                </a:solidFill>
                <a:latin typeface="Arial" charset="0"/>
                <a:ea typeface="AR PL ShanHeiSun Uni" charset="0"/>
                <a:cs typeface="AR PL ShanHeiSun Uni"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sz="1500">
                <a:solidFill>
                  <a:srgbClr val="000000"/>
                </a:solidFill>
                <a:latin typeface="Arial" charset="0"/>
                <a:ea typeface="AR PL ShanHeiSun Uni" charset="0"/>
                <a:cs typeface="AR PL ShanHeiSun Uni"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itchFamily="16" charset="0"/>
              <a:tabLst>
                <a:tab pos="911225" algn="l"/>
                <a:tab pos="1825625" algn="l"/>
                <a:tab pos="2740025" algn="l"/>
                <a:tab pos="3654425" algn="l"/>
                <a:tab pos="4568825" algn="l"/>
                <a:tab pos="5483225" algn="l"/>
                <a:tab pos="6397625" algn="l"/>
                <a:tab pos="7312025" algn="l"/>
                <a:tab pos="8226425" algn="l"/>
                <a:tab pos="9140825" algn="l"/>
                <a:tab pos="10055225" algn="l"/>
              </a:tabLst>
              <a:defRPr sz="1500">
                <a:solidFill>
                  <a:srgbClr val="000000"/>
                </a:solidFill>
                <a:latin typeface="Arial" charset="0"/>
                <a:ea typeface="AR PL ShanHeiSun Uni" charset="0"/>
                <a:cs typeface="AR PL ShanHeiSun Uni" charset="0"/>
              </a:defRPr>
            </a:lvl9pPr>
          </a:lstStyle>
          <a:p>
            <a:pPr eaLnBrk="1" hangingPunct="1">
              <a:lnSpc>
                <a:spcPct val="98000"/>
              </a:lnSpc>
              <a:spcBef>
                <a:spcPts val="700"/>
              </a:spcBef>
              <a:buFont typeface="Verdana" pitchFamily="32" charset="0"/>
              <a:buChar char="•"/>
            </a:pPr>
            <a:r>
              <a:rPr lang="en-US" altLang="x-none" sz="2200">
                <a:latin typeface="Verdana" pitchFamily="32" charset="0"/>
                <a:ea typeface="ＭＳ Ｐゴシック" pitchFamily="48" charset="0"/>
                <a:cs typeface="ＭＳ Ｐゴシック" pitchFamily="48" charset="0"/>
              </a:rPr>
              <a:t>Layers are connected using Dependency Injection</a:t>
            </a:r>
          </a:p>
          <a:p>
            <a:pPr lvl="1" eaLnBrk="1" hangingPunct="1">
              <a:lnSpc>
                <a:spcPct val="98000"/>
              </a:lnSpc>
              <a:spcBef>
                <a:spcPts val="600"/>
              </a:spcBef>
              <a:buFont typeface="Verdana" pitchFamily="32" charset="0"/>
              <a:buChar char="–"/>
            </a:pPr>
            <a:r>
              <a:rPr lang="en-US" altLang="x-none" sz="2000">
                <a:latin typeface="Verdana" pitchFamily="32" charset="0"/>
                <a:ea typeface="ＭＳ Ｐゴシック" pitchFamily="48" charset="0"/>
                <a:cs typeface="ＭＳ Ｐゴシック" pitchFamily="48" charset="0"/>
              </a:rPr>
              <a:t>Repository objects are injected into Service layer</a:t>
            </a:r>
          </a:p>
          <a:p>
            <a:pPr lvl="1" eaLnBrk="1" hangingPunct="1">
              <a:lnSpc>
                <a:spcPct val="98000"/>
              </a:lnSpc>
              <a:spcBef>
                <a:spcPts val="600"/>
              </a:spcBef>
              <a:buFont typeface="Verdana" pitchFamily="32" charset="0"/>
              <a:buChar char="–"/>
            </a:pPr>
            <a:r>
              <a:rPr lang="en-US" altLang="x-none" sz="2000">
                <a:latin typeface="Verdana" pitchFamily="32" charset="0"/>
                <a:ea typeface="ＭＳ Ｐゴシック" pitchFamily="48" charset="0"/>
                <a:cs typeface="ＭＳ Ｐゴシック" pitchFamily="48" charset="0"/>
              </a:rPr>
              <a:t>Service layer objects do not know which concrete implementation is used</a:t>
            </a:r>
          </a:p>
        </p:txBody>
      </p:sp>
    </p:spTree>
    <p:extLst>
      <p:ext uri="{BB962C8B-B14F-4D97-AF65-F5344CB8AC3E}">
        <p14:creationId xmlns:p14="http://schemas.microsoft.com/office/powerpoint/2010/main" val="86073305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Rectangle 2"/>
          <p:cNvSpPr>
            <a:spLocks noGrp="1" noChangeArrowheads="1"/>
          </p:cNvSpPr>
          <p:nvPr>
            <p:ph type="title"/>
          </p:nvPr>
        </p:nvSpPr>
        <p:spPr>
          <a:xfrm>
            <a:off x="228600" y="44624"/>
            <a:ext cx="8763000" cy="609600"/>
          </a:xfrm>
        </p:spPr>
        <p:txBody>
          <a:bodyPr>
            <a:normAutofit fontScale="90000"/>
          </a:bodyPr>
          <a:lstStyle/>
          <a:p>
            <a:r>
              <a:rPr lang="fr-FR" altLang="x-none" dirty="0"/>
              <a:t>Rappel PHP Objet</a:t>
            </a:r>
            <a:endParaRPr lang="en-US" altLang="x-none" dirty="0"/>
          </a:p>
        </p:txBody>
      </p:sp>
      <p:sp>
        <p:nvSpPr>
          <p:cNvPr id="575491" name="Rectangle 3"/>
          <p:cNvSpPr>
            <a:spLocks noGrp="1" noChangeArrowheads="1"/>
          </p:cNvSpPr>
          <p:nvPr>
            <p:ph type="body" sz="half" idx="1"/>
          </p:nvPr>
        </p:nvSpPr>
        <p:spPr>
          <a:xfrm>
            <a:off x="220419" y="1387475"/>
            <a:ext cx="4300537" cy="5013325"/>
          </a:xfrm>
        </p:spPr>
        <p:txBody>
          <a:bodyPr>
            <a:normAutofit/>
          </a:bodyPr>
          <a:lstStyle/>
          <a:p>
            <a:pPr>
              <a:lnSpc>
                <a:spcPct val="90000"/>
              </a:lnSpc>
            </a:pPr>
            <a:r>
              <a:rPr lang="en-US" altLang="x-none" sz="2400" dirty="0"/>
              <a:t>Support for PPP</a:t>
            </a:r>
          </a:p>
          <a:p>
            <a:pPr>
              <a:lnSpc>
                <a:spcPct val="90000"/>
              </a:lnSpc>
            </a:pPr>
            <a:r>
              <a:rPr lang="en-US" altLang="x-none" sz="2400" dirty="0"/>
              <a:t>Interfaces</a:t>
            </a:r>
          </a:p>
          <a:p>
            <a:pPr>
              <a:lnSpc>
                <a:spcPct val="90000"/>
              </a:lnSpc>
            </a:pPr>
            <a:r>
              <a:rPr lang="en-US" altLang="x-none" sz="2400" dirty="0"/>
              <a:t>Type Hinting</a:t>
            </a:r>
          </a:p>
          <a:p>
            <a:pPr>
              <a:lnSpc>
                <a:spcPct val="90000"/>
              </a:lnSpc>
            </a:pPr>
            <a:r>
              <a:rPr lang="en-US" altLang="x-none" sz="2400" dirty="0"/>
              <a:t>Exceptions</a:t>
            </a:r>
          </a:p>
          <a:p>
            <a:pPr>
              <a:lnSpc>
                <a:spcPct val="90000"/>
              </a:lnSpc>
            </a:pPr>
            <a:r>
              <a:rPr lang="en-US" altLang="x-none" sz="2400" dirty="0"/>
              <a:t>Objects by Reference</a:t>
            </a:r>
          </a:p>
          <a:p>
            <a:pPr>
              <a:lnSpc>
                <a:spcPct val="90000"/>
              </a:lnSpc>
            </a:pPr>
            <a:r>
              <a:rPr lang="en-US" altLang="x-none" sz="2400" dirty="0"/>
              <a:t>Object Cloning </a:t>
            </a:r>
          </a:p>
          <a:p>
            <a:pPr>
              <a:lnSpc>
                <a:spcPct val="90000"/>
              </a:lnSpc>
            </a:pPr>
            <a:r>
              <a:rPr lang="en-US" altLang="x-none" sz="2400" dirty="0" err="1"/>
              <a:t>Autoload</a:t>
            </a:r>
            <a:endParaRPr lang="en-US" altLang="x-none" sz="2400" dirty="0"/>
          </a:p>
          <a:p>
            <a:pPr>
              <a:lnSpc>
                <a:spcPct val="90000"/>
              </a:lnSpc>
            </a:pPr>
            <a:r>
              <a:rPr lang="en-US" altLang="x-none" sz="2400" dirty="0"/>
              <a:t>Reflection API</a:t>
            </a:r>
          </a:p>
          <a:p>
            <a:pPr>
              <a:lnSpc>
                <a:spcPct val="90000"/>
              </a:lnSpc>
            </a:pPr>
            <a:r>
              <a:rPr lang="en-US" altLang="x-none" sz="2400" dirty="0"/>
              <a:t>Overloading (__call, __get, __set)</a:t>
            </a:r>
          </a:p>
          <a:p>
            <a:pPr>
              <a:lnSpc>
                <a:spcPct val="90000"/>
              </a:lnSpc>
            </a:pPr>
            <a:r>
              <a:rPr lang="en-US" altLang="x-none" sz="2400" dirty="0"/>
              <a:t>And much more, and it is faster too!</a:t>
            </a:r>
          </a:p>
          <a:p>
            <a:pPr>
              <a:lnSpc>
                <a:spcPct val="90000"/>
              </a:lnSpc>
            </a:pPr>
            <a:endParaRPr lang="en-US" altLang="x-none" sz="2400" dirty="0"/>
          </a:p>
        </p:txBody>
      </p:sp>
      <p:pic>
        <p:nvPicPr>
          <p:cNvPr id="575492" name="Picture 4" descr="MCj01366890000[1]"/>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686300" y="1922825"/>
            <a:ext cx="4305300" cy="3469549"/>
          </a:xfrm>
        </p:spPr>
      </p:pic>
      <p:sp>
        <p:nvSpPr>
          <p:cNvPr id="6" name="Espace réservé du numéro de diapositive 6"/>
          <p:cNvSpPr>
            <a:spLocks noGrp="1"/>
          </p:cNvSpPr>
          <p:nvPr>
            <p:ph type="sldNum" sz="quarter" idx="12"/>
          </p:nvPr>
        </p:nvSpPr>
        <p:spPr/>
        <p:txBody>
          <a:bodyPr/>
          <a:lstStyle/>
          <a:p>
            <a:fld id="{6AA726AC-7D86-4E8D-A853-731B88BAD89C}" type="slidenum">
              <a:rPr lang="fr-FR" altLang="x-none"/>
              <a:pPr/>
              <a:t>16</a:t>
            </a:fld>
            <a:endParaRPr lang="fr-FR" altLang="x-none"/>
          </a:p>
        </p:txBody>
      </p:sp>
    </p:spTree>
    <p:extLst>
      <p:ext uri="{BB962C8B-B14F-4D97-AF65-F5344CB8AC3E}">
        <p14:creationId xmlns:p14="http://schemas.microsoft.com/office/powerpoint/2010/main" val="111447479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838" y="2514600"/>
            <a:ext cx="4124325" cy="32670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326372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noGrp="1" noChangeArrowheads="1"/>
          </p:cNvSpPr>
          <p:nvPr>
            <p:ph type="title"/>
          </p:nvPr>
        </p:nvSpPr>
        <p:spPr>
          <a:xfrm>
            <a:off x="685800" y="487363"/>
            <a:ext cx="7772400" cy="1387475"/>
          </a:xfrm>
          <a:ln/>
        </p:spPr>
        <p:txBody>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4000"/>
              <a:t>Building Persistence Applications</a:t>
            </a:r>
          </a:p>
        </p:txBody>
      </p:sp>
      <p:sp>
        <p:nvSpPr>
          <p:cNvPr id="6146" name="Rectangle 2"/>
          <p:cNvSpPr>
            <a:spLocks noGrp="1" noChangeArrowheads="1"/>
          </p:cNvSpPr>
          <p:nvPr>
            <p:ph idx="1"/>
          </p:nvPr>
        </p:nvSpPr>
        <p:spPr>
          <a:xfrm>
            <a:off x="685800" y="1981200"/>
            <a:ext cx="7772400" cy="4114800"/>
          </a:xfrm>
          <a:ln/>
        </p:spPr>
        <p:txBody>
          <a:bodyPr/>
          <a:lstStyle/>
          <a:p>
            <a:pPr indent="-341313">
              <a:lnSpc>
                <a:spcPct val="94000"/>
              </a:lnSpc>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x-none" dirty="0"/>
              <a:t>What's the problem?</a:t>
            </a:r>
          </a:p>
          <a:p>
            <a:pPr indent="-341313">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x-none" dirty="0"/>
              <a:t>How does JPA (or Hibernate 3) work?</a:t>
            </a:r>
          </a:p>
          <a:p>
            <a:pPr indent="-341313">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x-none" dirty="0" smtClean="0"/>
              <a:t>Spring</a:t>
            </a:r>
            <a:r>
              <a:rPr lang="en-US" altLang="x-none" b="1" dirty="0" smtClean="0"/>
              <a:t> </a:t>
            </a:r>
            <a:r>
              <a:rPr lang="en-US" altLang="x-none" dirty="0" smtClean="0"/>
              <a:t>Data</a:t>
            </a:r>
          </a:p>
          <a:p>
            <a:pPr indent="-341313">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x-none" b="1" dirty="0" smtClean="0"/>
              <a:t>Services </a:t>
            </a:r>
            <a:r>
              <a:rPr lang="en-US" altLang="x-none" b="1" dirty="0" err="1" smtClean="0"/>
              <a:t>Vs</a:t>
            </a:r>
            <a:r>
              <a:rPr lang="en-US" altLang="x-none" b="1" dirty="0" smtClean="0"/>
              <a:t> DAO</a:t>
            </a:r>
            <a:endParaRPr lang="en-US" altLang="x-none" b="1" dirty="0"/>
          </a:p>
        </p:txBody>
      </p:sp>
    </p:spTree>
    <p:extLst>
      <p:ext uri="{BB962C8B-B14F-4D97-AF65-F5344CB8AC3E}">
        <p14:creationId xmlns:p14="http://schemas.microsoft.com/office/powerpoint/2010/main" val="300335513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1"/>
          <p:cNvSpPr>
            <a:spLocks noGrp="1" noChangeArrowheads="1"/>
          </p:cNvSpPr>
          <p:nvPr>
            <p:ph type="title"/>
          </p:nvPr>
        </p:nvSpPr>
        <p:spPr>
          <a:xfrm>
            <a:off x="685800" y="-387424"/>
            <a:ext cx="7772400" cy="1387475"/>
          </a:xfrm>
          <a:ln/>
        </p:spPr>
        <p:txBody>
          <a:bodyPr/>
          <a:lstStyle/>
          <a:p>
            <a:pPr>
              <a:lnSpc>
                <a:spcPct val="94000"/>
              </a:lnSpc>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a:t>Service versus DAO</a:t>
            </a:r>
          </a:p>
        </p:txBody>
      </p:sp>
      <p:sp>
        <p:nvSpPr>
          <p:cNvPr id="87042" name="Rectangle 2"/>
          <p:cNvSpPr>
            <a:spLocks noGrp="1" noChangeArrowheads="1"/>
          </p:cNvSpPr>
          <p:nvPr>
            <p:ph idx="1"/>
          </p:nvPr>
        </p:nvSpPr>
        <p:spPr>
          <a:xfrm>
            <a:off x="685800" y="1052736"/>
            <a:ext cx="7772400" cy="5046663"/>
          </a:xfrm>
          <a:ln/>
        </p:spPr>
        <p:txBody>
          <a:bodyPr/>
          <a:lstStyle/>
          <a:p>
            <a:pPr indent="-341313">
              <a:lnSpc>
                <a:spcPct val="94000"/>
              </a:lnSpc>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x-none" dirty="0">
                <a:solidFill>
                  <a:srgbClr val="000000"/>
                </a:solidFill>
              </a:rPr>
              <a:t>Business layer</a:t>
            </a:r>
            <a:r>
              <a:rPr lang="en-US" altLang="x-none" dirty="0"/>
              <a:t> – Represents entities, rules, and state in the problem domain, and incorporates both behavior and data.</a:t>
            </a:r>
          </a:p>
          <a:p>
            <a:pPr indent="-341313">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x-none" dirty="0">
                <a:solidFill>
                  <a:srgbClr val="000000"/>
                </a:solidFill>
              </a:rPr>
              <a:t>Service layer</a:t>
            </a:r>
            <a:r>
              <a:rPr lang="en-US" altLang="x-none" dirty="0"/>
              <a:t> – A thin integrator that coordinates interactions between business objects and other layers. </a:t>
            </a:r>
          </a:p>
          <a:p>
            <a:pPr indent="-341313">
              <a:tabLst>
                <a:tab pos="912813" algn="l"/>
                <a:tab pos="1827213" algn="l"/>
                <a:tab pos="2741613" algn="l"/>
                <a:tab pos="3656013" algn="l"/>
                <a:tab pos="4570413" algn="l"/>
                <a:tab pos="5484813" algn="l"/>
                <a:tab pos="6399213" algn="l"/>
                <a:tab pos="7313613" algn="l"/>
                <a:tab pos="8228013" algn="l"/>
                <a:tab pos="9142413" algn="l"/>
                <a:tab pos="10056813" algn="l"/>
              </a:tabLst>
            </a:pPr>
            <a:r>
              <a:rPr lang="en-US" altLang="x-none" dirty="0">
                <a:solidFill>
                  <a:srgbClr val="000000"/>
                </a:solidFill>
              </a:rPr>
              <a:t>DAO layer</a:t>
            </a:r>
            <a:r>
              <a:rPr lang="en-US" altLang="x-none" dirty="0"/>
              <a:t> – An adapter between a service layer and a specific persistence technology. Usually pluggable.</a:t>
            </a:r>
          </a:p>
        </p:txBody>
      </p:sp>
    </p:spTree>
    <p:extLst>
      <p:ext uri="{BB962C8B-B14F-4D97-AF65-F5344CB8AC3E}">
        <p14:creationId xmlns:p14="http://schemas.microsoft.com/office/powerpoint/2010/main" val="7154588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838" y="1495425"/>
            <a:ext cx="3390900" cy="38957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8066" name="Text Box 2"/>
          <p:cNvSpPr txBox="1">
            <a:spLocks noChangeArrowheads="1"/>
          </p:cNvSpPr>
          <p:nvPr/>
        </p:nvSpPr>
        <p:spPr bwMode="auto">
          <a:xfrm>
            <a:off x="1508125" y="6503988"/>
            <a:ext cx="6011863" cy="287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8383AD"/>
                </a:solidFill>
                <a:latin typeface="Arial" charset="0"/>
                <a:ea typeface="Lucida Sans Unicode" charset="0"/>
                <a:cs typeface="Lucida Sans Unicode"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8383AD"/>
                </a:solidFill>
                <a:latin typeface="Arial" charset="0"/>
                <a:ea typeface="Lucida Sans Unicode" charset="0"/>
                <a:cs typeface="Lucida Sans Unicode"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8383AD"/>
                </a:solidFill>
                <a:latin typeface="Arial" charset="0"/>
                <a:ea typeface="Lucida Sans Unicode" charset="0"/>
                <a:cs typeface="Lucida Sans Unicode"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8383AD"/>
                </a:solidFill>
                <a:latin typeface="Arial" charset="0"/>
                <a:ea typeface="Lucida Sans Unicode" charset="0"/>
                <a:cs typeface="Lucida Sans Unicode"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8383AD"/>
                </a:solidFill>
                <a:latin typeface="Arial" charset="0"/>
                <a:ea typeface="Lucida Sans Unicode" charset="0"/>
                <a:cs typeface="Lucida Sans Unicode" charset="0"/>
              </a:defRPr>
            </a:lvl5pPr>
            <a:lvl6pPr marL="2514600" indent="-228600" defTabSz="457200" fontAlgn="base">
              <a:lnSpc>
                <a:spcPct val="101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8383AD"/>
                </a:solidFill>
                <a:latin typeface="Arial" charset="0"/>
                <a:ea typeface="Lucida Sans Unicode" charset="0"/>
                <a:cs typeface="Lucida Sans Unicode" charset="0"/>
              </a:defRPr>
            </a:lvl6pPr>
            <a:lvl7pPr marL="2971800" indent="-228600" defTabSz="457200" fontAlgn="base">
              <a:lnSpc>
                <a:spcPct val="101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8383AD"/>
                </a:solidFill>
                <a:latin typeface="Arial" charset="0"/>
                <a:ea typeface="Lucida Sans Unicode" charset="0"/>
                <a:cs typeface="Lucida Sans Unicode" charset="0"/>
              </a:defRPr>
            </a:lvl7pPr>
            <a:lvl8pPr marL="3429000" indent="-228600" defTabSz="457200" fontAlgn="base">
              <a:lnSpc>
                <a:spcPct val="101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8383AD"/>
                </a:solidFill>
                <a:latin typeface="Arial" charset="0"/>
                <a:ea typeface="Lucida Sans Unicode" charset="0"/>
                <a:cs typeface="Lucida Sans Unicode" charset="0"/>
              </a:defRPr>
            </a:lvl8pPr>
            <a:lvl9pPr marL="3886200" indent="-228600" defTabSz="457200" fontAlgn="base">
              <a:lnSpc>
                <a:spcPct val="101000"/>
              </a:lnSpc>
              <a:spcBef>
                <a:spcPct val="0"/>
              </a:spcBef>
              <a:spcAft>
                <a:spcPct val="0"/>
              </a:spcAft>
              <a:buClr>
                <a:srgbClr val="000000"/>
              </a:buClr>
              <a:buSzPct val="100000"/>
              <a:buFont typeface="Times New Roman" pitchFamily="16"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000">
                <a:solidFill>
                  <a:srgbClr val="8383AD"/>
                </a:solidFill>
                <a:latin typeface="Arial" charset="0"/>
                <a:ea typeface="Lucida Sans Unicode" charset="0"/>
                <a:cs typeface="Lucida Sans Unicode" charset="0"/>
              </a:defRPr>
            </a:lvl9pPr>
          </a:lstStyle>
          <a:p>
            <a:pPr>
              <a:lnSpc>
                <a:spcPct val="94000"/>
              </a:lnSpc>
            </a:pPr>
            <a:r>
              <a:rPr lang="en-US" altLang="x-none">
                <a:hlinkClick r:id="rId4"/>
              </a:rPr>
              <a:t>http://martinfowler.com/eaaCatalog/serviceLayer.html</a:t>
            </a:r>
          </a:p>
        </p:txBody>
      </p:sp>
    </p:spTree>
    <p:extLst>
      <p:ext uri="{BB962C8B-B14F-4D97-AF65-F5344CB8AC3E}">
        <p14:creationId xmlns:p14="http://schemas.microsoft.com/office/powerpoint/2010/main" val="258289007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838" y="2514600"/>
            <a:ext cx="4124325" cy="32670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334296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151555"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4F801D45-5521-426C-8A9B-A505FDABDA7C}" type="slidenum">
              <a:rPr lang="en-US" altLang="x-none" sz="1400"/>
              <a:pPr/>
              <a:t>165</a:t>
            </a:fld>
            <a:endParaRPr lang="en-US" altLang="x-none" sz="1400"/>
          </a:p>
        </p:txBody>
      </p:sp>
      <p:sp>
        <p:nvSpPr>
          <p:cNvPr id="151556"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151557" name="Rectangle 2"/>
          <p:cNvSpPr>
            <a:spLocks noGrp="1" noChangeArrowheads="1"/>
          </p:cNvSpPr>
          <p:nvPr>
            <p:ph type="ctrTitle"/>
          </p:nvPr>
        </p:nvSpPr>
        <p:spPr/>
        <p:txBody>
          <a:bodyPr/>
          <a:lstStyle/>
          <a:p>
            <a:r>
              <a:rPr lang="fr-FR" altLang="x-none" dirty="0" smtClean="0"/>
              <a:t>4.2 </a:t>
            </a:r>
            <a:r>
              <a:rPr lang="fr-FR" altLang="x-none" dirty="0" err="1" smtClean="0"/>
              <a:t>Spring</a:t>
            </a:r>
            <a:r>
              <a:rPr lang="fr-FR" altLang="x-none" dirty="0" smtClean="0"/>
              <a:t> pour les architecture </a:t>
            </a:r>
            <a:r>
              <a:rPr lang="en-US" dirty="0" smtClean="0"/>
              <a:t>HATEOAS</a:t>
            </a:r>
            <a:endParaRPr lang="en-US" altLang="x-none" dirty="0" smtClean="0"/>
          </a:p>
        </p:txBody>
      </p:sp>
      <p:sp>
        <p:nvSpPr>
          <p:cNvPr id="151558" name="Rectangle 3"/>
          <p:cNvSpPr>
            <a:spLocks noGrp="1" noChangeArrowheads="1"/>
          </p:cNvSpPr>
          <p:nvPr>
            <p:ph type="subTitle" idx="1"/>
          </p:nvPr>
        </p:nvSpPr>
        <p:spPr/>
        <p:txBody>
          <a:bodyPr/>
          <a:lstStyle/>
          <a:p>
            <a:r>
              <a:rPr lang="en-US" altLang="x-none" sz="2800" dirty="0" err="1" smtClean="0"/>
              <a:t>Pourquoi</a:t>
            </a:r>
            <a:r>
              <a:rPr lang="en-US" altLang="x-none" sz="2800" dirty="0" smtClean="0"/>
              <a:t> ?</a:t>
            </a:r>
          </a:p>
          <a:p>
            <a:endParaRPr lang="en-US" altLang="x-none" sz="2800" dirty="0" smtClean="0"/>
          </a:p>
        </p:txBody>
      </p:sp>
    </p:spTree>
    <p:extLst>
      <p:ext uri="{BB962C8B-B14F-4D97-AF65-F5344CB8AC3E}">
        <p14:creationId xmlns:p14="http://schemas.microsoft.com/office/powerpoint/2010/main" val="369916369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HATEOAS?</a:t>
            </a:r>
            <a:endParaRPr lang="en-US" dirty="0"/>
          </a:p>
        </p:txBody>
      </p:sp>
      <p:sp>
        <p:nvSpPr>
          <p:cNvPr id="3" name="Content Placeholder 2"/>
          <p:cNvSpPr>
            <a:spLocks noGrp="1"/>
          </p:cNvSpPr>
          <p:nvPr>
            <p:ph idx="1"/>
          </p:nvPr>
        </p:nvSpPr>
        <p:spPr/>
        <p:txBody>
          <a:bodyPr/>
          <a:lstStyle/>
          <a:p>
            <a:r>
              <a:rPr lang="en-US" sz="2400" dirty="0" smtClean="0">
                <a:solidFill>
                  <a:schemeClr val="tx1"/>
                </a:solidFill>
              </a:rPr>
              <a:t>“</a:t>
            </a:r>
            <a:r>
              <a:rPr lang="en-US" sz="2400" i="1" dirty="0" smtClean="0">
                <a:solidFill>
                  <a:schemeClr val="tx1"/>
                </a:solidFill>
              </a:rPr>
              <a:t>HATEOAS</a:t>
            </a:r>
            <a:r>
              <a:rPr lang="en-US" sz="2400" i="1" dirty="0">
                <a:solidFill>
                  <a:schemeClr val="tx1"/>
                </a:solidFill>
              </a:rPr>
              <a:t>, an abbreviation for Hypermedia as the Engine of Application State, is a constraint of the REST application architecture that distinguishes it from most other network application architectures</a:t>
            </a:r>
            <a:r>
              <a:rPr lang="en-US" sz="2400" i="1" dirty="0" smtClean="0">
                <a:solidFill>
                  <a:schemeClr val="tx1"/>
                </a:solidFill>
              </a:rPr>
              <a:t>.</a:t>
            </a:r>
            <a:r>
              <a:rPr lang="en-US" sz="2400" dirty="0" smtClean="0">
                <a:solidFill>
                  <a:schemeClr val="tx1"/>
                </a:solidFill>
              </a:rPr>
              <a:t>”</a:t>
            </a:r>
          </a:p>
          <a:p>
            <a:pPr>
              <a:buFont typeface="Wingdings" charset="2"/>
              <a:buChar char="Ø"/>
            </a:pPr>
            <a:r>
              <a:rPr lang="en-US" sz="2400" dirty="0" smtClean="0">
                <a:solidFill>
                  <a:schemeClr val="tx1"/>
                </a:solidFill>
                <a:hlinkClick r:id="rId2"/>
              </a:rPr>
              <a:t>http</a:t>
            </a:r>
            <a:r>
              <a:rPr lang="en-US" sz="2400" dirty="0">
                <a:solidFill>
                  <a:schemeClr val="tx1"/>
                </a:solidFill>
                <a:hlinkClick r:id="rId2"/>
              </a:rPr>
              <a:t>://en.wikipedia.org/wiki/</a:t>
            </a:r>
            <a:r>
              <a:rPr lang="en-US" sz="2400" dirty="0" smtClean="0">
                <a:solidFill>
                  <a:schemeClr val="tx1"/>
                </a:solidFill>
                <a:hlinkClick r:id="rId2"/>
              </a:rPr>
              <a:t>HATEOAS</a:t>
            </a:r>
            <a:endParaRPr lang="en-US" sz="2400" dirty="0" smtClean="0">
              <a:solidFill>
                <a:schemeClr val="tx1"/>
              </a:solidFill>
            </a:endParaRPr>
          </a:p>
          <a:p>
            <a:pPr marL="0" indent="0">
              <a:buNone/>
            </a:pPr>
            <a:endParaRPr lang="en-US" sz="2400" dirty="0"/>
          </a:p>
          <a:p>
            <a:pPr marL="0" indent="0">
              <a:buNone/>
            </a:pPr>
            <a:r>
              <a:rPr lang="en-US" sz="2400" dirty="0"/>
              <a:t>A hypermedia-driven site provides information to navigate the site's REST interfaces dynamically by including hypermedia links with the responses. This capability differs from that of SOA-based systems and WSDL-driven interfaces. With SOA, servers and clients usually must access a fixed specification that might be staged somewhere else on the website, on another website, or perhaps distributed by email.</a:t>
            </a:r>
            <a:endParaRPr lang="en-US" sz="2400" dirty="0">
              <a:solidFill>
                <a:schemeClr val="tx1"/>
              </a:solidFill>
            </a:endParaRPr>
          </a:p>
        </p:txBody>
      </p:sp>
    </p:spTree>
    <p:extLst>
      <p:ext uri="{BB962C8B-B14F-4D97-AF65-F5344CB8AC3E}">
        <p14:creationId xmlns:p14="http://schemas.microsoft.com/office/powerpoint/2010/main" val="306322090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HATEOAS samples</a:t>
            </a:r>
            <a:endParaRPr lang="en-US" dirty="0"/>
          </a:p>
        </p:txBody>
      </p:sp>
      <p:sp>
        <p:nvSpPr>
          <p:cNvPr id="4" name="TextBox 3"/>
          <p:cNvSpPr txBox="1"/>
          <p:nvPr/>
        </p:nvSpPr>
        <p:spPr>
          <a:xfrm>
            <a:off x="457199" y="1350060"/>
            <a:ext cx="6042039" cy="317009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00" dirty="0"/>
              <a:t>&lt;person </a:t>
            </a:r>
            <a:r>
              <a:rPr lang="en-US" sz="2000" dirty="0" err="1"/>
              <a:t>xmlns:atom</a:t>
            </a:r>
            <a:r>
              <a:rPr lang="en-US" sz="2000" dirty="0"/>
              <a:t>="http://www.w3.org/2005/Atom"&gt;</a:t>
            </a:r>
          </a:p>
          <a:p>
            <a:r>
              <a:rPr lang="en-US" sz="2000" dirty="0"/>
              <a:t>  &lt;</a:t>
            </a:r>
            <a:r>
              <a:rPr lang="en-US" sz="2000" dirty="0" err="1"/>
              <a:t>firstname</a:t>
            </a:r>
            <a:r>
              <a:rPr lang="en-US" sz="2000" dirty="0"/>
              <a:t>&gt;Dave&lt;/</a:t>
            </a:r>
            <a:r>
              <a:rPr lang="en-US" sz="2000" dirty="0" err="1"/>
              <a:t>firstname</a:t>
            </a:r>
            <a:r>
              <a:rPr lang="en-US" sz="2000" dirty="0"/>
              <a:t>&gt;</a:t>
            </a:r>
          </a:p>
          <a:p>
            <a:r>
              <a:rPr lang="en-US" sz="2000" dirty="0"/>
              <a:t>  &lt;</a:t>
            </a:r>
            <a:r>
              <a:rPr lang="en-US" sz="2000" dirty="0" err="1"/>
              <a:t>lastname</a:t>
            </a:r>
            <a:r>
              <a:rPr lang="en-US" sz="2000" dirty="0"/>
              <a:t>&gt;Matthews&lt;/</a:t>
            </a:r>
            <a:r>
              <a:rPr lang="en-US" sz="2000" dirty="0" err="1"/>
              <a:t>lastname</a:t>
            </a:r>
            <a:r>
              <a:rPr lang="en-US" sz="2000" dirty="0"/>
              <a:t>&gt;</a:t>
            </a:r>
          </a:p>
          <a:p>
            <a:r>
              <a:rPr lang="en-US" sz="2000" dirty="0"/>
              <a:t>  &lt;links&gt;</a:t>
            </a:r>
          </a:p>
          <a:p>
            <a:r>
              <a:rPr lang="en-US" sz="2000" dirty="0"/>
              <a:t>    &lt;</a:t>
            </a:r>
            <a:r>
              <a:rPr lang="en-US" sz="2000" dirty="0" err="1"/>
              <a:t>atom:link</a:t>
            </a:r>
            <a:r>
              <a:rPr lang="en-US" sz="2000" dirty="0"/>
              <a:t> </a:t>
            </a:r>
            <a:r>
              <a:rPr lang="en-US" sz="2000" dirty="0" err="1"/>
              <a:t>rel</a:t>
            </a:r>
            <a:r>
              <a:rPr lang="en-US" sz="2000" dirty="0"/>
              <a:t>="self" </a:t>
            </a:r>
            <a:r>
              <a:rPr lang="en-US" sz="2000" dirty="0" err="1"/>
              <a:t>href</a:t>
            </a:r>
            <a:r>
              <a:rPr lang="en-US" sz="2000" dirty="0"/>
              <a:t>="http://</a:t>
            </a:r>
            <a:r>
              <a:rPr lang="en-US" sz="2000" dirty="0" err="1"/>
              <a:t>myhost</a:t>
            </a:r>
            <a:r>
              <a:rPr lang="en-US" sz="2000" dirty="0"/>
              <a:t>/</a:t>
            </a:r>
            <a:r>
              <a:rPr lang="en-US" sz="2000" dirty="0" smtClean="0"/>
              <a:t>people/1" </a:t>
            </a:r>
            <a:r>
              <a:rPr lang="en-US" sz="2000" dirty="0"/>
              <a:t>/&gt;</a:t>
            </a:r>
          </a:p>
          <a:p>
            <a:r>
              <a:rPr lang="en-US" sz="2000" dirty="0"/>
              <a:t>  &lt;/links&gt;</a:t>
            </a:r>
          </a:p>
          <a:p>
            <a:r>
              <a:rPr lang="en-US" sz="2000" dirty="0"/>
              <a:t>&lt;/person&gt;</a:t>
            </a:r>
          </a:p>
        </p:txBody>
      </p:sp>
      <p:sp>
        <p:nvSpPr>
          <p:cNvPr id="5" name="TextBox 4"/>
          <p:cNvSpPr txBox="1"/>
          <p:nvPr/>
        </p:nvSpPr>
        <p:spPr>
          <a:xfrm>
            <a:off x="457199" y="980728"/>
            <a:ext cx="755335" cy="400110"/>
          </a:xfrm>
          <a:prstGeom prst="rect">
            <a:avLst/>
          </a:prstGeom>
          <a:noFill/>
        </p:spPr>
        <p:txBody>
          <a:bodyPr wrap="none" rtlCol="0">
            <a:spAutoFit/>
          </a:bodyPr>
          <a:lstStyle/>
          <a:p>
            <a:r>
              <a:rPr lang="en-US" sz="2000" dirty="0" smtClean="0"/>
              <a:t>XML</a:t>
            </a:r>
            <a:endParaRPr lang="en-US" sz="2000" dirty="0"/>
          </a:p>
        </p:txBody>
      </p:sp>
      <p:sp>
        <p:nvSpPr>
          <p:cNvPr id="6" name="TextBox 5"/>
          <p:cNvSpPr txBox="1"/>
          <p:nvPr/>
        </p:nvSpPr>
        <p:spPr>
          <a:xfrm>
            <a:off x="457199" y="5022468"/>
            <a:ext cx="6176691" cy="132343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00" dirty="0"/>
              <a:t>{ </a:t>
            </a:r>
            <a:r>
              <a:rPr lang="en-US" sz="2000" dirty="0" err="1"/>
              <a:t>firstname</a:t>
            </a:r>
            <a:r>
              <a:rPr lang="en-US" sz="2000" dirty="0"/>
              <a:t> : "Dave",</a:t>
            </a:r>
          </a:p>
          <a:p>
            <a:r>
              <a:rPr lang="en-US" sz="2000" dirty="0"/>
              <a:t>  </a:t>
            </a:r>
            <a:r>
              <a:rPr lang="en-US" sz="2000" dirty="0" err="1"/>
              <a:t>lastname</a:t>
            </a:r>
            <a:r>
              <a:rPr lang="en-US" sz="2000" dirty="0"/>
              <a:t> : "Matthews",</a:t>
            </a:r>
          </a:p>
          <a:p>
            <a:r>
              <a:rPr lang="en-US" sz="2000" dirty="0"/>
              <a:t>  links : [ { </a:t>
            </a:r>
            <a:r>
              <a:rPr lang="en-US" sz="2000" dirty="0" err="1"/>
              <a:t>rel</a:t>
            </a:r>
            <a:r>
              <a:rPr lang="en-US" sz="2000" dirty="0"/>
              <a:t> : "self", </a:t>
            </a:r>
            <a:r>
              <a:rPr lang="en-US" sz="2000" dirty="0" err="1"/>
              <a:t>href</a:t>
            </a:r>
            <a:r>
              <a:rPr lang="en-US" sz="2000" dirty="0"/>
              <a:t> : "http://</a:t>
            </a:r>
            <a:r>
              <a:rPr lang="en-US" sz="2000" dirty="0" err="1"/>
              <a:t>myhost</a:t>
            </a:r>
            <a:r>
              <a:rPr lang="en-US" sz="2000" dirty="0"/>
              <a:t>/</a:t>
            </a:r>
            <a:r>
              <a:rPr lang="en-US" sz="2000" dirty="0" smtClean="0"/>
              <a:t>people/1" </a:t>
            </a:r>
            <a:r>
              <a:rPr lang="en-US" sz="2000" dirty="0"/>
              <a:t>} ] }</a:t>
            </a:r>
          </a:p>
        </p:txBody>
      </p:sp>
      <p:sp>
        <p:nvSpPr>
          <p:cNvPr id="7" name="TextBox 6"/>
          <p:cNvSpPr txBox="1"/>
          <p:nvPr/>
        </p:nvSpPr>
        <p:spPr>
          <a:xfrm>
            <a:off x="457199" y="4653136"/>
            <a:ext cx="798617" cy="400110"/>
          </a:xfrm>
          <a:prstGeom prst="rect">
            <a:avLst/>
          </a:prstGeom>
          <a:noFill/>
        </p:spPr>
        <p:txBody>
          <a:bodyPr wrap="none" rtlCol="0">
            <a:spAutoFit/>
          </a:bodyPr>
          <a:lstStyle/>
          <a:p>
            <a:r>
              <a:rPr lang="en-US" sz="2000" dirty="0" smtClean="0"/>
              <a:t>JSON</a:t>
            </a:r>
            <a:endParaRPr lang="en-US" sz="2000" dirty="0"/>
          </a:p>
        </p:txBody>
      </p:sp>
    </p:spTree>
    <p:extLst>
      <p:ext uri="{BB962C8B-B14F-4D97-AF65-F5344CB8AC3E}">
        <p14:creationId xmlns:p14="http://schemas.microsoft.com/office/powerpoint/2010/main" val="255842776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151555"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4F801D45-5521-426C-8A9B-A505FDABDA7C}" type="slidenum">
              <a:rPr lang="en-US" altLang="x-none" sz="1400"/>
              <a:pPr/>
              <a:t>168</a:t>
            </a:fld>
            <a:endParaRPr lang="en-US" altLang="x-none" sz="1400"/>
          </a:p>
        </p:txBody>
      </p:sp>
      <p:sp>
        <p:nvSpPr>
          <p:cNvPr id="151556"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151557" name="Rectangle 2"/>
          <p:cNvSpPr>
            <a:spLocks noGrp="1" noChangeArrowheads="1"/>
          </p:cNvSpPr>
          <p:nvPr>
            <p:ph type="ctrTitle"/>
          </p:nvPr>
        </p:nvSpPr>
        <p:spPr/>
        <p:txBody>
          <a:bodyPr/>
          <a:lstStyle/>
          <a:p>
            <a:r>
              <a:rPr lang="fr-FR" altLang="x-none" smtClean="0"/>
              <a:t>4.3 Spring pour le test</a:t>
            </a:r>
            <a:endParaRPr lang="en-US" altLang="x-none" smtClean="0"/>
          </a:p>
        </p:txBody>
      </p:sp>
      <p:sp>
        <p:nvSpPr>
          <p:cNvPr id="151558" name="Rectangle 3"/>
          <p:cNvSpPr>
            <a:spLocks noGrp="1" noChangeArrowheads="1"/>
          </p:cNvSpPr>
          <p:nvPr>
            <p:ph type="subTitle" idx="1"/>
          </p:nvPr>
        </p:nvSpPr>
        <p:spPr/>
        <p:txBody>
          <a:bodyPr/>
          <a:lstStyle/>
          <a:p>
            <a:r>
              <a:rPr lang="en-US" altLang="x-none" sz="2800" smtClean="0"/>
              <a:t>Pourquoi ?</a:t>
            </a:r>
          </a:p>
          <a:p>
            <a:endParaRPr lang="en-US" altLang="x-none" sz="2800" smtClean="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152579"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97B12080-86E8-4B93-BBBD-CDE07ED014AE}" type="slidenum">
              <a:rPr lang="en-US" altLang="x-none" sz="1400"/>
              <a:pPr/>
              <a:t>169</a:t>
            </a:fld>
            <a:endParaRPr lang="en-US" altLang="x-none" sz="1400"/>
          </a:p>
        </p:txBody>
      </p:sp>
      <p:sp>
        <p:nvSpPr>
          <p:cNvPr id="152580"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152581" name="Rectangle 2"/>
          <p:cNvSpPr>
            <a:spLocks noGrp="1" noChangeArrowheads="1"/>
          </p:cNvSpPr>
          <p:nvPr>
            <p:ph type="title"/>
          </p:nvPr>
        </p:nvSpPr>
        <p:spPr>
          <a:xfrm>
            <a:off x="609600" y="363538"/>
            <a:ext cx="7772400" cy="246062"/>
          </a:xfrm>
        </p:spPr>
        <p:txBody>
          <a:bodyPr/>
          <a:lstStyle/>
          <a:p>
            <a:r>
              <a:rPr lang="fr-FR" altLang="x-none" smtClean="0"/>
              <a:t>Approche classique : De bas en haut</a:t>
            </a:r>
          </a:p>
        </p:txBody>
      </p:sp>
      <p:grpSp>
        <p:nvGrpSpPr>
          <p:cNvPr id="152582" name="Group 3"/>
          <p:cNvGrpSpPr>
            <a:grpSpLocks/>
          </p:cNvGrpSpPr>
          <p:nvPr/>
        </p:nvGrpSpPr>
        <p:grpSpPr bwMode="auto">
          <a:xfrm>
            <a:off x="2286000" y="1371600"/>
            <a:ext cx="6629400" cy="685800"/>
            <a:chOff x="1440" y="864"/>
            <a:chExt cx="4176" cy="432"/>
          </a:xfrm>
        </p:grpSpPr>
        <p:sp>
          <p:nvSpPr>
            <p:cNvPr id="152683" name="Text Box 4"/>
            <p:cNvSpPr txBox="1">
              <a:spLocks noChangeArrowheads="1"/>
            </p:cNvSpPr>
            <p:nvPr/>
          </p:nvSpPr>
          <p:spPr bwMode="auto">
            <a:xfrm>
              <a:off x="1440" y="874"/>
              <a:ext cx="576" cy="422"/>
            </a:xfrm>
            <a:prstGeom prst="rect">
              <a:avLst/>
            </a:prstGeom>
            <a:solidFill>
              <a:srgbClr val="66FF99"/>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grpSp>
          <p:nvGrpSpPr>
            <p:cNvPr id="152684" name="Group 5"/>
            <p:cNvGrpSpPr>
              <a:grpSpLocks/>
            </p:cNvGrpSpPr>
            <p:nvPr/>
          </p:nvGrpSpPr>
          <p:grpSpPr bwMode="auto">
            <a:xfrm>
              <a:off x="3648" y="864"/>
              <a:ext cx="1968" cy="249"/>
              <a:chOff x="3648" y="864"/>
              <a:chExt cx="1968" cy="249"/>
            </a:xfrm>
          </p:grpSpPr>
          <p:sp>
            <p:nvSpPr>
              <p:cNvPr id="152685" name="Text Box 6"/>
              <p:cNvSpPr txBox="1">
                <a:spLocks noChangeArrowheads="1"/>
              </p:cNvSpPr>
              <p:nvPr/>
            </p:nvSpPr>
            <p:spPr bwMode="auto">
              <a:xfrm>
                <a:off x="4032" y="864"/>
                <a:ext cx="1584" cy="249"/>
              </a:xfrm>
              <a:prstGeom prst="rect">
                <a:avLst/>
              </a:prstGeom>
              <a:noFill/>
              <a:ln w="28575">
                <a:solidFill>
                  <a:srgbClr val="00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eaLnBrk="1" hangingPunct="1"/>
                <a:r>
                  <a:rPr lang="fr-FR" altLang="x-none" sz="1800">
                    <a:solidFill>
                      <a:srgbClr val="000066"/>
                    </a:solidFill>
                    <a:latin typeface="Arial" charset="0"/>
                  </a:rPr>
                  <a:t>Unité à tester</a:t>
                </a:r>
              </a:p>
            </p:txBody>
          </p:sp>
          <p:sp>
            <p:nvSpPr>
              <p:cNvPr id="152686" name="Text Box 7"/>
              <p:cNvSpPr txBox="1">
                <a:spLocks noChangeArrowheads="1"/>
              </p:cNvSpPr>
              <p:nvPr/>
            </p:nvSpPr>
            <p:spPr bwMode="auto">
              <a:xfrm>
                <a:off x="3648" y="864"/>
                <a:ext cx="336" cy="249"/>
              </a:xfrm>
              <a:prstGeom prst="rect">
                <a:avLst/>
              </a:prstGeom>
              <a:solidFill>
                <a:srgbClr val="66FF99"/>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eaLnBrk="1" hangingPunct="1"/>
                <a:endParaRPr lang="fr-FR" altLang="x-none" sz="1800">
                  <a:solidFill>
                    <a:srgbClr val="000066"/>
                  </a:solidFill>
                  <a:latin typeface="Arial" charset="0"/>
                </a:endParaRPr>
              </a:p>
            </p:txBody>
          </p:sp>
        </p:grpSp>
      </p:grpSp>
      <p:grpSp>
        <p:nvGrpSpPr>
          <p:cNvPr id="152583" name="Group 8"/>
          <p:cNvGrpSpPr>
            <a:grpSpLocks/>
          </p:cNvGrpSpPr>
          <p:nvPr/>
        </p:nvGrpSpPr>
        <p:grpSpPr bwMode="auto">
          <a:xfrm>
            <a:off x="1295400" y="1828800"/>
            <a:ext cx="7620000" cy="1600200"/>
            <a:chOff x="816" y="1152"/>
            <a:chExt cx="4800" cy="1008"/>
          </a:xfrm>
        </p:grpSpPr>
        <p:grpSp>
          <p:nvGrpSpPr>
            <p:cNvPr id="152675" name="Group 9"/>
            <p:cNvGrpSpPr>
              <a:grpSpLocks/>
            </p:cNvGrpSpPr>
            <p:nvPr/>
          </p:nvGrpSpPr>
          <p:grpSpPr bwMode="auto">
            <a:xfrm>
              <a:off x="816" y="1344"/>
              <a:ext cx="1776" cy="816"/>
              <a:chOff x="816" y="1344"/>
              <a:chExt cx="1776" cy="816"/>
            </a:xfrm>
          </p:grpSpPr>
          <p:sp>
            <p:nvSpPr>
              <p:cNvPr id="152679" name="Text Box 10"/>
              <p:cNvSpPr txBox="1">
                <a:spLocks noChangeArrowheads="1"/>
              </p:cNvSpPr>
              <p:nvPr/>
            </p:nvSpPr>
            <p:spPr bwMode="auto">
              <a:xfrm>
                <a:off x="816" y="1738"/>
                <a:ext cx="624" cy="422"/>
              </a:xfrm>
              <a:prstGeom prst="rect">
                <a:avLst/>
              </a:prstGeom>
              <a:solidFill>
                <a:srgbClr val="66FF99"/>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sp>
            <p:nvSpPr>
              <p:cNvPr id="152680" name="Text Box 11"/>
              <p:cNvSpPr txBox="1">
                <a:spLocks noChangeArrowheads="1"/>
              </p:cNvSpPr>
              <p:nvPr/>
            </p:nvSpPr>
            <p:spPr bwMode="auto">
              <a:xfrm>
                <a:off x="1968" y="1738"/>
                <a:ext cx="624" cy="422"/>
              </a:xfrm>
              <a:prstGeom prst="rect">
                <a:avLst/>
              </a:prstGeom>
              <a:solidFill>
                <a:srgbClr val="66FF99"/>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sp>
            <p:nvSpPr>
              <p:cNvPr id="152681" name="Line 12"/>
              <p:cNvSpPr>
                <a:spLocks noChangeShapeType="1"/>
              </p:cNvSpPr>
              <p:nvPr/>
            </p:nvSpPr>
            <p:spPr bwMode="auto">
              <a:xfrm flipH="1">
                <a:off x="1152" y="1344"/>
                <a:ext cx="576" cy="336"/>
              </a:xfrm>
              <a:prstGeom prst="line">
                <a:avLst/>
              </a:prstGeom>
              <a:noFill/>
              <a:ln w="28575">
                <a:solidFill>
                  <a:srgbClr val="000066"/>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2682" name="Line 13"/>
              <p:cNvSpPr>
                <a:spLocks noChangeShapeType="1"/>
              </p:cNvSpPr>
              <p:nvPr/>
            </p:nvSpPr>
            <p:spPr bwMode="auto">
              <a:xfrm>
                <a:off x="1728" y="1344"/>
                <a:ext cx="528" cy="336"/>
              </a:xfrm>
              <a:prstGeom prst="line">
                <a:avLst/>
              </a:prstGeom>
              <a:noFill/>
              <a:ln w="28575">
                <a:solidFill>
                  <a:srgbClr val="000066"/>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52676" name="Group 14"/>
            <p:cNvGrpSpPr>
              <a:grpSpLocks/>
            </p:cNvGrpSpPr>
            <p:nvPr/>
          </p:nvGrpSpPr>
          <p:grpSpPr bwMode="auto">
            <a:xfrm>
              <a:off x="3648" y="1152"/>
              <a:ext cx="1968" cy="249"/>
              <a:chOff x="3648" y="1152"/>
              <a:chExt cx="1968" cy="249"/>
            </a:xfrm>
          </p:grpSpPr>
          <p:sp>
            <p:nvSpPr>
              <p:cNvPr id="152677" name="Text Box 15"/>
              <p:cNvSpPr txBox="1">
                <a:spLocks noChangeArrowheads="1"/>
              </p:cNvSpPr>
              <p:nvPr/>
            </p:nvSpPr>
            <p:spPr bwMode="auto">
              <a:xfrm>
                <a:off x="4032" y="1152"/>
                <a:ext cx="1584" cy="249"/>
              </a:xfrm>
              <a:prstGeom prst="rect">
                <a:avLst/>
              </a:prstGeom>
              <a:noFill/>
              <a:ln w="28575">
                <a:solidFill>
                  <a:srgbClr val="00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eaLnBrk="1" hangingPunct="1"/>
                <a:r>
                  <a:rPr lang="fr-FR" altLang="x-none" sz="1800">
                    <a:solidFill>
                      <a:srgbClr val="000066"/>
                    </a:solidFill>
                    <a:latin typeface="Arial" charset="0"/>
                  </a:rPr>
                  <a:t>Dépendance à tester</a:t>
                </a:r>
              </a:p>
            </p:txBody>
          </p:sp>
          <p:sp>
            <p:nvSpPr>
              <p:cNvPr id="152678" name="Line 16"/>
              <p:cNvSpPr>
                <a:spLocks noChangeShapeType="1"/>
              </p:cNvSpPr>
              <p:nvPr/>
            </p:nvSpPr>
            <p:spPr bwMode="auto">
              <a:xfrm>
                <a:off x="3648" y="1248"/>
                <a:ext cx="336" cy="0"/>
              </a:xfrm>
              <a:prstGeom prst="line">
                <a:avLst/>
              </a:prstGeom>
              <a:noFill/>
              <a:ln w="28575">
                <a:solidFill>
                  <a:srgbClr val="000066"/>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152584" name="Group 17"/>
          <p:cNvGrpSpPr>
            <a:grpSpLocks/>
          </p:cNvGrpSpPr>
          <p:nvPr/>
        </p:nvGrpSpPr>
        <p:grpSpPr bwMode="auto">
          <a:xfrm>
            <a:off x="609600" y="3505200"/>
            <a:ext cx="4038600" cy="1295400"/>
            <a:chOff x="384" y="2208"/>
            <a:chExt cx="2544" cy="816"/>
          </a:xfrm>
        </p:grpSpPr>
        <p:sp>
          <p:nvSpPr>
            <p:cNvPr id="152669" name="Text Box 18"/>
            <p:cNvSpPr txBox="1">
              <a:spLocks noChangeArrowheads="1"/>
            </p:cNvSpPr>
            <p:nvPr/>
          </p:nvSpPr>
          <p:spPr bwMode="auto">
            <a:xfrm>
              <a:off x="384" y="2602"/>
              <a:ext cx="624" cy="422"/>
            </a:xfrm>
            <a:prstGeom prst="rect">
              <a:avLst/>
            </a:prstGeom>
            <a:solidFill>
              <a:srgbClr val="66FF99"/>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sp>
          <p:nvSpPr>
            <p:cNvPr id="152670" name="Text Box 19"/>
            <p:cNvSpPr txBox="1">
              <a:spLocks noChangeArrowheads="1"/>
            </p:cNvSpPr>
            <p:nvPr/>
          </p:nvSpPr>
          <p:spPr bwMode="auto">
            <a:xfrm>
              <a:off x="1440" y="2602"/>
              <a:ext cx="624" cy="422"/>
            </a:xfrm>
            <a:prstGeom prst="rect">
              <a:avLst/>
            </a:prstGeom>
            <a:solidFill>
              <a:srgbClr val="66FF99"/>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sp>
          <p:nvSpPr>
            <p:cNvPr id="152671" name="Text Box 20"/>
            <p:cNvSpPr txBox="1">
              <a:spLocks noChangeArrowheads="1"/>
            </p:cNvSpPr>
            <p:nvPr/>
          </p:nvSpPr>
          <p:spPr bwMode="auto">
            <a:xfrm>
              <a:off x="2304" y="2602"/>
              <a:ext cx="624" cy="422"/>
            </a:xfrm>
            <a:prstGeom prst="rect">
              <a:avLst/>
            </a:prstGeom>
            <a:solidFill>
              <a:srgbClr val="66FF99"/>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sp>
          <p:nvSpPr>
            <p:cNvPr id="152672" name="Line 21"/>
            <p:cNvSpPr>
              <a:spLocks noChangeShapeType="1"/>
            </p:cNvSpPr>
            <p:nvPr/>
          </p:nvSpPr>
          <p:spPr bwMode="auto">
            <a:xfrm flipH="1">
              <a:off x="720" y="2208"/>
              <a:ext cx="432" cy="336"/>
            </a:xfrm>
            <a:prstGeom prst="line">
              <a:avLst/>
            </a:prstGeom>
            <a:noFill/>
            <a:ln w="28575">
              <a:solidFill>
                <a:srgbClr val="000066"/>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2673" name="Line 22"/>
            <p:cNvSpPr>
              <a:spLocks noChangeShapeType="1"/>
            </p:cNvSpPr>
            <p:nvPr/>
          </p:nvSpPr>
          <p:spPr bwMode="auto">
            <a:xfrm>
              <a:off x="1152" y="2208"/>
              <a:ext cx="528" cy="336"/>
            </a:xfrm>
            <a:prstGeom prst="line">
              <a:avLst/>
            </a:prstGeom>
            <a:noFill/>
            <a:ln w="28575">
              <a:solidFill>
                <a:srgbClr val="000066"/>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2674" name="Line 23"/>
            <p:cNvSpPr>
              <a:spLocks noChangeShapeType="1"/>
            </p:cNvSpPr>
            <p:nvPr/>
          </p:nvSpPr>
          <p:spPr bwMode="auto">
            <a:xfrm>
              <a:off x="2304" y="2208"/>
              <a:ext cx="336" cy="336"/>
            </a:xfrm>
            <a:prstGeom prst="line">
              <a:avLst/>
            </a:prstGeom>
            <a:noFill/>
            <a:ln w="28575">
              <a:solidFill>
                <a:srgbClr val="000066"/>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52585" name="Group 24"/>
          <p:cNvGrpSpPr>
            <a:grpSpLocks/>
          </p:cNvGrpSpPr>
          <p:nvPr/>
        </p:nvGrpSpPr>
        <p:grpSpPr bwMode="auto">
          <a:xfrm>
            <a:off x="152400" y="4876800"/>
            <a:ext cx="5715000" cy="1279525"/>
            <a:chOff x="96" y="3072"/>
            <a:chExt cx="3600" cy="806"/>
          </a:xfrm>
        </p:grpSpPr>
        <p:sp>
          <p:nvSpPr>
            <p:cNvPr id="152660" name="Text Box 25"/>
            <p:cNvSpPr txBox="1">
              <a:spLocks noChangeArrowheads="1"/>
            </p:cNvSpPr>
            <p:nvPr/>
          </p:nvSpPr>
          <p:spPr bwMode="auto">
            <a:xfrm>
              <a:off x="2160" y="3456"/>
              <a:ext cx="624" cy="422"/>
            </a:xfrm>
            <a:prstGeom prst="rect">
              <a:avLst/>
            </a:prstGeom>
            <a:solidFill>
              <a:srgbClr val="66FF99"/>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sp>
          <p:nvSpPr>
            <p:cNvPr id="152661" name="Text Box 26"/>
            <p:cNvSpPr txBox="1">
              <a:spLocks noChangeArrowheads="1"/>
            </p:cNvSpPr>
            <p:nvPr/>
          </p:nvSpPr>
          <p:spPr bwMode="auto">
            <a:xfrm>
              <a:off x="1152" y="3456"/>
              <a:ext cx="624" cy="422"/>
            </a:xfrm>
            <a:prstGeom prst="rect">
              <a:avLst/>
            </a:prstGeom>
            <a:solidFill>
              <a:srgbClr val="66FF99"/>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sp>
          <p:nvSpPr>
            <p:cNvPr id="152662" name="Text Box 27"/>
            <p:cNvSpPr txBox="1">
              <a:spLocks noChangeArrowheads="1"/>
            </p:cNvSpPr>
            <p:nvPr/>
          </p:nvSpPr>
          <p:spPr bwMode="auto">
            <a:xfrm>
              <a:off x="96" y="3456"/>
              <a:ext cx="624" cy="422"/>
            </a:xfrm>
            <a:prstGeom prst="rect">
              <a:avLst/>
            </a:prstGeom>
            <a:solidFill>
              <a:srgbClr val="66FF99"/>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sp>
          <p:nvSpPr>
            <p:cNvPr id="152663" name="Text Box 28"/>
            <p:cNvSpPr txBox="1">
              <a:spLocks noChangeArrowheads="1"/>
            </p:cNvSpPr>
            <p:nvPr/>
          </p:nvSpPr>
          <p:spPr bwMode="auto">
            <a:xfrm>
              <a:off x="3072" y="3456"/>
              <a:ext cx="624" cy="422"/>
            </a:xfrm>
            <a:prstGeom prst="rect">
              <a:avLst/>
            </a:prstGeom>
            <a:solidFill>
              <a:srgbClr val="66FF99"/>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sp>
          <p:nvSpPr>
            <p:cNvPr id="152664" name="Line 29"/>
            <p:cNvSpPr>
              <a:spLocks noChangeShapeType="1"/>
            </p:cNvSpPr>
            <p:nvPr/>
          </p:nvSpPr>
          <p:spPr bwMode="auto">
            <a:xfrm flipH="1">
              <a:off x="2448" y="3072"/>
              <a:ext cx="240" cy="336"/>
            </a:xfrm>
            <a:prstGeom prst="line">
              <a:avLst/>
            </a:prstGeom>
            <a:noFill/>
            <a:ln w="28575">
              <a:solidFill>
                <a:srgbClr val="000066"/>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2665" name="Line 30"/>
            <p:cNvSpPr>
              <a:spLocks noChangeShapeType="1"/>
            </p:cNvSpPr>
            <p:nvPr/>
          </p:nvSpPr>
          <p:spPr bwMode="auto">
            <a:xfrm flipH="1">
              <a:off x="432" y="3072"/>
              <a:ext cx="288" cy="336"/>
            </a:xfrm>
            <a:prstGeom prst="line">
              <a:avLst/>
            </a:prstGeom>
            <a:noFill/>
            <a:ln w="28575">
              <a:solidFill>
                <a:srgbClr val="000066"/>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2666" name="Line 31"/>
            <p:cNvSpPr>
              <a:spLocks noChangeShapeType="1"/>
            </p:cNvSpPr>
            <p:nvPr/>
          </p:nvSpPr>
          <p:spPr bwMode="auto">
            <a:xfrm>
              <a:off x="720" y="3072"/>
              <a:ext cx="768" cy="336"/>
            </a:xfrm>
            <a:prstGeom prst="line">
              <a:avLst/>
            </a:prstGeom>
            <a:noFill/>
            <a:ln w="28575">
              <a:solidFill>
                <a:srgbClr val="000066"/>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2667" name="Line 32"/>
            <p:cNvSpPr>
              <a:spLocks noChangeShapeType="1"/>
            </p:cNvSpPr>
            <p:nvPr/>
          </p:nvSpPr>
          <p:spPr bwMode="auto">
            <a:xfrm flipH="1">
              <a:off x="1488" y="3072"/>
              <a:ext cx="288" cy="336"/>
            </a:xfrm>
            <a:prstGeom prst="line">
              <a:avLst/>
            </a:prstGeom>
            <a:noFill/>
            <a:ln w="28575">
              <a:solidFill>
                <a:srgbClr val="000066"/>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2668" name="Line 33"/>
            <p:cNvSpPr>
              <a:spLocks noChangeShapeType="1"/>
            </p:cNvSpPr>
            <p:nvPr/>
          </p:nvSpPr>
          <p:spPr bwMode="auto">
            <a:xfrm>
              <a:off x="2688" y="3072"/>
              <a:ext cx="672" cy="336"/>
            </a:xfrm>
            <a:prstGeom prst="line">
              <a:avLst/>
            </a:prstGeom>
            <a:noFill/>
            <a:ln w="28575">
              <a:solidFill>
                <a:srgbClr val="000066"/>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942114" name="Group 34"/>
          <p:cNvGrpSpPr>
            <a:grpSpLocks/>
          </p:cNvGrpSpPr>
          <p:nvPr/>
        </p:nvGrpSpPr>
        <p:grpSpPr bwMode="auto">
          <a:xfrm>
            <a:off x="152400" y="2270125"/>
            <a:ext cx="8763000" cy="3886200"/>
            <a:chOff x="96" y="1430"/>
            <a:chExt cx="5520" cy="2448"/>
          </a:xfrm>
        </p:grpSpPr>
        <p:grpSp>
          <p:nvGrpSpPr>
            <p:cNvPr id="152652" name="Group 35"/>
            <p:cNvGrpSpPr>
              <a:grpSpLocks/>
            </p:cNvGrpSpPr>
            <p:nvPr/>
          </p:nvGrpSpPr>
          <p:grpSpPr bwMode="auto">
            <a:xfrm>
              <a:off x="96" y="3456"/>
              <a:ext cx="3600" cy="422"/>
              <a:chOff x="96" y="3456"/>
              <a:chExt cx="3600" cy="422"/>
            </a:xfrm>
          </p:grpSpPr>
          <p:sp>
            <p:nvSpPr>
              <p:cNvPr id="152656" name="Text Box 36"/>
              <p:cNvSpPr txBox="1">
                <a:spLocks noChangeArrowheads="1"/>
              </p:cNvSpPr>
              <p:nvPr/>
            </p:nvSpPr>
            <p:spPr bwMode="auto">
              <a:xfrm>
                <a:off x="2160" y="3456"/>
                <a:ext cx="624" cy="422"/>
              </a:xfrm>
              <a:prstGeom prst="rect">
                <a:avLst/>
              </a:prstGeom>
              <a:solidFill>
                <a:srgbClr val="FFCC00"/>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sp>
            <p:nvSpPr>
              <p:cNvPr id="152657" name="Text Box 37"/>
              <p:cNvSpPr txBox="1">
                <a:spLocks noChangeArrowheads="1"/>
              </p:cNvSpPr>
              <p:nvPr/>
            </p:nvSpPr>
            <p:spPr bwMode="auto">
              <a:xfrm>
                <a:off x="1152" y="3456"/>
                <a:ext cx="624" cy="422"/>
              </a:xfrm>
              <a:prstGeom prst="rect">
                <a:avLst/>
              </a:prstGeom>
              <a:solidFill>
                <a:srgbClr val="FFCC00"/>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sp>
            <p:nvSpPr>
              <p:cNvPr id="152658" name="Text Box 38"/>
              <p:cNvSpPr txBox="1">
                <a:spLocks noChangeArrowheads="1"/>
              </p:cNvSpPr>
              <p:nvPr/>
            </p:nvSpPr>
            <p:spPr bwMode="auto">
              <a:xfrm>
                <a:off x="96" y="3456"/>
                <a:ext cx="624" cy="422"/>
              </a:xfrm>
              <a:prstGeom prst="rect">
                <a:avLst/>
              </a:prstGeom>
              <a:solidFill>
                <a:srgbClr val="FFCC00"/>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sp>
            <p:nvSpPr>
              <p:cNvPr id="152659" name="Text Box 39"/>
              <p:cNvSpPr txBox="1">
                <a:spLocks noChangeArrowheads="1"/>
              </p:cNvSpPr>
              <p:nvPr/>
            </p:nvSpPr>
            <p:spPr bwMode="auto">
              <a:xfrm>
                <a:off x="3072" y="3456"/>
                <a:ext cx="624" cy="422"/>
              </a:xfrm>
              <a:prstGeom prst="rect">
                <a:avLst/>
              </a:prstGeom>
              <a:solidFill>
                <a:srgbClr val="FFCC00"/>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grpSp>
        <p:grpSp>
          <p:nvGrpSpPr>
            <p:cNvPr id="152653" name="Group 40"/>
            <p:cNvGrpSpPr>
              <a:grpSpLocks/>
            </p:cNvGrpSpPr>
            <p:nvPr/>
          </p:nvGrpSpPr>
          <p:grpSpPr bwMode="auto">
            <a:xfrm>
              <a:off x="3648" y="1430"/>
              <a:ext cx="1968" cy="249"/>
              <a:chOff x="3648" y="1430"/>
              <a:chExt cx="1968" cy="249"/>
            </a:xfrm>
          </p:grpSpPr>
          <p:sp>
            <p:nvSpPr>
              <p:cNvPr id="152654" name="Text Box 41"/>
              <p:cNvSpPr txBox="1">
                <a:spLocks noChangeArrowheads="1"/>
              </p:cNvSpPr>
              <p:nvPr/>
            </p:nvSpPr>
            <p:spPr bwMode="auto">
              <a:xfrm>
                <a:off x="4032" y="1430"/>
                <a:ext cx="1584" cy="249"/>
              </a:xfrm>
              <a:prstGeom prst="rect">
                <a:avLst/>
              </a:prstGeom>
              <a:noFill/>
              <a:ln w="28575">
                <a:solidFill>
                  <a:srgbClr val="00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eaLnBrk="1" hangingPunct="1"/>
                <a:r>
                  <a:rPr lang="fr-FR" altLang="x-none" sz="1800">
                    <a:solidFill>
                      <a:srgbClr val="000066"/>
                    </a:solidFill>
                    <a:latin typeface="Arial" charset="0"/>
                  </a:rPr>
                  <a:t>Unité sous test</a:t>
                </a:r>
              </a:p>
            </p:txBody>
          </p:sp>
          <p:sp>
            <p:nvSpPr>
              <p:cNvPr id="152655" name="Text Box 42"/>
              <p:cNvSpPr txBox="1">
                <a:spLocks noChangeArrowheads="1"/>
              </p:cNvSpPr>
              <p:nvPr/>
            </p:nvSpPr>
            <p:spPr bwMode="auto">
              <a:xfrm>
                <a:off x="3648" y="1430"/>
                <a:ext cx="336" cy="249"/>
              </a:xfrm>
              <a:prstGeom prst="rect">
                <a:avLst/>
              </a:prstGeom>
              <a:solidFill>
                <a:srgbClr val="FFCC00"/>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eaLnBrk="1" hangingPunct="1"/>
                <a:endParaRPr lang="fr-FR" altLang="x-none" sz="1800">
                  <a:solidFill>
                    <a:srgbClr val="000066"/>
                  </a:solidFill>
                  <a:latin typeface="Arial" charset="0"/>
                </a:endParaRPr>
              </a:p>
            </p:txBody>
          </p:sp>
        </p:grpSp>
      </p:grpSp>
      <p:grpSp>
        <p:nvGrpSpPr>
          <p:cNvPr id="942123" name="Group 43"/>
          <p:cNvGrpSpPr>
            <a:grpSpLocks/>
          </p:cNvGrpSpPr>
          <p:nvPr/>
        </p:nvGrpSpPr>
        <p:grpSpPr bwMode="auto">
          <a:xfrm>
            <a:off x="152400" y="3200400"/>
            <a:ext cx="8763000" cy="2955925"/>
            <a:chOff x="96" y="2016"/>
            <a:chExt cx="5520" cy="1862"/>
          </a:xfrm>
        </p:grpSpPr>
        <p:grpSp>
          <p:nvGrpSpPr>
            <p:cNvPr id="152644" name="Group 44"/>
            <p:cNvGrpSpPr>
              <a:grpSpLocks/>
            </p:cNvGrpSpPr>
            <p:nvPr/>
          </p:nvGrpSpPr>
          <p:grpSpPr bwMode="auto">
            <a:xfrm>
              <a:off x="3648" y="2016"/>
              <a:ext cx="1968" cy="249"/>
              <a:chOff x="3648" y="2592"/>
              <a:chExt cx="1968" cy="249"/>
            </a:xfrm>
          </p:grpSpPr>
          <p:sp>
            <p:nvSpPr>
              <p:cNvPr id="152650" name="Text Box 45"/>
              <p:cNvSpPr txBox="1">
                <a:spLocks noChangeArrowheads="1"/>
              </p:cNvSpPr>
              <p:nvPr/>
            </p:nvSpPr>
            <p:spPr bwMode="auto">
              <a:xfrm>
                <a:off x="4032" y="2592"/>
                <a:ext cx="1584" cy="249"/>
              </a:xfrm>
              <a:prstGeom prst="rect">
                <a:avLst/>
              </a:prstGeom>
              <a:noFill/>
              <a:ln w="28575">
                <a:solidFill>
                  <a:srgbClr val="00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eaLnBrk="1" hangingPunct="1"/>
                <a:r>
                  <a:rPr lang="fr-FR" altLang="x-none" sz="1800">
                    <a:solidFill>
                      <a:srgbClr val="000066"/>
                    </a:solidFill>
                    <a:latin typeface="Arial" charset="0"/>
                  </a:rPr>
                  <a:t>Unité testée</a:t>
                </a:r>
              </a:p>
            </p:txBody>
          </p:sp>
          <p:sp>
            <p:nvSpPr>
              <p:cNvPr id="152651" name="Text Box 46"/>
              <p:cNvSpPr txBox="1">
                <a:spLocks noChangeArrowheads="1"/>
              </p:cNvSpPr>
              <p:nvPr/>
            </p:nvSpPr>
            <p:spPr bwMode="auto">
              <a:xfrm>
                <a:off x="3648" y="2592"/>
                <a:ext cx="336" cy="249"/>
              </a:xfrm>
              <a:prstGeom prst="rect">
                <a:avLst/>
              </a:prstGeom>
              <a:solidFill>
                <a:schemeClr val="accent1"/>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eaLnBrk="1" hangingPunct="1"/>
                <a:endParaRPr lang="fr-FR" altLang="x-none" sz="1800">
                  <a:solidFill>
                    <a:srgbClr val="000066"/>
                  </a:solidFill>
                  <a:latin typeface="Arial" charset="0"/>
                </a:endParaRPr>
              </a:p>
            </p:txBody>
          </p:sp>
        </p:grpSp>
        <p:grpSp>
          <p:nvGrpSpPr>
            <p:cNvPr id="152645" name="Group 47"/>
            <p:cNvGrpSpPr>
              <a:grpSpLocks/>
            </p:cNvGrpSpPr>
            <p:nvPr/>
          </p:nvGrpSpPr>
          <p:grpSpPr bwMode="auto">
            <a:xfrm>
              <a:off x="96" y="3456"/>
              <a:ext cx="3600" cy="422"/>
              <a:chOff x="96" y="3456"/>
              <a:chExt cx="3600" cy="422"/>
            </a:xfrm>
          </p:grpSpPr>
          <p:sp>
            <p:nvSpPr>
              <p:cNvPr id="152646" name="Text Box 48"/>
              <p:cNvSpPr txBox="1">
                <a:spLocks noChangeArrowheads="1"/>
              </p:cNvSpPr>
              <p:nvPr/>
            </p:nvSpPr>
            <p:spPr bwMode="auto">
              <a:xfrm>
                <a:off x="2160" y="3456"/>
                <a:ext cx="624" cy="422"/>
              </a:xfrm>
              <a:prstGeom prst="rect">
                <a:avLst/>
              </a:prstGeom>
              <a:solidFill>
                <a:srgbClr val="009900"/>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sp>
            <p:nvSpPr>
              <p:cNvPr id="152647" name="Text Box 49"/>
              <p:cNvSpPr txBox="1">
                <a:spLocks noChangeArrowheads="1"/>
              </p:cNvSpPr>
              <p:nvPr/>
            </p:nvSpPr>
            <p:spPr bwMode="auto">
              <a:xfrm>
                <a:off x="1152" y="3456"/>
                <a:ext cx="624" cy="422"/>
              </a:xfrm>
              <a:prstGeom prst="rect">
                <a:avLst/>
              </a:prstGeom>
              <a:solidFill>
                <a:srgbClr val="009900"/>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sp>
            <p:nvSpPr>
              <p:cNvPr id="152648" name="Text Box 50"/>
              <p:cNvSpPr txBox="1">
                <a:spLocks noChangeArrowheads="1"/>
              </p:cNvSpPr>
              <p:nvPr/>
            </p:nvSpPr>
            <p:spPr bwMode="auto">
              <a:xfrm>
                <a:off x="96" y="3456"/>
                <a:ext cx="624" cy="422"/>
              </a:xfrm>
              <a:prstGeom prst="rect">
                <a:avLst/>
              </a:prstGeom>
              <a:solidFill>
                <a:srgbClr val="009900"/>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sp>
            <p:nvSpPr>
              <p:cNvPr id="152649" name="Text Box 51"/>
              <p:cNvSpPr txBox="1">
                <a:spLocks noChangeArrowheads="1"/>
              </p:cNvSpPr>
              <p:nvPr/>
            </p:nvSpPr>
            <p:spPr bwMode="auto">
              <a:xfrm>
                <a:off x="3072" y="3456"/>
                <a:ext cx="624" cy="422"/>
              </a:xfrm>
              <a:prstGeom prst="rect">
                <a:avLst/>
              </a:prstGeom>
              <a:solidFill>
                <a:srgbClr val="009900"/>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grpSp>
      </p:grpSp>
      <p:grpSp>
        <p:nvGrpSpPr>
          <p:cNvPr id="942132" name="Group 52"/>
          <p:cNvGrpSpPr>
            <a:grpSpLocks/>
          </p:cNvGrpSpPr>
          <p:nvPr/>
        </p:nvGrpSpPr>
        <p:grpSpPr bwMode="auto">
          <a:xfrm>
            <a:off x="609600" y="2743200"/>
            <a:ext cx="8305800" cy="2667000"/>
            <a:chOff x="384" y="1728"/>
            <a:chExt cx="5232" cy="1680"/>
          </a:xfrm>
        </p:grpSpPr>
        <p:grpSp>
          <p:nvGrpSpPr>
            <p:cNvPr id="152630" name="Group 53"/>
            <p:cNvGrpSpPr>
              <a:grpSpLocks/>
            </p:cNvGrpSpPr>
            <p:nvPr/>
          </p:nvGrpSpPr>
          <p:grpSpPr bwMode="auto">
            <a:xfrm>
              <a:off x="384" y="2602"/>
              <a:ext cx="2976" cy="806"/>
              <a:chOff x="384" y="2602"/>
              <a:chExt cx="2976" cy="806"/>
            </a:xfrm>
          </p:grpSpPr>
          <p:grpSp>
            <p:nvGrpSpPr>
              <p:cNvPr id="152634" name="Group 54"/>
              <p:cNvGrpSpPr>
                <a:grpSpLocks/>
              </p:cNvGrpSpPr>
              <p:nvPr/>
            </p:nvGrpSpPr>
            <p:grpSpPr bwMode="auto">
              <a:xfrm>
                <a:off x="384" y="2602"/>
                <a:ext cx="2544" cy="422"/>
                <a:chOff x="384" y="2602"/>
                <a:chExt cx="2544" cy="422"/>
              </a:xfrm>
            </p:grpSpPr>
            <p:sp>
              <p:nvSpPr>
                <p:cNvPr id="152641" name="Text Box 55"/>
                <p:cNvSpPr txBox="1">
                  <a:spLocks noChangeArrowheads="1"/>
                </p:cNvSpPr>
                <p:nvPr/>
              </p:nvSpPr>
              <p:spPr bwMode="auto">
                <a:xfrm>
                  <a:off x="384" y="2602"/>
                  <a:ext cx="624" cy="422"/>
                </a:xfrm>
                <a:prstGeom prst="rect">
                  <a:avLst/>
                </a:prstGeom>
                <a:solidFill>
                  <a:srgbClr val="FFCC00"/>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sp>
              <p:nvSpPr>
                <p:cNvPr id="152642" name="Text Box 56"/>
                <p:cNvSpPr txBox="1">
                  <a:spLocks noChangeArrowheads="1"/>
                </p:cNvSpPr>
                <p:nvPr/>
              </p:nvSpPr>
              <p:spPr bwMode="auto">
                <a:xfrm>
                  <a:off x="1440" y="2602"/>
                  <a:ext cx="624" cy="422"/>
                </a:xfrm>
                <a:prstGeom prst="rect">
                  <a:avLst/>
                </a:prstGeom>
                <a:solidFill>
                  <a:srgbClr val="FFCC00"/>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sp>
              <p:nvSpPr>
                <p:cNvPr id="152643" name="Text Box 57"/>
                <p:cNvSpPr txBox="1">
                  <a:spLocks noChangeArrowheads="1"/>
                </p:cNvSpPr>
                <p:nvPr/>
              </p:nvSpPr>
              <p:spPr bwMode="auto">
                <a:xfrm>
                  <a:off x="2304" y="2602"/>
                  <a:ext cx="624" cy="422"/>
                </a:xfrm>
                <a:prstGeom prst="rect">
                  <a:avLst/>
                </a:prstGeom>
                <a:solidFill>
                  <a:srgbClr val="FFCC00"/>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grpSp>
          <p:grpSp>
            <p:nvGrpSpPr>
              <p:cNvPr id="152635" name="Group 58"/>
              <p:cNvGrpSpPr>
                <a:grpSpLocks/>
              </p:cNvGrpSpPr>
              <p:nvPr/>
            </p:nvGrpSpPr>
            <p:grpSpPr bwMode="auto">
              <a:xfrm>
                <a:off x="432" y="3072"/>
                <a:ext cx="2928" cy="336"/>
                <a:chOff x="432" y="3072"/>
                <a:chExt cx="2928" cy="336"/>
              </a:xfrm>
            </p:grpSpPr>
            <p:sp>
              <p:nvSpPr>
                <p:cNvPr id="152636" name="Line 59"/>
                <p:cNvSpPr>
                  <a:spLocks noChangeShapeType="1"/>
                </p:cNvSpPr>
                <p:nvPr/>
              </p:nvSpPr>
              <p:spPr bwMode="auto">
                <a:xfrm flipH="1">
                  <a:off x="2448" y="3072"/>
                  <a:ext cx="240" cy="336"/>
                </a:xfrm>
                <a:prstGeom prst="line">
                  <a:avLst/>
                </a:prstGeom>
                <a:noFill/>
                <a:ln w="28575">
                  <a:solidFill>
                    <a:srgbClr val="FFCC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2637" name="Line 60"/>
                <p:cNvSpPr>
                  <a:spLocks noChangeShapeType="1"/>
                </p:cNvSpPr>
                <p:nvPr/>
              </p:nvSpPr>
              <p:spPr bwMode="auto">
                <a:xfrm flipH="1">
                  <a:off x="432" y="3072"/>
                  <a:ext cx="288" cy="336"/>
                </a:xfrm>
                <a:prstGeom prst="line">
                  <a:avLst/>
                </a:prstGeom>
                <a:noFill/>
                <a:ln w="28575">
                  <a:solidFill>
                    <a:srgbClr val="FFCC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2638" name="Line 61"/>
                <p:cNvSpPr>
                  <a:spLocks noChangeShapeType="1"/>
                </p:cNvSpPr>
                <p:nvPr/>
              </p:nvSpPr>
              <p:spPr bwMode="auto">
                <a:xfrm>
                  <a:off x="720" y="3072"/>
                  <a:ext cx="768" cy="336"/>
                </a:xfrm>
                <a:prstGeom prst="line">
                  <a:avLst/>
                </a:prstGeom>
                <a:noFill/>
                <a:ln w="28575">
                  <a:solidFill>
                    <a:srgbClr val="FFCC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2639" name="Line 62"/>
                <p:cNvSpPr>
                  <a:spLocks noChangeShapeType="1"/>
                </p:cNvSpPr>
                <p:nvPr/>
              </p:nvSpPr>
              <p:spPr bwMode="auto">
                <a:xfrm flipH="1">
                  <a:off x="1488" y="3072"/>
                  <a:ext cx="288" cy="336"/>
                </a:xfrm>
                <a:prstGeom prst="line">
                  <a:avLst/>
                </a:prstGeom>
                <a:noFill/>
                <a:ln w="28575">
                  <a:solidFill>
                    <a:srgbClr val="FFCC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2640" name="Line 63"/>
                <p:cNvSpPr>
                  <a:spLocks noChangeShapeType="1"/>
                </p:cNvSpPr>
                <p:nvPr/>
              </p:nvSpPr>
              <p:spPr bwMode="auto">
                <a:xfrm>
                  <a:off x="2688" y="3072"/>
                  <a:ext cx="672" cy="336"/>
                </a:xfrm>
                <a:prstGeom prst="line">
                  <a:avLst/>
                </a:prstGeom>
                <a:noFill/>
                <a:ln w="28575">
                  <a:solidFill>
                    <a:srgbClr val="FFCC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152631" name="Group 64"/>
            <p:cNvGrpSpPr>
              <a:grpSpLocks/>
            </p:cNvGrpSpPr>
            <p:nvPr/>
          </p:nvGrpSpPr>
          <p:grpSpPr bwMode="auto">
            <a:xfrm>
              <a:off x="3648" y="1728"/>
              <a:ext cx="1968" cy="249"/>
              <a:chOff x="3648" y="1728"/>
              <a:chExt cx="1968" cy="249"/>
            </a:xfrm>
          </p:grpSpPr>
          <p:sp>
            <p:nvSpPr>
              <p:cNvPr id="152632" name="Text Box 65"/>
              <p:cNvSpPr txBox="1">
                <a:spLocks noChangeArrowheads="1"/>
              </p:cNvSpPr>
              <p:nvPr/>
            </p:nvSpPr>
            <p:spPr bwMode="auto">
              <a:xfrm>
                <a:off x="4032" y="1728"/>
                <a:ext cx="1584" cy="249"/>
              </a:xfrm>
              <a:prstGeom prst="rect">
                <a:avLst/>
              </a:prstGeom>
              <a:noFill/>
              <a:ln w="28575">
                <a:solidFill>
                  <a:srgbClr val="00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eaLnBrk="1" hangingPunct="1"/>
                <a:r>
                  <a:rPr lang="fr-FR" altLang="x-none" sz="1800">
                    <a:solidFill>
                      <a:srgbClr val="000066"/>
                    </a:solidFill>
                    <a:latin typeface="Arial" charset="0"/>
                  </a:rPr>
                  <a:t>Dépendance sous test</a:t>
                </a:r>
              </a:p>
            </p:txBody>
          </p:sp>
          <p:sp>
            <p:nvSpPr>
              <p:cNvPr id="152633" name="Line 66"/>
              <p:cNvSpPr>
                <a:spLocks noChangeShapeType="1"/>
              </p:cNvSpPr>
              <p:nvPr/>
            </p:nvSpPr>
            <p:spPr bwMode="auto">
              <a:xfrm>
                <a:off x="3648" y="1872"/>
                <a:ext cx="336" cy="0"/>
              </a:xfrm>
              <a:prstGeom prst="line">
                <a:avLst/>
              </a:prstGeom>
              <a:noFill/>
              <a:ln w="28575">
                <a:solidFill>
                  <a:srgbClr val="FFCC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942147" name="Group 67"/>
          <p:cNvGrpSpPr>
            <a:grpSpLocks/>
          </p:cNvGrpSpPr>
          <p:nvPr/>
        </p:nvGrpSpPr>
        <p:grpSpPr bwMode="auto">
          <a:xfrm>
            <a:off x="609600" y="3657600"/>
            <a:ext cx="8305800" cy="1752600"/>
            <a:chOff x="384" y="2304"/>
            <a:chExt cx="5232" cy="1104"/>
          </a:xfrm>
        </p:grpSpPr>
        <p:grpSp>
          <p:nvGrpSpPr>
            <p:cNvPr id="152617" name="Group 68"/>
            <p:cNvGrpSpPr>
              <a:grpSpLocks/>
            </p:cNvGrpSpPr>
            <p:nvPr/>
          </p:nvGrpSpPr>
          <p:grpSpPr bwMode="auto">
            <a:xfrm>
              <a:off x="384" y="2602"/>
              <a:ext cx="2544" cy="422"/>
              <a:chOff x="384" y="2602"/>
              <a:chExt cx="2544" cy="422"/>
            </a:xfrm>
          </p:grpSpPr>
          <p:sp>
            <p:nvSpPr>
              <p:cNvPr id="152627" name="Text Box 69"/>
              <p:cNvSpPr txBox="1">
                <a:spLocks noChangeArrowheads="1"/>
              </p:cNvSpPr>
              <p:nvPr/>
            </p:nvSpPr>
            <p:spPr bwMode="auto">
              <a:xfrm>
                <a:off x="384" y="2602"/>
                <a:ext cx="624" cy="422"/>
              </a:xfrm>
              <a:prstGeom prst="rect">
                <a:avLst/>
              </a:prstGeom>
              <a:solidFill>
                <a:srgbClr val="009900"/>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sp>
            <p:nvSpPr>
              <p:cNvPr id="152628" name="Text Box 70"/>
              <p:cNvSpPr txBox="1">
                <a:spLocks noChangeArrowheads="1"/>
              </p:cNvSpPr>
              <p:nvPr/>
            </p:nvSpPr>
            <p:spPr bwMode="auto">
              <a:xfrm>
                <a:off x="1440" y="2602"/>
                <a:ext cx="624" cy="422"/>
              </a:xfrm>
              <a:prstGeom prst="rect">
                <a:avLst/>
              </a:prstGeom>
              <a:solidFill>
                <a:srgbClr val="009900"/>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sp>
            <p:nvSpPr>
              <p:cNvPr id="152629" name="Text Box 71"/>
              <p:cNvSpPr txBox="1">
                <a:spLocks noChangeArrowheads="1"/>
              </p:cNvSpPr>
              <p:nvPr/>
            </p:nvSpPr>
            <p:spPr bwMode="auto">
              <a:xfrm>
                <a:off x="2304" y="2602"/>
                <a:ext cx="624" cy="422"/>
              </a:xfrm>
              <a:prstGeom prst="rect">
                <a:avLst/>
              </a:prstGeom>
              <a:solidFill>
                <a:srgbClr val="009900"/>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grpSp>
        <p:grpSp>
          <p:nvGrpSpPr>
            <p:cNvPr id="152618" name="Group 72"/>
            <p:cNvGrpSpPr>
              <a:grpSpLocks/>
            </p:cNvGrpSpPr>
            <p:nvPr/>
          </p:nvGrpSpPr>
          <p:grpSpPr bwMode="auto">
            <a:xfrm>
              <a:off x="432" y="3072"/>
              <a:ext cx="2928" cy="336"/>
              <a:chOff x="432" y="3072"/>
              <a:chExt cx="2928" cy="336"/>
            </a:xfrm>
          </p:grpSpPr>
          <p:sp>
            <p:nvSpPr>
              <p:cNvPr id="152622" name="Line 73"/>
              <p:cNvSpPr>
                <a:spLocks noChangeShapeType="1"/>
              </p:cNvSpPr>
              <p:nvPr/>
            </p:nvSpPr>
            <p:spPr bwMode="auto">
              <a:xfrm flipH="1">
                <a:off x="2448" y="3072"/>
                <a:ext cx="240" cy="336"/>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2623" name="Line 74"/>
              <p:cNvSpPr>
                <a:spLocks noChangeShapeType="1"/>
              </p:cNvSpPr>
              <p:nvPr/>
            </p:nvSpPr>
            <p:spPr bwMode="auto">
              <a:xfrm flipH="1">
                <a:off x="432" y="3072"/>
                <a:ext cx="288" cy="336"/>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2624" name="Line 75"/>
              <p:cNvSpPr>
                <a:spLocks noChangeShapeType="1"/>
              </p:cNvSpPr>
              <p:nvPr/>
            </p:nvSpPr>
            <p:spPr bwMode="auto">
              <a:xfrm>
                <a:off x="720" y="3072"/>
                <a:ext cx="768" cy="336"/>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2625" name="Line 76"/>
              <p:cNvSpPr>
                <a:spLocks noChangeShapeType="1"/>
              </p:cNvSpPr>
              <p:nvPr/>
            </p:nvSpPr>
            <p:spPr bwMode="auto">
              <a:xfrm flipH="1">
                <a:off x="1488" y="3072"/>
                <a:ext cx="288" cy="336"/>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2626" name="Line 77"/>
              <p:cNvSpPr>
                <a:spLocks noChangeShapeType="1"/>
              </p:cNvSpPr>
              <p:nvPr/>
            </p:nvSpPr>
            <p:spPr bwMode="auto">
              <a:xfrm>
                <a:off x="2688" y="3072"/>
                <a:ext cx="672" cy="336"/>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52619" name="Group 78"/>
            <p:cNvGrpSpPr>
              <a:grpSpLocks/>
            </p:cNvGrpSpPr>
            <p:nvPr/>
          </p:nvGrpSpPr>
          <p:grpSpPr bwMode="auto">
            <a:xfrm>
              <a:off x="3648" y="2304"/>
              <a:ext cx="1968" cy="249"/>
              <a:chOff x="3648" y="2880"/>
              <a:chExt cx="1968" cy="249"/>
            </a:xfrm>
          </p:grpSpPr>
          <p:sp>
            <p:nvSpPr>
              <p:cNvPr id="152620" name="Text Box 79"/>
              <p:cNvSpPr txBox="1">
                <a:spLocks noChangeArrowheads="1"/>
              </p:cNvSpPr>
              <p:nvPr/>
            </p:nvSpPr>
            <p:spPr bwMode="auto">
              <a:xfrm>
                <a:off x="4032" y="2880"/>
                <a:ext cx="1584" cy="249"/>
              </a:xfrm>
              <a:prstGeom prst="rect">
                <a:avLst/>
              </a:prstGeom>
              <a:noFill/>
              <a:ln w="28575">
                <a:solidFill>
                  <a:srgbClr val="00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eaLnBrk="1" hangingPunct="1"/>
                <a:r>
                  <a:rPr lang="fr-FR" altLang="x-none" sz="1800">
                    <a:solidFill>
                      <a:srgbClr val="000066"/>
                    </a:solidFill>
                    <a:latin typeface="Arial" charset="0"/>
                  </a:rPr>
                  <a:t>Dépendance testée</a:t>
                </a:r>
              </a:p>
            </p:txBody>
          </p:sp>
          <p:sp>
            <p:nvSpPr>
              <p:cNvPr id="152621" name="Line 80"/>
              <p:cNvSpPr>
                <a:spLocks noChangeShapeType="1"/>
              </p:cNvSpPr>
              <p:nvPr/>
            </p:nvSpPr>
            <p:spPr bwMode="auto">
              <a:xfrm>
                <a:off x="3648" y="3024"/>
                <a:ext cx="336" cy="0"/>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942161" name="Group 81"/>
          <p:cNvGrpSpPr>
            <a:grpSpLocks/>
          </p:cNvGrpSpPr>
          <p:nvPr/>
        </p:nvGrpSpPr>
        <p:grpSpPr bwMode="auto">
          <a:xfrm>
            <a:off x="1143000" y="2759075"/>
            <a:ext cx="3048000" cy="1279525"/>
            <a:chOff x="720" y="1738"/>
            <a:chExt cx="1920" cy="806"/>
          </a:xfrm>
        </p:grpSpPr>
        <p:grpSp>
          <p:nvGrpSpPr>
            <p:cNvPr id="152610" name="Group 82"/>
            <p:cNvGrpSpPr>
              <a:grpSpLocks/>
            </p:cNvGrpSpPr>
            <p:nvPr/>
          </p:nvGrpSpPr>
          <p:grpSpPr bwMode="auto">
            <a:xfrm>
              <a:off x="720" y="2208"/>
              <a:ext cx="1920" cy="336"/>
              <a:chOff x="720" y="2208"/>
              <a:chExt cx="1920" cy="336"/>
            </a:xfrm>
          </p:grpSpPr>
          <p:sp>
            <p:nvSpPr>
              <p:cNvPr id="152614" name="Line 83"/>
              <p:cNvSpPr>
                <a:spLocks noChangeShapeType="1"/>
              </p:cNvSpPr>
              <p:nvPr/>
            </p:nvSpPr>
            <p:spPr bwMode="auto">
              <a:xfrm flipH="1">
                <a:off x="720" y="2208"/>
                <a:ext cx="432" cy="336"/>
              </a:xfrm>
              <a:prstGeom prst="line">
                <a:avLst/>
              </a:prstGeom>
              <a:noFill/>
              <a:ln w="28575">
                <a:solidFill>
                  <a:srgbClr val="FFCC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2615" name="Line 84"/>
              <p:cNvSpPr>
                <a:spLocks noChangeShapeType="1"/>
              </p:cNvSpPr>
              <p:nvPr/>
            </p:nvSpPr>
            <p:spPr bwMode="auto">
              <a:xfrm>
                <a:off x="1152" y="2208"/>
                <a:ext cx="528" cy="336"/>
              </a:xfrm>
              <a:prstGeom prst="line">
                <a:avLst/>
              </a:prstGeom>
              <a:noFill/>
              <a:ln w="28575">
                <a:solidFill>
                  <a:srgbClr val="FFCC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2616" name="Line 85"/>
              <p:cNvSpPr>
                <a:spLocks noChangeShapeType="1"/>
              </p:cNvSpPr>
              <p:nvPr/>
            </p:nvSpPr>
            <p:spPr bwMode="auto">
              <a:xfrm>
                <a:off x="2304" y="2208"/>
                <a:ext cx="336" cy="336"/>
              </a:xfrm>
              <a:prstGeom prst="line">
                <a:avLst/>
              </a:prstGeom>
              <a:noFill/>
              <a:ln w="28575">
                <a:solidFill>
                  <a:srgbClr val="FFCC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nvGrpSpPr>
            <p:cNvPr id="152611" name="Group 86"/>
            <p:cNvGrpSpPr>
              <a:grpSpLocks/>
            </p:cNvGrpSpPr>
            <p:nvPr/>
          </p:nvGrpSpPr>
          <p:grpSpPr bwMode="auto">
            <a:xfrm>
              <a:off x="816" y="1738"/>
              <a:ext cx="1776" cy="422"/>
              <a:chOff x="816" y="1738"/>
              <a:chExt cx="1776" cy="422"/>
            </a:xfrm>
          </p:grpSpPr>
          <p:sp>
            <p:nvSpPr>
              <p:cNvPr id="152612" name="Text Box 87"/>
              <p:cNvSpPr txBox="1">
                <a:spLocks noChangeArrowheads="1"/>
              </p:cNvSpPr>
              <p:nvPr/>
            </p:nvSpPr>
            <p:spPr bwMode="auto">
              <a:xfrm>
                <a:off x="816" y="1738"/>
                <a:ext cx="624" cy="422"/>
              </a:xfrm>
              <a:prstGeom prst="rect">
                <a:avLst/>
              </a:prstGeom>
              <a:solidFill>
                <a:srgbClr val="FFCC00"/>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sp>
            <p:nvSpPr>
              <p:cNvPr id="152613" name="Text Box 88"/>
              <p:cNvSpPr txBox="1">
                <a:spLocks noChangeArrowheads="1"/>
              </p:cNvSpPr>
              <p:nvPr/>
            </p:nvSpPr>
            <p:spPr bwMode="auto">
              <a:xfrm>
                <a:off x="1968" y="1738"/>
                <a:ext cx="624" cy="422"/>
              </a:xfrm>
              <a:prstGeom prst="rect">
                <a:avLst/>
              </a:prstGeom>
              <a:solidFill>
                <a:srgbClr val="FFCC00"/>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grpSp>
      </p:grpSp>
      <p:grpSp>
        <p:nvGrpSpPr>
          <p:cNvPr id="942169" name="Group 89"/>
          <p:cNvGrpSpPr>
            <a:grpSpLocks/>
          </p:cNvGrpSpPr>
          <p:nvPr/>
        </p:nvGrpSpPr>
        <p:grpSpPr bwMode="auto">
          <a:xfrm>
            <a:off x="1143000" y="2759075"/>
            <a:ext cx="3048000" cy="1279525"/>
            <a:chOff x="720" y="1738"/>
            <a:chExt cx="1920" cy="806"/>
          </a:xfrm>
        </p:grpSpPr>
        <p:grpSp>
          <p:nvGrpSpPr>
            <p:cNvPr id="152603" name="Group 90"/>
            <p:cNvGrpSpPr>
              <a:grpSpLocks/>
            </p:cNvGrpSpPr>
            <p:nvPr/>
          </p:nvGrpSpPr>
          <p:grpSpPr bwMode="auto">
            <a:xfrm>
              <a:off x="816" y="1738"/>
              <a:ext cx="1776" cy="422"/>
              <a:chOff x="816" y="1738"/>
              <a:chExt cx="1776" cy="422"/>
            </a:xfrm>
          </p:grpSpPr>
          <p:sp>
            <p:nvSpPr>
              <p:cNvPr id="152608" name="Text Box 91"/>
              <p:cNvSpPr txBox="1">
                <a:spLocks noChangeArrowheads="1"/>
              </p:cNvSpPr>
              <p:nvPr/>
            </p:nvSpPr>
            <p:spPr bwMode="auto">
              <a:xfrm>
                <a:off x="816" y="1738"/>
                <a:ext cx="624" cy="422"/>
              </a:xfrm>
              <a:prstGeom prst="rect">
                <a:avLst/>
              </a:prstGeom>
              <a:solidFill>
                <a:srgbClr val="009900"/>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sp>
            <p:nvSpPr>
              <p:cNvPr id="152609" name="Text Box 92"/>
              <p:cNvSpPr txBox="1">
                <a:spLocks noChangeArrowheads="1"/>
              </p:cNvSpPr>
              <p:nvPr/>
            </p:nvSpPr>
            <p:spPr bwMode="auto">
              <a:xfrm>
                <a:off x="1968" y="1738"/>
                <a:ext cx="624" cy="422"/>
              </a:xfrm>
              <a:prstGeom prst="rect">
                <a:avLst/>
              </a:prstGeom>
              <a:solidFill>
                <a:srgbClr val="009900"/>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grpSp>
        <p:grpSp>
          <p:nvGrpSpPr>
            <p:cNvPr id="152604" name="Group 93"/>
            <p:cNvGrpSpPr>
              <a:grpSpLocks/>
            </p:cNvGrpSpPr>
            <p:nvPr/>
          </p:nvGrpSpPr>
          <p:grpSpPr bwMode="auto">
            <a:xfrm>
              <a:off x="720" y="2208"/>
              <a:ext cx="1920" cy="336"/>
              <a:chOff x="720" y="2208"/>
              <a:chExt cx="1920" cy="336"/>
            </a:xfrm>
          </p:grpSpPr>
          <p:sp>
            <p:nvSpPr>
              <p:cNvPr id="152605" name="Line 94"/>
              <p:cNvSpPr>
                <a:spLocks noChangeShapeType="1"/>
              </p:cNvSpPr>
              <p:nvPr/>
            </p:nvSpPr>
            <p:spPr bwMode="auto">
              <a:xfrm flipH="1">
                <a:off x="720" y="2208"/>
                <a:ext cx="432" cy="336"/>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2606" name="Line 95"/>
              <p:cNvSpPr>
                <a:spLocks noChangeShapeType="1"/>
              </p:cNvSpPr>
              <p:nvPr/>
            </p:nvSpPr>
            <p:spPr bwMode="auto">
              <a:xfrm>
                <a:off x="1152" y="2208"/>
                <a:ext cx="528" cy="336"/>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2607" name="Line 96"/>
              <p:cNvSpPr>
                <a:spLocks noChangeShapeType="1"/>
              </p:cNvSpPr>
              <p:nvPr/>
            </p:nvSpPr>
            <p:spPr bwMode="auto">
              <a:xfrm>
                <a:off x="2304" y="2208"/>
                <a:ext cx="336" cy="336"/>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942177" name="Group 97"/>
          <p:cNvGrpSpPr>
            <a:grpSpLocks/>
          </p:cNvGrpSpPr>
          <p:nvPr/>
        </p:nvGrpSpPr>
        <p:grpSpPr bwMode="auto">
          <a:xfrm>
            <a:off x="1828800" y="1387475"/>
            <a:ext cx="1752600" cy="1279525"/>
            <a:chOff x="1152" y="874"/>
            <a:chExt cx="1104" cy="806"/>
          </a:xfrm>
        </p:grpSpPr>
        <p:sp>
          <p:nvSpPr>
            <p:cNvPr id="152599" name="Text Box 98"/>
            <p:cNvSpPr txBox="1">
              <a:spLocks noChangeArrowheads="1"/>
            </p:cNvSpPr>
            <p:nvPr/>
          </p:nvSpPr>
          <p:spPr bwMode="auto">
            <a:xfrm>
              <a:off x="1440" y="874"/>
              <a:ext cx="576" cy="422"/>
            </a:xfrm>
            <a:prstGeom prst="rect">
              <a:avLst/>
            </a:prstGeom>
            <a:solidFill>
              <a:srgbClr val="FFCC00"/>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grpSp>
          <p:nvGrpSpPr>
            <p:cNvPr id="152600" name="Group 99"/>
            <p:cNvGrpSpPr>
              <a:grpSpLocks/>
            </p:cNvGrpSpPr>
            <p:nvPr/>
          </p:nvGrpSpPr>
          <p:grpSpPr bwMode="auto">
            <a:xfrm>
              <a:off x="1152" y="1344"/>
              <a:ext cx="1104" cy="336"/>
              <a:chOff x="1152" y="1344"/>
              <a:chExt cx="1104" cy="336"/>
            </a:xfrm>
          </p:grpSpPr>
          <p:sp>
            <p:nvSpPr>
              <p:cNvPr id="152601" name="Line 100"/>
              <p:cNvSpPr>
                <a:spLocks noChangeShapeType="1"/>
              </p:cNvSpPr>
              <p:nvPr/>
            </p:nvSpPr>
            <p:spPr bwMode="auto">
              <a:xfrm flipH="1">
                <a:off x="1152" y="1344"/>
                <a:ext cx="576" cy="336"/>
              </a:xfrm>
              <a:prstGeom prst="line">
                <a:avLst/>
              </a:prstGeom>
              <a:noFill/>
              <a:ln w="28575">
                <a:solidFill>
                  <a:srgbClr val="FFCC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2602" name="Line 101"/>
              <p:cNvSpPr>
                <a:spLocks noChangeShapeType="1"/>
              </p:cNvSpPr>
              <p:nvPr/>
            </p:nvSpPr>
            <p:spPr bwMode="auto">
              <a:xfrm>
                <a:off x="1728" y="1344"/>
                <a:ext cx="528" cy="336"/>
              </a:xfrm>
              <a:prstGeom prst="line">
                <a:avLst/>
              </a:prstGeom>
              <a:noFill/>
              <a:ln w="28575">
                <a:solidFill>
                  <a:srgbClr val="FFCC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grpSp>
        <p:nvGrpSpPr>
          <p:cNvPr id="942182" name="Group 102"/>
          <p:cNvGrpSpPr>
            <a:grpSpLocks/>
          </p:cNvGrpSpPr>
          <p:nvPr/>
        </p:nvGrpSpPr>
        <p:grpSpPr bwMode="auto">
          <a:xfrm>
            <a:off x="1828800" y="1403350"/>
            <a:ext cx="1752600" cy="1263650"/>
            <a:chOff x="1152" y="874"/>
            <a:chExt cx="1104" cy="796"/>
          </a:xfrm>
        </p:grpSpPr>
        <p:sp>
          <p:nvSpPr>
            <p:cNvPr id="152595" name="Text Box 103"/>
            <p:cNvSpPr txBox="1">
              <a:spLocks noChangeArrowheads="1"/>
            </p:cNvSpPr>
            <p:nvPr/>
          </p:nvSpPr>
          <p:spPr bwMode="auto">
            <a:xfrm>
              <a:off x="1440" y="874"/>
              <a:ext cx="576" cy="422"/>
            </a:xfrm>
            <a:prstGeom prst="rect">
              <a:avLst/>
            </a:prstGeom>
            <a:solidFill>
              <a:srgbClr val="009900"/>
            </a:solidFill>
            <a:ln w="28575">
              <a:solidFill>
                <a:srgbClr val="0000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eaLnBrk="1" hangingPunct="1"/>
              <a:endParaRPr lang="fr-FR" altLang="x-none" sz="3600">
                <a:solidFill>
                  <a:srgbClr val="000066"/>
                </a:solidFill>
                <a:latin typeface="Arial" charset="0"/>
              </a:endParaRPr>
            </a:p>
          </p:txBody>
        </p:sp>
        <p:grpSp>
          <p:nvGrpSpPr>
            <p:cNvPr id="152596" name="Group 104"/>
            <p:cNvGrpSpPr>
              <a:grpSpLocks/>
            </p:cNvGrpSpPr>
            <p:nvPr/>
          </p:nvGrpSpPr>
          <p:grpSpPr bwMode="auto">
            <a:xfrm>
              <a:off x="1152" y="1334"/>
              <a:ext cx="1104" cy="336"/>
              <a:chOff x="1152" y="1344"/>
              <a:chExt cx="1104" cy="336"/>
            </a:xfrm>
          </p:grpSpPr>
          <p:sp>
            <p:nvSpPr>
              <p:cNvPr id="152597" name="Line 105"/>
              <p:cNvSpPr>
                <a:spLocks noChangeShapeType="1"/>
              </p:cNvSpPr>
              <p:nvPr/>
            </p:nvSpPr>
            <p:spPr bwMode="auto">
              <a:xfrm flipH="1">
                <a:off x="1152" y="1344"/>
                <a:ext cx="576" cy="336"/>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2598" name="Line 106"/>
              <p:cNvSpPr>
                <a:spLocks noChangeShapeType="1"/>
              </p:cNvSpPr>
              <p:nvPr/>
            </p:nvSpPr>
            <p:spPr bwMode="auto">
              <a:xfrm>
                <a:off x="1728" y="1344"/>
                <a:ext cx="528" cy="336"/>
              </a:xfrm>
              <a:prstGeom prst="line">
                <a:avLst/>
              </a:prstGeom>
              <a:noFill/>
              <a:ln w="28575">
                <a:solidFill>
                  <a:srgbClr val="0099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grpSp>
      </p:grpSp>
      <p:sp>
        <p:nvSpPr>
          <p:cNvPr id="152594" name="Text Box 107"/>
          <p:cNvSpPr txBox="1">
            <a:spLocks noChangeArrowheads="1"/>
          </p:cNvSpPr>
          <p:nvPr/>
        </p:nvSpPr>
        <p:spPr bwMode="auto">
          <a:xfrm>
            <a:off x="6948488" y="5084763"/>
            <a:ext cx="2016125" cy="1187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r>
              <a:rPr lang="fr-FR" altLang="x-none" sz="2400"/>
              <a:t>Issue du Cours de V&amp;V de Yves Le Traon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942114"/>
                                        </p:tgtEl>
                                        <p:attrNameLst>
                                          <p:attrName>style.visibility</p:attrName>
                                        </p:attrNameLst>
                                      </p:cBhvr>
                                      <p:to>
                                        <p:strVal val="visible"/>
                                      </p:to>
                                    </p:set>
                                    <p:animEffect transition="in" filter="strips(downRight)">
                                      <p:cBhvr>
                                        <p:cTn id="7" dur="500"/>
                                        <p:tgtEl>
                                          <p:spTgt spid="9421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942123"/>
                                        </p:tgtEl>
                                        <p:attrNameLst>
                                          <p:attrName>style.visibility</p:attrName>
                                        </p:attrNameLst>
                                      </p:cBhvr>
                                      <p:to>
                                        <p:strVal val="visible"/>
                                      </p:to>
                                    </p:set>
                                    <p:animEffect transition="in" filter="dissolve">
                                      <p:cBhvr>
                                        <p:cTn id="12" dur="500"/>
                                        <p:tgtEl>
                                          <p:spTgt spid="9421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942132"/>
                                        </p:tgtEl>
                                        <p:attrNameLst>
                                          <p:attrName>style.visibility</p:attrName>
                                        </p:attrNameLst>
                                      </p:cBhvr>
                                      <p:to>
                                        <p:strVal val="visible"/>
                                      </p:to>
                                    </p:set>
                                    <p:animEffect transition="in" filter="strips(downRight)">
                                      <p:cBhvr>
                                        <p:cTn id="17" dur="500"/>
                                        <p:tgtEl>
                                          <p:spTgt spid="9421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42147"/>
                                        </p:tgtEl>
                                        <p:attrNameLst>
                                          <p:attrName>style.visibility</p:attrName>
                                        </p:attrNameLst>
                                      </p:cBhvr>
                                      <p:to>
                                        <p:strVal val="visible"/>
                                      </p:to>
                                    </p:set>
                                    <p:animEffect transition="in" filter="dissolve">
                                      <p:cBhvr>
                                        <p:cTn id="22" dur="500"/>
                                        <p:tgtEl>
                                          <p:spTgt spid="94214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6" fill="hold" nodeType="clickEffect">
                                  <p:stCondLst>
                                    <p:cond delay="0"/>
                                  </p:stCondLst>
                                  <p:childTnLst>
                                    <p:set>
                                      <p:cBhvr>
                                        <p:cTn id="26" dur="1" fill="hold">
                                          <p:stCondLst>
                                            <p:cond delay="0"/>
                                          </p:stCondLst>
                                        </p:cTn>
                                        <p:tgtEl>
                                          <p:spTgt spid="942161"/>
                                        </p:tgtEl>
                                        <p:attrNameLst>
                                          <p:attrName>style.visibility</p:attrName>
                                        </p:attrNameLst>
                                      </p:cBhvr>
                                      <p:to>
                                        <p:strVal val="visible"/>
                                      </p:to>
                                    </p:set>
                                    <p:animEffect transition="in" filter="strips(downRight)">
                                      <p:cBhvr>
                                        <p:cTn id="27" dur="500"/>
                                        <p:tgtEl>
                                          <p:spTgt spid="942161"/>
                                        </p:tgtEl>
                                      </p:cBhvr>
                                    </p:animEffect>
                                  </p:childTnLst>
                                </p:cTn>
                              </p:par>
                            </p:childTnLst>
                          </p:cTn>
                        </p:par>
                        <p:par>
                          <p:cTn id="28" fill="hold" nodeType="afterGroup">
                            <p:stCondLst>
                              <p:cond delay="500"/>
                            </p:stCondLst>
                            <p:childTnLst>
                              <p:par>
                                <p:cTn id="29" presetID="9" presetClass="entr" presetSubtype="0" fill="hold" nodeType="afterEffect">
                                  <p:stCondLst>
                                    <p:cond delay="0"/>
                                  </p:stCondLst>
                                  <p:childTnLst>
                                    <p:set>
                                      <p:cBhvr>
                                        <p:cTn id="30" dur="1" fill="hold">
                                          <p:stCondLst>
                                            <p:cond delay="0"/>
                                          </p:stCondLst>
                                        </p:cTn>
                                        <p:tgtEl>
                                          <p:spTgt spid="942169"/>
                                        </p:tgtEl>
                                        <p:attrNameLst>
                                          <p:attrName>style.visibility</p:attrName>
                                        </p:attrNameLst>
                                      </p:cBhvr>
                                      <p:to>
                                        <p:strVal val="visible"/>
                                      </p:to>
                                    </p:set>
                                    <p:animEffect transition="in" filter="dissolve">
                                      <p:cBhvr>
                                        <p:cTn id="31" dur="500"/>
                                        <p:tgtEl>
                                          <p:spTgt spid="942169"/>
                                        </p:tgtEl>
                                      </p:cBhvr>
                                    </p:animEffect>
                                  </p:childTnLst>
                                </p:cTn>
                              </p:par>
                            </p:childTnLst>
                          </p:cTn>
                        </p:par>
                        <p:par>
                          <p:cTn id="32" fill="hold" nodeType="afterGroup">
                            <p:stCondLst>
                              <p:cond delay="1000"/>
                            </p:stCondLst>
                            <p:childTnLst>
                              <p:par>
                                <p:cTn id="33" presetID="18" presetClass="entr" presetSubtype="6" fill="hold" nodeType="afterEffect">
                                  <p:stCondLst>
                                    <p:cond delay="0"/>
                                  </p:stCondLst>
                                  <p:childTnLst>
                                    <p:set>
                                      <p:cBhvr>
                                        <p:cTn id="34" dur="1" fill="hold">
                                          <p:stCondLst>
                                            <p:cond delay="0"/>
                                          </p:stCondLst>
                                        </p:cTn>
                                        <p:tgtEl>
                                          <p:spTgt spid="942177"/>
                                        </p:tgtEl>
                                        <p:attrNameLst>
                                          <p:attrName>style.visibility</p:attrName>
                                        </p:attrNameLst>
                                      </p:cBhvr>
                                      <p:to>
                                        <p:strVal val="visible"/>
                                      </p:to>
                                    </p:set>
                                    <p:animEffect transition="in" filter="strips(downRight)">
                                      <p:cBhvr>
                                        <p:cTn id="35" dur="500"/>
                                        <p:tgtEl>
                                          <p:spTgt spid="942177"/>
                                        </p:tgtEl>
                                      </p:cBhvr>
                                    </p:animEffect>
                                  </p:childTnLst>
                                </p:cTn>
                              </p:par>
                            </p:childTnLst>
                          </p:cTn>
                        </p:par>
                        <p:par>
                          <p:cTn id="36" fill="hold" nodeType="afterGroup">
                            <p:stCondLst>
                              <p:cond delay="1500"/>
                            </p:stCondLst>
                            <p:childTnLst>
                              <p:par>
                                <p:cTn id="37" presetID="9" presetClass="entr" presetSubtype="0" fill="hold" nodeType="afterEffect">
                                  <p:stCondLst>
                                    <p:cond delay="0"/>
                                  </p:stCondLst>
                                  <p:childTnLst>
                                    <p:set>
                                      <p:cBhvr>
                                        <p:cTn id="38" dur="1" fill="hold">
                                          <p:stCondLst>
                                            <p:cond delay="0"/>
                                          </p:stCondLst>
                                        </p:cTn>
                                        <p:tgtEl>
                                          <p:spTgt spid="942182"/>
                                        </p:tgtEl>
                                        <p:attrNameLst>
                                          <p:attrName>style.visibility</p:attrName>
                                        </p:attrNameLst>
                                      </p:cBhvr>
                                      <p:to>
                                        <p:strVal val="visible"/>
                                      </p:to>
                                    </p:set>
                                    <p:animEffect transition="in" filter="dissolve">
                                      <p:cBhvr>
                                        <p:cTn id="39" dur="500"/>
                                        <p:tgtEl>
                                          <p:spTgt spid="942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6098" name="Rectangle 2"/>
          <p:cNvSpPr>
            <a:spLocks noGrp="1" noChangeArrowheads="1"/>
          </p:cNvSpPr>
          <p:nvPr>
            <p:ph type="title"/>
          </p:nvPr>
        </p:nvSpPr>
        <p:spPr>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a:t>Signe d’une mauvaise conception</a:t>
            </a:r>
          </a:p>
        </p:txBody>
      </p:sp>
      <p:sp>
        <p:nvSpPr>
          <p:cNvPr id="516099" name="Rectangle 3"/>
          <p:cNvSpPr>
            <a:spLocks noGrp="1" noChangeArrowheads="1"/>
          </p:cNvSpPr>
          <p:nvPr>
            <p:ph idx="1"/>
          </p:nvPr>
        </p:nvSpPr>
        <p:spPr>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ormAutofit fontScale="92500" lnSpcReduction="20000"/>
          </a:bodyPr>
          <a:lstStyle/>
          <a:p>
            <a:pPr marL="341313" indent="-341313" defTabSz="449263">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500" b="1">
                <a:solidFill>
                  <a:schemeClr val="tx2"/>
                </a:solidFill>
              </a:rPr>
              <a:t>Rigidité</a:t>
            </a:r>
            <a:r>
              <a:rPr lang="fr-FR" altLang="x-none" sz="2500" b="1"/>
              <a:t> </a:t>
            </a:r>
          </a:p>
          <a:p>
            <a:pPr marL="741363" lvl="1" indent="-284163" defTabSz="449263">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000"/>
              <a:t>Difficulté à changer des parties du code (</a:t>
            </a:r>
            <a:r>
              <a:rPr lang="fr-FR" altLang="x-none" sz="2000" i="1">
                <a:solidFill>
                  <a:schemeClr val="tx2"/>
                </a:solidFill>
              </a:rPr>
              <a:t>Continuity</a:t>
            </a:r>
            <a:r>
              <a:rPr lang="fr-FR" altLang="x-none" sz="2000"/>
              <a:t>)</a:t>
            </a:r>
            <a:r>
              <a:rPr lang="ar-SA" altLang="x-none" sz="2000">
                <a:ea typeface="Arial" charset="0"/>
                <a:cs typeface="Arial" charset="0"/>
              </a:rPr>
              <a:t>‏</a:t>
            </a:r>
            <a:endParaRPr lang="fr-FR" altLang="x-none" sz="2000"/>
          </a:p>
          <a:p>
            <a:pPr marL="741363" lvl="1" indent="-284163" defTabSz="449263">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000"/>
              <a:t>Réticence aux changements (tout changement devient politique)</a:t>
            </a:r>
          </a:p>
          <a:p>
            <a:pPr marL="341313" indent="-341313" defTabSz="449263">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500" b="1">
                <a:solidFill>
                  <a:schemeClr val="tx2"/>
                </a:solidFill>
              </a:rPr>
              <a:t>Fragilité</a:t>
            </a:r>
            <a:r>
              <a:rPr lang="fr-FR" altLang="x-none" sz="2500" b="1"/>
              <a:t> </a:t>
            </a:r>
          </a:p>
          <a:p>
            <a:pPr marL="741363" lvl="1" indent="-284163" defTabSz="449263">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000"/>
              <a:t>Des erreurs surviennent à des endroits inattendus (</a:t>
            </a:r>
            <a:r>
              <a:rPr lang="fr-FR" altLang="x-none" sz="2000" i="1">
                <a:solidFill>
                  <a:schemeClr val="tx2"/>
                </a:solidFill>
              </a:rPr>
              <a:t>Protection</a:t>
            </a:r>
            <a:r>
              <a:rPr lang="fr-FR" altLang="x-none" sz="2000"/>
              <a:t>) </a:t>
            </a:r>
          </a:p>
          <a:p>
            <a:pPr marL="741363" lvl="1" indent="-284163" defTabSz="449263">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000"/>
              <a:t>Même de légers changements peuvent causer des erreurs en cascade</a:t>
            </a:r>
          </a:p>
          <a:p>
            <a:pPr marL="341313" indent="-341313" defTabSz="449263">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500" b="1">
                <a:solidFill>
                  <a:schemeClr val="tx2"/>
                </a:solidFill>
              </a:rPr>
              <a:t>Immobilité</a:t>
            </a:r>
            <a:endParaRPr lang="fr-FR" altLang="x-none" sz="2500" b="1">
              <a:solidFill>
                <a:srgbClr val="3333CC"/>
              </a:solidFill>
            </a:endParaRPr>
          </a:p>
          <a:p>
            <a:pPr marL="741363" lvl="1" indent="-284163" defTabSz="449263">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000"/>
              <a:t>Le code est si emmêlé qu’il devient impossible de réutiliser quoi que ce soit</a:t>
            </a:r>
          </a:p>
          <a:p>
            <a:pPr lvl="2" defTabSz="449263">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1800"/>
              <a:t>Nombreuses codes dupliqué (sémantiquement ou syntaxiquement)</a:t>
            </a:r>
            <a:endParaRPr lang="fr-FR" altLang="x-none" sz="1800" i="1">
              <a:solidFill>
                <a:schemeClr val="tx2"/>
              </a:solidFill>
            </a:endParaRPr>
          </a:p>
          <a:p>
            <a:pPr marL="341313" indent="-341313" defTabSz="449263">
              <a:lnSpc>
                <a:spcPct val="9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500" b="1">
                <a:solidFill>
                  <a:schemeClr val="tx2"/>
                </a:solidFill>
              </a:rPr>
              <a:t>Viscosité</a:t>
            </a:r>
          </a:p>
          <a:p>
            <a:pPr marL="741363" lvl="1" indent="-284163" defTabSz="449263">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000"/>
              <a:t>Plus facile de faire une grosse verrue que de préserver la conception originale</a:t>
            </a:r>
          </a:p>
          <a:p>
            <a:pPr lvl="2" defTabSz="449263">
              <a:lnSpc>
                <a:spcPct val="9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1800"/>
              <a:t>“</a:t>
            </a:r>
            <a:r>
              <a:rPr lang="fr-FR" altLang="x-none" sz="1800" i="1"/>
              <a:t>easy to do the wrong thing, but hard to do the right thing</a:t>
            </a:r>
            <a:r>
              <a:rPr lang="fr-FR" altLang="x-none" sz="1800"/>
              <a:t>” (R.Martin)</a:t>
            </a:r>
            <a:r>
              <a:rPr lang="ar-SA" altLang="x-none" sz="1800">
                <a:ea typeface="Arial" charset="0"/>
                <a:cs typeface="Arial" charset="0"/>
              </a:rPr>
              <a:t>‏</a:t>
            </a:r>
            <a:endParaRPr lang="fr-FR" altLang="x-none" sz="1800"/>
          </a:p>
        </p:txBody>
      </p:sp>
    </p:spTree>
    <p:extLst>
      <p:ext uri="{BB962C8B-B14F-4D97-AF65-F5344CB8AC3E}">
        <p14:creationId xmlns:p14="http://schemas.microsoft.com/office/powerpoint/2010/main" val="125043540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516099">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516099">
                                            <p:txEl>
                                              <p:pRg st="1" end="1"/>
                                            </p:txEl>
                                          </p:spTgt>
                                        </p:tgtEl>
                                        <p:attrNameLst>
                                          <p:attrName>style.visibility</p:attrName>
                                        </p:attrNameLst>
                                      </p:cBhvr>
                                      <p:to>
                                        <p:strVal val="visible"/>
                                      </p:to>
                                    </p:set>
                                  </p:childTnLst>
                                </p:cTn>
                              </p:par>
                              <p:par>
                                <p:cTn id="9" presetID="1" presetClass="entr" fill="hold" nodeType="withEffect">
                                  <p:stCondLst>
                                    <p:cond delay="0"/>
                                  </p:stCondLst>
                                  <p:childTnLst>
                                    <p:set>
                                      <p:cBhvr additive="repl">
                                        <p:cTn id="10" dur="1" fill="hold">
                                          <p:stCondLst>
                                            <p:cond delay="0"/>
                                          </p:stCondLst>
                                        </p:cTn>
                                        <p:tgtEl>
                                          <p:spTgt spid="51609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516099">
                                            <p:txEl>
                                              <p:pRg st="3" end="3"/>
                                            </p:txEl>
                                          </p:spTgt>
                                        </p:tgtEl>
                                        <p:attrNameLst>
                                          <p:attrName>style.visibility</p:attrName>
                                        </p:attrNameLst>
                                      </p:cBhvr>
                                      <p:to>
                                        <p:strVal val="visible"/>
                                      </p:to>
                                    </p:set>
                                  </p:childTnLst>
                                </p:cTn>
                              </p:par>
                              <p:par>
                                <p:cTn id="15" presetID="1" presetClass="entr" fill="hold" nodeType="withEffect">
                                  <p:stCondLst>
                                    <p:cond delay="0"/>
                                  </p:stCondLst>
                                  <p:childTnLst>
                                    <p:set>
                                      <p:cBhvr additive="repl">
                                        <p:cTn id="16" dur="1" fill="hold">
                                          <p:stCondLst>
                                            <p:cond delay="0"/>
                                          </p:stCondLst>
                                        </p:cTn>
                                        <p:tgtEl>
                                          <p:spTgt spid="516099">
                                            <p:txEl>
                                              <p:pRg st="4" end="4"/>
                                            </p:txEl>
                                          </p:spTgt>
                                        </p:tgtEl>
                                        <p:attrNameLst>
                                          <p:attrName>style.visibility</p:attrName>
                                        </p:attrNameLst>
                                      </p:cBhvr>
                                      <p:to>
                                        <p:strVal val="visible"/>
                                      </p:to>
                                    </p:set>
                                  </p:childTnLst>
                                </p:cTn>
                              </p:par>
                              <p:par>
                                <p:cTn id="17" presetID="1" presetClass="entr" fill="hold" nodeType="withEffect">
                                  <p:stCondLst>
                                    <p:cond delay="0"/>
                                  </p:stCondLst>
                                  <p:childTnLst>
                                    <p:set>
                                      <p:cBhvr additive="repl">
                                        <p:cTn id="18" dur="1" fill="hold">
                                          <p:stCondLst>
                                            <p:cond delay="0"/>
                                          </p:stCondLst>
                                        </p:cTn>
                                        <p:tgtEl>
                                          <p:spTgt spid="516099">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fill="hold" nodeType="clickEffect">
                                  <p:stCondLst>
                                    <p:cond delay="0"/>
                                  </p:stCondLst>
                                  <p:childTnLst>
                                    <p:set>
                                      <p:cBhvr additive="repl">
                                        <p:cTn id="22" dur="1" fill="hold">
                                          <p:stCondLst>
                                            <p:cond delay="0"/>
                                          </p:stCondLst>
                                        </p:cTn>
                                        <p:tgtEl>
                                          <p:spTgt spid="516099">
                                            <p:txEl>
                                              <p:pRg st="6" end="6"/>
                                            </p:txEl>
                                          </p:spTgt>
                                        </p:tgtEl>
                                        <p:attrNameLst>
                                          <p:attrName>style.visibility</p:attrName>
                                        </p:attrNameLst>
                                      </p:cBhvr>
                                      <p:to>
                                        <p:strVal val="visible"/>
                                      </p:to>
                                    </p:set>
                                  </p:childTnLst>
                                </p:cTn>
                              </p:par>
                              <p:par>
                                <p:cTn id="23" presetID="1" presetClass="entr" fill="hold" nodeType="withEffect">
                                  <p:stCondLst>
                                    <p:cond delay="0"/>
                                  </p:stCondLst>
                                  <p:childTnLst>
                                    <p:set>
                                      <p:cBhvr additive="repl">
                                        <p:cTn id="24" dur="1" fill="hold">
                                          <p:stCondLst>
                                            <p:cond delay="0"/>
                                          </p:stCondLst>
                                        </p:cTn>
                                        <p:tgtEl>
                                          <p:spTgt spid="516099">
                                            <p:txEl>
                                              <p:charRg st="220" end="278"/>
                                            </p:txEl>
                                          </p:spTgt>
                                        </p:tgtEl>
                                        <p:attrNameLst>
                                          <p:attrName>style.visibility</p:attrName>
                                        </p:attrNameLst>
                                      </p:cBhvr>
                                      <p:to>
                                        <p:strVal val="visible"/>
                                      </p:to>
                                    </p:set>
                                  </p:childTnLst>
                                </p:cTn>
                              </p:par>
                              <p:par>
                                <p:cTn id="25" presetID="1" presetClass="entr" fill="hold" nodeType="withEffect">
                                  <p:stCondLst>
                                    <p:cond delay="0"/>
                                  </p:stCondLst>
                                  <p:childTnLst>
                                    <p:set>
                                      <p:cBhvr additive="repl">
                                        <p:cTn id="26" dur="1" fill="hold">
                                          <p:stCondLst>
                                            <p:cond delay="0"/>
                                          </p:stCondLst>
                                        </p:cTn>
                                        <p:tgtEl>
                                          <p:spTgt spid="516099">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fill="hold" nodeType="clickEffect">
                                  <p:stCondLst>
                                    <p:cond delay="0"/>
                                  </p:stCondLst>
                                  <p:childTnLst>
                                    <p:set>
                                      <p:cBhvr additive="repl">
                                        <p:cTn id="30" dur="1" fill="hold">
                                          <p:stCondLst>
                                            <p:cond delay="0"/>
                                          </p:stCondLst>
                                        </p:cTn>
                                        <p:tgtEl>
                                          <p:spTgt spid="516099">
                                            <p:txEl>
                                              <p:pRg st="9" end="9"/>
                                            </p:txEl>
                                          </p:spTgt>
                                        </p:tgtEl>
                                        <p:attrNameLst>
                                          <p:attrName>style.visibility</p:attrName>
                                        </p:attrNameLst>
                                      </p:cBhvr>
                                      <p:to>
                                        <p:strVal val="visible"/>
                                      </p:to>
                                    </p:set>
                                  </p:childTnLst>
                                </p:cTn>
                              </p:par>
                              <p:par>
                                <p:cTn id="31" presetID="1" presetClass="entr" fill="hold" nodeType="withEffect">
                                  <p:stCondLst>
                                    <p:cond delay="0"/>
                                  </p:stCondLst>
                                  <p:childTnLst>
                                    <p:set>
                                      <p:cBhvr additive="repl">
                                        <p:cTn id="32" dur="1" fill="hold">
                                          <p:stCondLst>
                                            <p:cond delay="0"/>
                                          </p:stCondLst>
                                        </p:cTn>
                                        <p:tgtEl>
                                          <p:spTgt spid="516099">
                                            <p:txEl>
                                              <p:pRg st="10" end="10"/>
                                            </p:txEl>
                                          </p:spTgt>
                                        </p:tgtEl>
                                        <p:attrNameLst>
                                          <p:attrName>style.visibility</p:attrName>
                                        </p:attrNameLst>
                                      </p:cBhvr>
                                      <p:to>
                                        <p:strVal val="visible"/>
                                      </p:to>
                                    </p:set>
                                  </p:childTnLst>
                                </p:cTn>
                              </p:par>
                              <p:par>
                                <p:cTn id="33" presetID="1" presetClass="entr" fill="hold" nodeType="withEffect">
                                  <p:stCondLst>
                                    <p:cond delay="0"/>
                                  </p:stCondLst>
                                  <p:childTnLst>
                                    <p:set>
                                      <p:cBhvr additive="repl">
                                        <p:cTn id="34" dur="1" fill="hold">
                                          <p:stCondLst>
                                            <p:cond delay="0"/>
                                          </p:stCondLst>
                                        </p:cTn>
                                        <p:tgtEl>
                                          <p:spTgt spid="516099">
                                            <p:txEl>
                                              <p:charRg st="409" end="44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153603"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578FB167-3C68-4736-9A98-9FBAA377CD3C}" type="slidenum">
              <a:rPr lang="en-US" altLang="x-none" sz="1400"/>
              <a:pPr/>
              <a:t>170</a:t>
            </a:fld>
            <a:endParaRPr lang="en-US" altLang="x-none" sz="1400"/>
          </a:p>
        </p:txBody>
      </p:sp>
      <p:sp>
        <p:nvSpPr>
          <p:cNvPr id="153604"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153605" name="Rectangle 2"/>
          <p:cNvSpPr>
            <a:spLocks noGrp="1" noChangeArrowheads="1"/>
          </p:cNvSpPr>
          <p:nvPr>
            <p:ph type="title"/>
          </p:nvPr>
        </p:nvSpPr>
        <p:spPr/>
        <p:txBody>
          <a:bodyPr/>
          <a:lstStyle/>
          <a:p>
            <a:r>
              <a:rPr lang="fr-FR" altLang="x-none" smtClean="0"/>
              <a:t>4.3 Spring pour le test</a:t>
            </a:r>
            <a:endParaRPr lang="en-US" altLang="x-none" smtClean="0"/>
          </a:p>
        </p:txBody>
      </p:sp>
      <p:sp>
        <p:nvSpPr>
          <p:cNvPr id="153606" name="Rectangle 3"/>
          <p:cNvSpPr>
            <a:spLocks noGrp="1" noChangeArrowheads="1"/>
          </p:cNvSpPr>
          <p:nvPr>
            <p:ph type="body" idx="1"/>
          </p:nvPr>
        </p:nvSpPr>
        <p:spPr/>
        <p:txBody>
          <a:bodyPr/>
          <a:lstStyle/>
          <a:p>
            <a:r>
              <a:rPr lang="en-US" altLang="x-none" sz="2800" smtClean="0"/>
              <a:t>Testability</a:t>
            </a:r>
          </a:p>
          <a:p>
            <a:pPr lvl="1"/>
            <a:r>
              <a:rPr lang="en-US" altLang="x-none" sz="2400" smtClean="0"/>
              <a:t>You can substitute implementation – specifically pass in a Mock object so you only write code to test the code you are writing. You are NOT testing the code in your dependencies.</a:t>
            </a:r>
          </a:p>
          <a:p>
            <a:endParaRPr lang="en-US" altLang="x-none" sz="2800" smtClean="0"/>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151555"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4F801D45-5521-426C-8A9B-A505FDABDA7C}" type="slidenum">
              <a:rPr lang="en-US" altLang="x-none" sz="1400"/>
              <a:pPr/>
              <a:t>171</a:t>
            </a:fld>
            <a:endParaRPr lang="en-US" altLang="x-none" sz="1400"/>
          </a:p>
        </p:txBody>
      </p:sp>
      <p:sp>
        <p:nvSpPr>
          <p:cNvPr id="151556"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151557" name="Rectangle 2"/>
          <p:cNvSpPr>
            <a:spLocks noGrp="1" noChangeArrowheads="1"/>
          </p:cNvSpPr>
          <p:nvPr>
            <p:ph type="ctrTitle"/>
          </p:nvPr>
        </p:nvSpPr>
        <p:spPr/>
        <p:txBody>
          <a:bodyPr/>
          <a:lstStyle/>
          <a:p>
            <a:r>
              <a:rPr lang="fr-FR" altLang="x-none" dirty="0" smtClean="0"/>
              <a:t>4.4 </a:t>
            </a:r>
            <a:r>
              <a:rPr lang="fr-FR" altLang="x-none" dirty="0" err="1" smtClean="0"/>
              <a:t>Spring</a:t>
            </a:r>
            <a:r>
              <a:rPr lang="fr-FR" altLang="x-none" dirty="0" smtClean="0"/>
              <a:t> Security</a:t>
            </a:r>
            <a:endParaRPr lang="en-US" altLang="x-none" dirty="0" smtClean="0"/>
          </a:p>
        </p:txBody>
      </p:sp>
      <p:sp>
        <p:nvSpPr>
          <p:cNvPr id="151558" name="Rectangle 3"/>
          <p:cNvSpPr>
            <a:spLocks noGrp="1" noChangeArrowheads="1"/>
          </p:cNvSpPr>
          <p:nvPr>
            <p:ph type="subTitle" idx="1"/>
          </p:nvPr>
        </p:nvSpPr>
        <p:spPr/>
        <p:txBody>
          <a:bodyPr/>
          <a:lstStyle/>
          <a:p>
            <a:endParaRPr lang="en-US" altLang="x-none" sz="2800" dirty="0" smtClean="0"/>
          </a:p>
        </p:txBody>
      </p:sp>
    </p:spTree>
    <p:extLst>
      <p:ext uri="{BB962C8B-B14F-4D97-AF65-F5344CB8AC3E}">
        <p14:creationId xmlns:p14="http://schemas.microsoft.com/office/powerpoint/2010/main" val="371063111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52F4F51-524B-4A9F-91DC-128C84C0DCB2}"/>
              </a:ext>
            </a:extLst>
          </p:cNvPr>
          <p:cNvSpPr>
            <a:spLocks noGrp="1"/>
          </p:cNvSpPr>
          <p:nvPr>
            <p:ph type="title"/>
          </p:nvPr>
        </p:nvSpPr>
        <p:spPr>
          <a:xfrm>
            <a:off x="1475656" y="1314450"/>
            <a:ext cx="6447501" cy="990600"/>
          </a:xfrm>
        </p:spPr>
        <p:txBody>
          <a:bodyPr/>
          <a:lstStyle/>
          <a:p>
            <a:pPr algn="ctr"/>
            <a:r>
              <a:rPr lang="en-US"/>
              <a:t>Definition</a:t>
            </a:r>
          </a:p>
        </p:txBody>
      </p:sp>
      <p:sp>
        <p:nvSpPr>
          <p:cNvPr id="5" name="Content Placeholder 4">
            <a:extLst>
              <a:ext uri="{FF2B5EF4-FFF2-40B4-BE49-F238E27FC236}">
                <a16:creationId xmlns:a16="http://schemas.microsoft.com/office/drawing/2014/main" xmlns="" id="{1128F7EA-7238-4701-A29C-47F272DFB353}"/>
              </a:ext>
            </a:extLst>
          </p:cNvPr>
          <p:cNvSpPr>
            <a:spLocks noGrp="1"/>
          </p:cNvSpPr>
          <p:nvPr>
            <p:ph idx="1"/>
          </p:nvPr>
        </p:nvSpPr>
        <p:spPr>
          <a:xfrm>
            <a:off x="1475656" y="2477692"/>
            <a:ext cx="6447501" cy="2910580"/>
          </a:xfrm>
        </p:spPr>
        <p:txBody>
          <a:bodyPr>
            <a:normAutofit/>
          </a:bodyPr>
          <a:lstStyle/>
          <a:p>
            <a:pPr marL="0" indent="0" algn="ctr">
              <a:buNone/>
            </a:pPr>
            <a:r>
              <a:rPr lang="en-US" sz="3000"/>
              <a:t>Spring Security est le Framework standard pour </a:t>
            </a:r>
            <a:r>
              <a:rPr lang="en-CA" sz="3000"/>
              <a:t>la sécurisation des applications Spring</a:t>
            </a:r>
            <a:endParaRPr lang="en-US" sz="3000"/>
          </a:p>
        </p:txBody>
      </p:sp>
      <p:pic>
        <p:nvPicPr>
          <p:cNvPr id="8" name="Picture 7" descr="A picture containing object&#10;&#10;Description generated with high confidence">
            <a:extLst>
              <a:ext uri="{FF2B5EF4-FFF2-40B4-BE49-F238E27FC236}">
                <a16:creationId xmlns:a16="http://schemas.microsoft.com/office/drawing/2014/main" xmlns="" id="{CBFB9FE6-5070-47A4-A677-6180FC928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6545" y="4643793"/>
            <a:ext cx="1119196" cy="1119196"/>
          </a:xfrm>
          <a:prstGeom prst="rect">
            <a:avLst/>
          </a:prstGeom>
        </p:spPr>
      </p:pic>
    </p:spTree>
    <p:extLst>
      <p:ext uri="{BB962C8B-B14F-4D97-AF65-F5344CB8AC3E}">
        <p14:creationId xmlns:p14="http://schemas.microsoft.com/office/powerpoint/2010/main" val="59648200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two dimensions of System Security</a:t>
            </a:r>
            <a:endParaRPr lang="en-US" dirty="0"/>
          </a:p>
        </p:txBody>
      </p:sp>
      <p:sp>
        <p:nvSpPr>
          <p:cNvPr id="5" name="Content Placeholder 4"/>
          <p:cNvSpPr>
            <a:spLocks noGrp="1"/>
          </p:cNvSpPr>
          <p:nvPr>
            <p:ph idx="1"/>
          </p:nvPr>
        </p:nvSpPr>
        <p:spPr>
          <a:xfrm>
            <a:off x="798072" y="1124744"/>
            <a:ext cx="7395455" cy="3833882"/>
          </a:xfrm>
        </p:spPr>
        <p:txBody>
          <a:bodyPr/>
          <a:lstStyle/>
          <a:p>
            <a:r>
              <a:rPr lang="en-US" dirty="0" smtClean="0"/>
              <a:t>Authentication</a:t>
            </a:r>
          </a:p>
          <a:p>
            <a:pPr lvl="1"/>
            <a:r>
              <a:rPr lang="en-US" dirty="0" smtClean="0"/>
              <a:t>Identifying the user as an authorized user</a:t>
            </a:r>
          </a:p>
          <a:p>
            <a:pPr lvl="1"/>
            <a:r>
              <a:rPr lang="en-US" dirty="0" smtClean="0"/>
              <a:t>Limiting the time the user can operate in the system before re-identifying himself</a:t>
            </a:r>
          </a:p>
          <a:p>
            <a:pPr lvl="1"/>
            <a:r>
              <a:rPr lang="en-US" dirty="0" smtClean="0"/>
              <a:t>Securing that all requests for the duration of the session come from the identified user</a:t>
            </a:r>
          </a:p>
          <a:p>
            <a:r>
              <a:rPr lang="en-US" dirty="0" smtClean="0"/>
              <a:t>Authorization</a:t>
            </a:r>
          </a:p>
          <a:p>
            <a:pPr lvl="1"/>
            <a:r>
              <a:rPr lang="en-US" dirty="0" smtClean="0"/>
              <a:t>Constraining the operations the logged in user can perform in accordance with his assigned roles</a:t>
            </a:r>
          </a:p>
        </p:txBody>
      </p:sp>
    </p:spTree>
    <p:extLst>
      <p:ext uri="{BB962C8B-B14F-4D97-AF65-F5344CB8AC3E}">
        <p14:creationId xmlns:p14="http://schemas.microsoft.com/office/powerpoint/2010/main" val="23203679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7AC186-6382-440A-A64A-D42CB6974C83}"/>
              </a:ext>
            </a:extLst>
          </p:cNvPr>
          <p:cNvSpPr>
            <a:spLocks noGrp="1"/>
          </p:cNvSpPr>
          <p:nvPr>
            <p:ph type="title"/>
          </p:nvPr>
        </p:nvSpPr>
        <p:spPr/>
        <p:txBody>
          <a:bodyPr/>
          <a:lstStyle/>
          <a:p>
            <a:r>
              <a:rPr lang="en-CA"/>
              <a:t>Fonctionalités</a:t>
            </a:r>
            <a:endParaRPr lang="en-US"/>
          </a:p>
        </p:txBody>
      </p:sp>
      <p:sp>
        <p:nvSpPr>
          <p:cNvPr id="3" name="Content Placeholder 2">
            <a:extLst>
              <a:ext uri="{FF2B5EF4-FFF2-40B4-BE49-F238E27FC236}">
                <a16:creationId xmlns:a16="http://schemas.microsoft.com/office/drawing/2014/main" xmlns="" id="{39EDD75E-96D9-435A-8275-C708BE868810}"/>
              </a:ext>
            </a:extLst>
          </p:cNvPr>
          <p:cNvSpPr>
            <a:spLocks noGrp="1"/>
          </p:cNvSpPr>
          <p:nvPr>
            <p:ph idx="1"/>
          </p:nvPr>
        </p:nvSpPr>
        <p:spPr>
          <a:xfrm>
            <a:off x="610886" y="924597"/>
            <a:ext cx="7340600" cy="3245473"/>
          </a:xfrm>
        </p:spPr>
        <p:txBody>
          <a:bodyPr>
            <a:noAutofit/>
          </a:bodyPr>
          <a:lstStyle/>
          <a:p>
            <a:r>
              <a:rPr lang="en-CA" sz="2800" dirty="0" err="1"/>
              <a:t>Gestion</a:t>
            </a:r>
            <a:r>
              <a:rPr lang="en-CA" sz="2800" dirty="0"/>
              <a:t> des </a:t>
            </a:r>
            <a:r>
              <a:rPr lang="en-CA" sz="2800" dirty="0" err="1"/>
              <a:t>utilisateurs</a:t>
            </a:r>
            <a:endParaRPr lang="en-CA" sz="2800" dirty="0"/>
          </a:p>
          <a:p>
            <a:r>
              <a:rPr lang="en-CA" sz="2800" dirty="0" err="1"/>
              <a:t>Contrôle</a:t>
            </a:r>
            <a:r>
              <a:rPr lang="en-CA" sz="2800" dirty="0"/>
              <a:t> </a:t>
            </a:r>
            <a:r>
              <a:rPr lang="en-CA" sz="2800" dirty="0" err="1"/>
              <a:t>d’access</a:t>
            </a:r>
            <a:r>
              <a:rPr lang="en-CA" sz="2800" dirty="0"/>
              <a:t> (e.g. par role)</a:t>
            </a:r>
          </a:p>
          <a:p>
            <a:r>
              <a:rPr lang="en-CA" sz="2800" dirty="0" err="1"/>
              <a:t>Gestion</a:t>
            </a:r>
            <a:r>
              <a:rPr lang="en-CA" sz="2800" dirty="0"/>
              <a:t> de </a:t>
            </a:r>
            <a:r>
              <a:rPr lang="en-CA" sz="2800" dirty="0" err="1"/>
              <a:t>l’authentification</a:t>
            </a:r>
            <a:endParaRPr lang="en-CA" sz="2800" dirty="0"/>
          </a:p>
          <a:p>
            <a:pPr lvl="1"/>
            <a:r>
              <a:rPr lang="en-CA" sz="2000" dirty="0"/>
              <a:t>OAuth2</a:t>
            </a:r>
          </a:p>
          <a:p>
            <a:pPr lvl="1"/>
            <a:r>
              <a:rPr lang="en-CA" sz="2000" dirty="0"/>
              <a:t>OpenID</a:t>
            </a:r>
          </a:p>
          <a:p>
            <a:pPr lvl="1"/>
            <a:r>
              <a:rPr lang="en-CA" sz="2000" dirty="0"/>
              <a:t>LDAP</a:t>
            </a:r>
          </a:p>
          <a:p>
            <a:pPr lvl="1"/>
            <a:r>
              <a:rPr lang="en-CA" sz="2000" dirty="0"/>
              <a:t>SSO</a:t>
            </a:r>
          </a:p>
          <a:p>
            <a:r>
              <a:rPr lang="en-CA" sz="2800" dirty="0" err="1"/>
              <a:t>Génération</a:t>
            </a:r>
            <a:r>
              <a:rPr lang="en-CA" sz="2800" dirty="0"/>
              <a:t> </a:t>
            </a:r>
            <a:r>
              <a:rPr lang="en-CA" sz="2800" dirty="0" err="1"/>
              <a:t>d’une</a:t>
            </a:r>
            <a:r>
              <a:rPr lang="en-CA" sz="2800" dirty="0"/>
              <a:t> page de connexion</a:t>
            </a:r>
          </a:p>
          <a:p>
            <a:r>
              <a:rPr lang="en-CA" sz="2800" dirty="0"/>
              <a:t>Support pour des tests </a:t>
            </a:r>
            <a:r>
              <a:rPr lang="en-CA" sz="2800" dirty="0" err="1"/>
              <a:t>d’integration</a:t>
            </a:r>
            <a:r>
              <a:rPr lang="en-CA" sz="2800" dirty="0"/>
              <a:t> avec JUnit</a:t>
            </a:r>
          </a:p>
          <a:p>
            <a:r>
              <a:rPr lang="en-CA" sz="2800" dirty="0" err="1"/>
              <a:t>Très</a:t>
            </a:r>
            <a:r>
              <a:rPr lang="en-CA" sz="2800" dirty="0"/>
              <a:t> </a:t>
            </a:r>
            <a:r>
              <a:rPr lang="en-CA" sz="2800" dirty="0" err="1" smtClean="0"/>
              <a:t>personnalisable</a:t>
            </a:r>
            <a:endParaRPr lang="en-CA" sz="2800" dirty="0" smtClean="0"/>
          </a:p>
          <a:p>
            <a:r>
              <a:rPr lang="en-CA" sz="2800" dirty="0" smtClean="0"/>
              <a:t>DSL </a:t>
            </a:r>
            <a:r>
              <a:rPr lang="en-CA" sz="2800" dirty="0" err="1" smtClean="0"/>
              <a:t>en</a:t>
            </a:r>
            <a:r>
              <a:rPr lang="en-CA" sz="2800" dirty="0" smtClean="0"/>
              <a:t> mode fluid API pour la configuration de la </a:t>
            </a:r>
            <a:r>
              <a:rPr lang="en-CA" sz="2800" dirty="0" err="1" smtClean="0"/>
              <a:t>sécurité</a:t>
            </a:r>
            <a:endParaRPr lang="en-CA" sz="2800" dirty="0"/>
          </a:p>
        </p:txBody>
      </p:sp>
    </p:spTree>
    <p:extLst>
      <p:ext uri="{BB962C8B-B14F-4D97-AF65-F5344CB8AC3E}">
        <p14:creationId xmlns:p14="http://schemas.microsoft.com/office/powerpoint/2010/main" val="32943427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7AC186-6382-440A-A64A-D42CB6974C83}"/>
              </a:ext>
            </a:extLst>
          </p:cNvPr>
          <p:cNvSpPr>
            <a:spLocks noGrp="1"/>
          </p:cNvSpPr>
          <p:nvPr>
            <p:ph type="title"/>
          </p:nvPr>
        </p:nvSpPr>
        <p:spPr/>
        <p:txBody>
          <a:bodyPr/>
          <a:lstStyle/>
          <a:p>
            <a:r>
              <a:rPr lang="en-US"/>
              <a:t>Demo</a:t>
            </a:r>
          </a:p>
        </p:txBody>
      </p:sp>
      <p:sp>
        <p:nvSpPr>
          <p:cNvPr id="3" name="Content Placeholder 2">
            <a:extLst>
              <a:ext uri="{FF2B5EF4-FFF2-40B4-BE49-F238E27FC236}">
                <a16:creationId xmlns:a16="http://schemas.microsoft.com/office/drawing/2014/main" xmlns="" id="{39EDD75E-96D9-435A-8275-C708BE868810}"/>
              </a:ext>
            </a:extLst>
          </p:cNvPr>
          <p:cNvSpPr>
            <a:spLocks noGrp="1"/>
          </p:cNvSpPr>
          <p:nvPr>
            <p:ph idx="1"/>
          </p:nvPr>
        </p:nvSpPr>
        <p:spPr/>
        <p:txBody>
          <a:bodyPr/>
          <a:lstStyle/>
          <a:p>
            <a:r>
              <a:rPr lang="en-US" dirty="0"/>
              <a:t>Configuration de </a:t>
            </a:r>
            <a:r>
              <a:rPr lang="en-US" dirty="0" err="1" smtClean="0"/>
              <a:t>securité</a:t>
            </a:r>
            <a:endParaRPr lang="en-US" dirty="0" smtClean="0"/>
          </a:p>
          <a:p>
            <a:r>
              <a:rPr lang="en-US" dirty="0" smtClean="0"/>
              <a:t>(</a:t>
            </a:r>
            <a:r>
              <a:rPr lang="en-US" dirty="0" err="1" smtClean="0">
                <a:latin typeface="Consolas" panose="020B0609020204030204" pitchFamily="49" charset="0"/>
              </a:rPr>
              <a:t>SecurityConfiguration</a:t>
            </a:r>
            <a:r>
              <a:rPr lang="en-US" dirty="0"/>
              <a:t>) </a:t>
            </a:r>
          </a:p>
          <a:p>
            <a:pPr lvl="1"/>
            <a:r>
              <a:rPr lang="en-US" dirty="0"/>
              <a:t>Pour la demonstration, </a:t>
            </a:r>
            <a:r>
              <a:rPr lang="en-US" dirty="0" err="1"/>
              <a:t>utilisateurs</a:t>
            </a:r>
            <a:r>
              <a:rPr lang="en-US" dirty="0"/>
              <a:t> </a:t>
            </a:r>
            <a:r>
              <a:rPr lang="en-US" dirty="0" err="1"/>
              <a:t>stor</a:t>
            </a:r>
            <a:r>
              <a:rPr lang="en-CA" dirty="0"/>
              <a:t>é </a:t>
            </a:r>
            <a:r>
              <a:rPr lang="en-CA" dirty="0" err="1"/>
              <a:t>en</a:t>
            </a:r>
            <a:r>
              <a:rPr lang="en-CA" dirty="0"/>
              <a:t> </a:t>
            </a:r>
            <a:r>
              <a:rPr lang="en-CA" dirty="0" err="1"/>
              <a:t>mémoire</a:t>
            </a:r>
            <a:endParaRPr lang="en-CA" dirty="0"/>
          </a:p>
          <a:p>
            <a:pPr lvl="2"/>
            <a:r>
              <a:rPr lang="en-CA" dirty="0" err="1"/>
              <a:t>user:user</a:t>
            </a:r>
            <a:endParaRPr lang="en-CA" dirty="0"/>
          </a:p>
          <a:p>
            <a:pPr lvl="2"/>
            <a:r>
              <a:rPr lang="en-CA" dirty="0" err="1"/>
              <a:t>admin:admin</a:t>
            </a:r>
            <a:endParaRPr lang="en-CA" dirty="0"/>
          </a:p>
        </p:txBody>
      </p:sp>
      <p:pic>
        <p:nvPicPr>
          <p:cNvPr id="4" name="Picture 3" descr="A picture containing object&#10;&#10;Description generated with high confidence">
            <a:extLst>
              <a:ext uri="{FF2B5EF4-FFF2-40B4-BE49-F238E27FC236}">
                <a16:creationId xmlns:a16="http://schemas.microsoft.com/office/drawing/2014/main" xmlns="" id="{91EF4BD0-50FA-4A1F-A574-6037CF3194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96" y="924597"/>
            <a:ext cx="389853" cy="389853"/>
          </a:xfrm>
          <a:prstGeom prst="rect">
            <a:avLst/>
          </a:prstGeom>
        </p:spPr>
      </p:pic>
    </p:spTree>
    <p:extLst>
      <p:ext uri="{BB962C8B-B14F-4D97-AF65-F5344CB8AC3E}">
        <p14:creationId xmlns:p14="http://schemas.microsoft.com/office/powerpoint/2010/main" val="145072257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7AC186-6382-440A-A64A-D42CB6974C83}"/>
              </a:ext>
            </a:extLst>
          </p:cNvPr>
          <p:cNvSpPr>
            <a:spLocks noGrp="1"/>
          </p:cNvSpPr>
          <p:nvPr>
            <p:ph type="title"/>
          </p:nvPr>
        </p:nvSpPr>
        <p:spPr/>
        <p:txBody>
          <a:bodyPr/>
          <a:lstStyle/>
          <a:p>
            <a:r>
              <a:rPr lang="en-CA"/>
              <a:t>Demo</a:t>
            </a:r>
            <a:endParaRPr lang="en-US"/>
          </a:p>
        </p:txBody>
      </p:sp>
      <p:sp>
        <p:nvSpPr>
          <p:cNvPr id="6" name="Content Placeholder 5">
            <a:extLst>
              <a:ext uri="{FF2B5EF4-FFF2-40B4-BE49-F238E27FC236}">
                <a16:creationId xmlns:a16="http://schemas.microsoft.com/office/drawing/2014/main" xmlns="" id="{8BFD184E-05C6-40C2-A5C1-9904E392824E}"/>
              </a:ext>
            </a:extLst>
          </p:cNvPr>
          <p:cNvSpPr>
            <a:spLocks noGrp="1"/>
          </p:cNvSpPr>
          <p:nvPr>
            <p:ph sz="half" idx="1"/>
          </p:nvPr>
        </p:nvSpPr>
        <p:spPr>
          <a:xfrm>
            <a:off x="508001" y="2225730"/>
            <a:ext cx="2385218" cy="1523494"/>
          </a:xfrm>
        </p:spPr>
        <p:txBody>
          <a:bodyPr/>
          <a:lstStyle/>
          <a:p>
            <a:pPr marL="0" indent="0">
              <a:buNone/>
            </a:pPr>
            <a:r>
              <a:rPr lang="en-US" dirty="0" err="1"/>
              <a:t>Premierement</a:t>
            </a:r>
            <a:r>
              <a:rPr lang="en-US" dirty="0"/>
              <a:t>, on </a:t>
            </a:r>
            <a:r>
              <a:rPr lang="en-US" dirty="0" err="1"/>
              <a:t>va</a:t>
            </a:r>
            <a:r>
              <a:rPr lang="en-US" dirty="0"/>
              <a:t> </a:t>
            </a:r>
            <a:r>
              <a:rPr lang="en-US" dirty="0" err="1"/>
              <a:t>securisé</a:t>
            </a:r>
            <a:r>
              <a:rPr lang="en-US" dirty="0"/>
              <a:t> </a:t>
            </a:r>
            <a:r>
              <a:rPr lang="en-US" dirty="0" err="1"/>
              <a:t>tous</a:t>
            </a:r>
            <a:r>
              <a:rPr lang="en-US" dirty="0"/>
              <a:t> les </a:t>
            </a:r>
            <a:r>
              <a:rPr lang="en-US" dirty="0" err="1"/>
              <a:t>requêtes</a:t>
            </a:r>
            <a:r>
              <a:rPr lang="en-US" dirty="0"/>
              <a:t>.</a:t>
            </a:r>
          </a:p>
          <a:p>
            <a:pPr marL="0" indent="0">
              <a:buNone/>
            </a:pPr>
            <a:endParaRPr lang="en-US" dirty="0"/>
          </a:p>
          <a:p>
            <a:pPr marL="0" indent="0">
              <a:buNone/>
            </a:pPr>
            <a:endParaRPr lang="en-US" dirty="0"/>
          </a:p>
          <a:p>
            <a:pPr marL="0" indent="0">
              <a:buNone/>
            </a:pPr>
            <a:endParaRPr lang="en-US" dirty="0"/>
          </a:p>
        </p:txBody>
      </p:sp>
      <p:pic>
        <p:nvPicPr>
          <p:cNvPr id="4" name="Picture 3" descr="A picture containing object&#10;&#10;Description generated with high confidence">
            <a:extLst>
              <a:ext uri="{FF2B5EF4-FFF2-40B4-BE49-F238E27FC236}">
                <a16:creationId xmlns:a16="http://schemas.microsoft.com/office/drawing/2014/main" xmlns="" id="{91EF4BD0-50FA-4A1F-A574-6037CF3194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96" y="924597"/>
            <a:ext cx="389853" cy="389853"/>
          </a:xfrm>
          <a:prstGeom prst="rect">
            <a:avLst/>
          </a:prstGeom>
        </p:spPr>
      </p:pic>
      <p:sp>
        <p:nvSpPr>
          <p:cNvPr id="8" name="Rectangle 1">
            <a:extLst>
              <a:ext uri="{FF2B5EF4-FFF2-40B4-BE49-F238E27FC236}">
                <a16:creationId xmlns:a16="http://schemas.microsoft.com/office/drawing/2014/main" xmlns="" id="{3EA81867-0697-44AE-88EA-14B9FC283DBB}"/>
              </a:ext>
            </a:extLst>
          </p:cNvPr>
          <p:cNvSpPr>
            <a:spLocks noGrp="1" noChangeArrowheads="1"/>
          </p:cNvSpPr>
          <p:nvPr>
            <p:ph sz="half" idx="2"/>
          </p:nvPr>
        </p:nvSpPr>
        <p:spPr bwMode="auto">
          <a:xfrm>
            <a:off x="2924856" y="1399088"/>
            <a:ext cx="4572000" cy="24391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0" indent="0" defTabSz="685800">
              <a:spcBef>
                <a:spcPct val="0"/>
              </a:spcBef>
              <a:buNone/>
            </a:pPr>
            <a:r>
              <a:rPr lang="en-US" altLang="en-US" sz="1100" dirty="0">
                <a:solidFill>
                  <a:srgbClr val="BBB529"/>
                </a:solidFill>
                <a:latin typeface="Arial" panose="020B0604020202020204" pitchFamily="34" charset="0"/>
                <a:cs typeface="Arial" panose="020B0604020202020204" pitchFamily="34" charset="0"/>
              </a:rPr>
              <a:t>@Configuration</a:t>
            </a:r>
            <a:br>
              <a:rPr lang="en-US" altLang="en-US" sz="1100" dirty="0">
                <a:solidFill>
                  <a:srgbClr val="BBB529"/>
                </a:solidFill>
                <a:latin typeface="Arial" panose="020B0604020202020204" pitchFamily="34" charset="0"/>
                <a:cs typeface="Arial" panose="020B0604020202020204" pitchFamily="34" charset="0"/>
              </a:rPr>
            </a:br>
            <a:r>
              <a:rPr lang="en-US" altLang="en-US" sz="1100" dirty="0">
                <a:solidFill>
                  <a:srgbClr val="BBB529"/>
                </a:solidFill>
                <a:latin typeface="Arial" panose="020B0604020202020204" pitchFamily="34" charset="0"/>
                <a:cs typeface="Arial" panose="020B0604020202020204" pitchFamily="34" charset="0"/>
              </a:rPr>
              <a:t>@</a:t>
            </a:r>
            <a:r>
              <a:rPr lang="en-US" altLang="en-US" sz="1100" dirty="0" err="1">
                <a:solidFill>
                  <a:srgbClr val="BBB529"/>
                </a:solidFill>
                <a:latin typeface="Arial" panose="020B0604020202020204" pitchFamily="34" charset="0"/>
                <a:cs typeface="Arial" panose="020B0604020202020204" pitchFamily="34" charset="0"/>
              </a:rPr>
              <a:t>EnableWebSecurity</a:t>
            </a:r>
            <a:r>
              <a:rPr lang="en-US" altLang="en-US" sz="1100" dirty="0">
                <a:solidFill>
                  <a:srgbClr val="BBB529"/>
                </a:solidFill>
                <a:latin typeface="Arial" panose="020B0604020202020204" pitchFamily="34" charset="0"/>
                <a:cs typeface="Arial" panose="020B0604020202020204" pitchFamily="34" charset="0"/>
              </a:rPr>
              <a:t/>
            </a:r>
            <a:br>
              <a:rPr lang="en-US" altLang="en-US" sz="1100" dirty="0">
                <a:solidFill>
                  <a:srgbClr val="BBB529"/>
                </a:solidFill>
                <a:latin typeface="Arial" panose="020B0604020202020204" pitchFamily="34" charset="0"/>
                <a:cs typeface="Arial" panose="020B0604020202020204" pitchFamily="34" charset="0"/>
              </a:rPr>
            </a:br>
            <a:r>
              <a:rPr lang="en-US" altLang="en-US" sz="1100" dirty="0">
                <a:solidFill>
                  <a:srgbClr val="BBB529"/>
                </a:solidFill>
                <a:latin typeface="Arial" panose="020B0604020202020204" pitchFamily="34" charset="0"/>
                <a:cs typeface="Arial" panose="020B0604020202020204" pitchFamily="34" charset="0"/>
              </a:rPr>
              <a:t>@</a:t>
            </a:r>
            <a:r>
              <a:rPr lang="en-US" altLang="en-US" sz="1100" dirty="0" err="1">
                <a:solidFill>
                  <a:srgbClr val="BBB529"/>
                </a:solidFill>
                <a:latin typeface="Arial" panose="020B0604020202020204" pitchFamily="34" charset="0"/>
                <a:cs typeface="Arial" panose="020B0604020202020204" pitchFamily="34" charset="0"/>
              </a:rPr>
              <a:t>EnableGlobalMethodSecurity</a:t>
            </a:r>
            <a:r>
              <a:rPr lang="en-US" altLang="en-US" sz="1100" dirty="0">
                <a:solidFill>
                  <a:srgbClr val="A9B7C6"/>
                </a:solidFill>
                <a:latin typeface="Arial" panose="020B0604020202020204" pitchFamily="34" charset="0"/>
                <a:cs typeface="Arial" panose="020B0604020202020204" pitchFamily="34" charset="0"/>
              </a:rPr>
              <a:t>(</a:t>
            </a:r>
            <a:r>
              <a:rPr lang="en-US" altLang="en-US" sz="1100" dirty="0" err="1">
                <a:solidFill>
                  <a:srgbClr val="D0D0FF"/>
                </a:solidFill>
                <a:latin typeface="Arial" panose="020B0604020202020204" pitchFamily="34" charset="0"/>
                <a:cs typeface="Arial" panose="020B0604020202020204" pitchFamily="34" charset="0"/>
              </a:rPr>
              <a:t>prePostEnabled</a:t>
            </a:r>
            <a:r>
              <a:rPr lang="en-US" altLang="en-US" sz="1100" dirty="0">
                <a:solidFill>
                  <a:srgbClr val="D0D0FF"/>
                </a:solidFill>
                <a:latin typeface="Arial" panose="020B0604020202020204" pitchFamily="34" charset="0"/>
                <a:cs typeface="Arial" panose="020B0604020202020204" pitchFamily="34" charset="0"/>
              </a:rPr>
              <a:t> </a:t>
            </a:r>
            <a:r>
              <a:rPr lang="en-US" altLang="en-US" sz="1100" dirty="0">
                <a:solidFill>
                  <a:srgbClr val="A9B7C6"/>
                </a:solidFill>
                <a:latin typeface="Arial" panose="020B0604020202020204" pitchFamily="34" charset="0"/>
                <a:cs typeface="Arial" panose="020B0604020202020204" pitchFamily="34" charset="0"/>
              </a:rPr>
              <a:t>= </a:t>
            </a:r>
            <a:r>
              <a:rPr lang="en-US" altLang="en-US" sz="1100" dirty="0">
                <a:solidFill>
                  <a:srgbClr val="CC7832"/>
                </a:solidFill>
                <a:latin typeface="Arial" panose="020B0604020202020204" pitchFamily="34" charset="0"/>
                <a:cs typeface="Arial" panose="020B0604020202020204" pitchFamily="34" charset="0"/>
              </a:rPr>
              <a:t>true</a:t>
            </a:r>
            <a:r>
              <a:rPr lang="en-US" altLang="en-US" sz="1100" dirty="0">
                <a:solidFill>
                  <a:srgbClr val="A9B7C6"/>
                </a:solidFill>
                <a:latin typeface="Arial" panose="020B0604020202020204" pitchFamily="34" charset="0"/>
                <a:cs typeface="Arial" panose="020B0604020202020204" pitchFamily="34" charset="0"/>
              </a:rPr>
              <a:t>)</a:t>
            </a:r>
            <a:br>
              <a:rPr lang="en-US" altLang="en-US" sz="1100" dirty="0">
                <a:solidFill>
                  <a:srgbClr val="A9B7C6"/>
                </a:solidFill>
                <a:latin typeface="Arial" panose="020B0604020202020204" pitchFamily="34" charset="0"/>
                <a:cs typeface="Arial" panose="020B0604020202020204" pitchFamily="34" charset="0"/>
              </a:rPr>
            </a:br>
            <a:r>
              <a:rPr lang="en-US" altLang="en-US" sz="1100" dirty="0">
                <a:solidFill>
                  <a:srgbClr val="BBB529"/>
                </a:solidFill>
                <a:latin typeface="Arial" panose="020B0604020202020204" pitchFamily="34" charset="0"/>
                <a:cs typeface="Arial" panose="020B0604020202020204" pitchFamily="34" charset="0"/>
              </a:rPr>
              <a:t>@EnableOAuth2Client</a:t>
            </a:r>
            <a:br>
              <a:rPr lang="en-US" altLang="en-US" sz="1100" dirty="0">
                <a:solidFill>
                  <a:srgbClr val="BBB529"/>
                </a:solidFill>
                <a:latin typeface="Arial" panose="020B0604020202020204" pitchFamily="34" charset="0"/>
                <a:cs typeface="Arial" panose="020B0604020202020204" pitchFamily="34" charset="0"/>
              </a:rPr>
            </a:br>
            <a:r>
              <a:rPr lang="en-US" altLang="en-US" sz="1100" dirty="0">
                <a:solidFill>
                  <a:srgbClr val="CC7832"/>
                </a:solidFill>
                <a:latin typeface="Arial" panose="020B0604020202020204" pitchFamily="34" charset="0"/>
                <a:cs typeface="Arial" panose="020B0604020202020204" pitchFamily="34" charset="0"/>
              </a:rPr>
              <a:t>public class </a:t>
            </a:r>
            <a:r>
              <a:rPr lang="en-US" altLang="en-US" sz="1100" dirty="0" err="1">
                <a:solidFill>
                  <a:srgbClr val="A9B7C6"/>
                </a:solidFill>
                <a:latin typeface="Arial" panose="020B0604020202020204" pitchFamily="34" charset="0"/>
                <a:cs typeface="Arial" panose="020B0604020202020204" pitchFamily="34" charset="0"/>
              </a:rPr>
              <a:t>SecurityConfiguration</a:t>
            </a:r>
            <a:r>
              <a:rPr lang="en-US" altLang="en-US" sz="1100" dirty="0">
                <a:solidFill>
                  <a:srgbClr val="A9B7C6"/>
                </a:solidFill>
                <a:latin typeface="Arial" panose="020B0604020202020204" pitchFamily="34" charset="0"/>
                <a:cs typeface="Arial" panose="020B0604020202020204" pitchFamily="34" charset="0"/>
              </a:rPr>
              <a:t> </a:t>
            </a:r>
            <a:r>
              <a:rPr lang="en-US" altLang="en-US" sz="1100" dirty="0">
                <a:solidFill>
                  <a:srgbClr val="CC7832"/>
                </a:solidFill>
                <a:latin typeface="Arial" panose="020B0604020202020204" pitchFamily="34" charset="0"/>
                <a:cs typeface="Arial" panose="020B0604020202020204" pitchFamily="34" charset="0"/>
              </a:rPr>
              <a:t>extends </a:t>
            </a:r>
            <a:r>
              <a:rPr lang="en-US" altLang="en-US" sz="1100" dirty="0" err="1">
                <a:solidFill>
                  <a:srgbClr val="A9B7C6"/>
                </a:solidFill>
                <a:latin typeface="Arial" panose="020B0604020202020204" pitchFamily="34" charset="0"/>
                <a:cs typeface="Arial" panose="020B0604020202020204" pitchFamily="34" charset="0"/>
              </a:rPr>
              <a:t>WebSecurityConfigurerAdapter</a:t>
            </a:r>
            <a:r>
              <a:rPr lang="en-US" altLang="en-US" sz="1100" dirty="0">
                <a:solidFill>
                  <a:srgbClr val="A9B7C6"/>
                </a:solidFill>
                <a:latin typeface="Arial" panose="020B0604020202020204" pitchFamily="34" charset="0"/>
                <a:cs typeface="Arial" panose="020B0604020202020204" pitchFamily="34" charset="0"/>
              </a:rPr>
              <a:t> {</a:t>
            </a:r>
            <a:br>
              <a:rPr lang="en-US" altLang="en-US" sz="1100" dirty="0">
                <a:solidFill>
                  <a:srgbClr val="A9B7C6"/>
                </a:solidFill>
                <a:latin typeface="Arial" panose="020B0604020202020204" pitchFamily="34" charset="0"/>
                <a:cs typeface="Arial" panose="020B0604020202020204" pitchFamily="34" charset="0"/>
              </a:rPr>
            </a:br>
            <a:r>
              <a:rPr lang="en-US" altLang="en-US" sz="1100" dirty="0">
                <a:solidFill>
                  <a:srgbClr val="A9B7C6"/>
                </a:solidFill>
                <a:latin typeface="Arial" panose="020B0604020202020204" pitchFamily="34" charset="0"/>
                <a:cs typeface="Arial" panose="020B0604020202020204" pitchFamily="34" charset="0"/>
              </a:rPr>
              <a:t>   </a:t>
            </a:r>
            <a:br>
              <a:rPr lang="en-US" altLang="en-US" sz="1100" dirty="0">
                <a:solidFill>
                  <a:srgbClr val="A9B7C6"/>
                </a:solidFill>
                <a:latin typeface="Arial" panose="020B0604020202020204" pitchFamily="34" charset="0"/>
                <a:cs typeface="Arial" panose="020B0604020202020204" pitchFamily="34" charset="0"/>
              </a:rPr>
            </a:br>
            <a:r>
              <a:rPr lang="en-US" altLang="en-US" sz="1100" dirty="0">
                <a:solidFill>
                  <a:srgbClr val="A9B7C6"/>
                </a:solidFill>
                <a:latin typeface="Arial" panose="020B0604020202020204" pitchFamily="34" charset="0"/>
                <a:cs typeface="Arial" panose="020B0604020202020204" pitchFamily="34" charset="0"/>
              </a:rPr>
              <a:t>   </a:t>
            </a:r>
            <a:r>
              <a:rPr lang="en-US" altLang="en-US" sz="1100" dirty="0">
                <a:solidFill>
                  <a:srgbClr val="BBB529"/>
                </a:solidFill>
                <a:latin typeface="Arial" panose="020B0604020202020204" pitchFamily="34" charset="0"/>
                <a:cs typeface="Arial" panose="020B0604020202020204" pitchFamily="34" charset="0"/>
              </a:rPr>
              <a:t>@Override</a:t>
            </a:r>
            <a:br>
              <a:rPr lang="en-US" altLang="en-US" sz="1100" dirty="0">
                <a:solidFill>
                  <a:srgbClr val="BBB529"/>
                </a:solidFill>
                <a:latin typeface="Arial" panose="020B0604020202020204" pitchFamily="34" charset="0"/>
                <a:cs typeface="Arial" panose="020B0604020202020204" pitchFamily="34" charset="0"/>
              </a:rPr>
            </a:br>
            <a:r>
              <a:rPr lang="en-US" altLang="en-US" sz="1100" dirty="0">
                <a:solidFill>
                  <a:srgbClr val="BBB529"/>
                </a:solidFill>
                <a:latin typeface="Arial" panose="020B0604020202020204" pitchFamily="34" charset="0"/>
                <a:cs typeface="Arial" panose="020B0604020202020204" pitchFamily="34" charset="0"/>
              </a:rPr>
              <a:t>   </a:t>
            </a:r>
            <a:r>
              <a:rPr lang="en-US" altLang="en-US" sz="1100" dirty="0">
                <a:solidFill>
                  <a:srgbClr val="CC7832"/>
                </a:solidFill>
                <a:latin typeface="Arial" panose="020B0604020202020204" pitchFamily="34" charset="0"/>
                <a:cs typeface="Arial" panose="020B0604020202020204" pitchFamily="34" charset="0"/>
              </a:rPr>
              <a:t>protected void </a:t>
            </a:r>
            <a:r>
              <a:rPr lang="en-US" altLang="en-US" sz="1100" dirty="0">
                <a:solidFill>
                  <a:srgbClr val="FFC66D"/>
                </a:solidFill>
                <a:latin typeface="Arial" panose="020B0604020202020204" pitchFamily="34" charset="0"/>
                <a:cs typeface="Arial" panose="020B0604020202020204" pitchFamily="34" charset="0"/>
              </a:rPr>
              <a:t>configure</a:t>
            </a:r>
            <a:r>
              <a:rPr lang="en-US" altLang="en-US" sz="1100" dirty="0">
                <a:solidFill>
                  <a:srgbClr val="A9B7C6"/>
                </a:solidFill>
                <a:latin typeface="Arial" panose="020B0604020202020204" pitchFamily="34" charset="0"/>
                <a:cs typeface="Arial" panose="020B0604020202020204" pitchFamily="34" charset="0"/>
              </a:rPr>
              <a:t>(</a:t>
            </a:r>
            <a:r>
              <a:rPr lang="en-US" altLang="en-US" sz="1100" dirty="0" err="1">
                <a:solidFill>
                  <a:srgbClr val="A9B7C6"/>
                </a:solidFill>
                <a:latin typeface="Arial" panose="020B0604020202020204" pitchFamily="34" charset="0"/>
                <a:cs typeface="Arial" panose="020B0604020202020204" pitchFamily="34" charset="0"/>
              </a:rPr>
              <a:t>HttpSecurity</a:t>
            </a:r>
            <a:r>
              <a:rPr lang="en-US" altLang="en-US" sz="1100" dirty="0">
                <a:solidFill>
                  <a:srgbClr val="A9B7C6"/>
                </a:solidFill>
                <a:latin typeface="Arial" panose="020B0604020202020204" pitchFamily="34" charset="0"/>
                <a:cs typeface="Arial" panose="020B0604020202020204" pitchFamily="34" charset="0"/>
              </a:rPr>
              <a:t> http) </a:t>
            </a:r>
            <a:r>
              <a:rPr lang="en-US" altLang="en-US" sz="1100" dirty="0">
                <a:solidFill>
                  <a:srgbClr val="CC7832"/>
                </a:solidFill>
                <a:latin typeface="Arial" panose="020B0604020202020204" pitchFamily="34" charset="0"/>
                <a:cs typeface="Arial" panose="020B0604020202020204" pitchFamily="34" charset="0"/>
              </a:rPr>
              <a:t>throws </a:t>
            </a:r>
            <a:r>
              <a:rPr lang="en-US" altLang="en-US" sz="1100" dirty="0">
                <a:solidFill>
                  <a:srgbClr val="A9B7C6"/>
                </a:solidFill>
                <a:latin typeface="Arial" panose="020B0604020202020204" pitchFamily="34" charset="0"/>
                <a:cs typeface="Arial" panose="020B0604020202020204" pitchFamily="34" charset="0"/>
              </a:rPr>
              <a:t>Exception {</a:t>
            </a:r>
            <a:br>
              <a:rPr lang="en-US" altLang="en-US" sz="1100" dirty="0">
                <a:solidFill>
                  <a:srgbClr val="A9B7C6"/>
                </a:solidFill>
                <a:latin typeface="Arial" panose="020B0604020202020204" pitchFamily="34" charset="0"/>
                <a:cs typeface="Arial" panose="020B0604020202020204" pitchFamily="34" charset="0"/>
              </a:rPr>
            </a:br>
            <a:r>
              <a:rPr lang="en-US" altLang="en-US" sz="1100" dirty="0">
                <a:solidFill>
                  <a:srgbClr val="A9B7C6"/>
                </a:solidFill>
                <a:latin typeface="Arial" panose="020B0604020202020204" pitchFamily="34" charset="0"/>
                <a:cs typeface="Arial" panose="020B0604020202020204" pitchFamily="34" charset="0"/>
              </a:rPr>
              <a:t>      </a:t>
            </a:r>
            <a:r>
              <a:rPr lang="en-US" altLang="en-US" sz="1100" dirty="0" err="1">
                <a:solidFill>
                  <a:srgbClr val="A9B7C6"/>
                </a:solidFill>
                <a:latin typeface="Arial" panose="020B0604020202020204" pitchFamily="34" charset="0"/>
                <a:cs typeface="Arial" panose="020B0604020202020204" pitchFamily="34" charset="0"/>
              </a:rPr>
              <a:t>http.httpBasic</a:t>
            </a:r>
            <a:r>
              <a:rPr lang="en-US" altLang="en-US" sz="1100" dirty="0">
                <a:solidFill>
                  <a:srgbClr val="A9B7C6"/>
                </a:solidFill>
                <a:latin typeface="Arial" panose="020B0604020202020204" pitchFamily="34" charset="0"/>
                <a:cs typeface="Arial" panose="020B0604020202020204" pitchFamily="34" charset="0"/>
              </a:rPr>
              <a:t>()</a:t>
            </a:r>
            <a:br>
              <a:rPr lang="en-US" altLang="en-US" sz="1100" dirty="0">
                <a:solidFill>
                  <a:srgbClr val="A9B7C6"/>
                </a:solidFill>
                <a:latin typeface="Arial" panose="020B0604020202020204" pitchFamily="34" charset="0"/>
                <a:cs typeface="Arial" panose="020B0604020202020204" pitchFamily="34" charset="0"/>
              </a:rPr>
            </a:br>
            <a:r>
              <a:rPr lang="en-US" altLang="en-US" sz="1100" dirty="0">
                <a:solidFill>
                  <a:srgbClr val="A9B7C6"/>
                </a:solidFill>
                <a:latin typeface="Arial" panose="020B0604020202020204" pitchFamily="34" charset="0"/>
                <a:cs typeface="Arial" panose="020B0604020202020204" pitchFamily="34" charset="0"/>
              </a:rPr>
              <a:t>           .and()</a:t>
            </a:r>
            <a:br>
              <a:rPr lang="en-US" altLang="en-US" sz="1100" dirty="0">
                <a:solidFill>
                  <a:srgbClr val="A9B7C6"/>
                </a:solidFill>
                <a:latin typeface="Arial" panose="020B0604020202020204" pitchFamily="34" charset="0"/>
                <a:cs typeface="Arial" panose="020B0604020202020204" pitchFamily="34" charset="0"/>
              </a:rPr>
            </a:br>
            <a:r>
              <a:rPr lang="en-US" altLang="en-US" sz="1100" dirty="0">
                <a:solidFill>
                  <a:srgbClr val="A9B7C6"/>
                </a:solidFill>
                <a:latin typeface="Arial" panose="020B0604020202020204" pitchFamily="34" charset="0"/>
                <a:cs typeface="Arial" panose="020B0604020202020204" pitchFamily="34" charset="0"/>
              </a:rPr>
              <a:t>         .</a:t>
            </a:r>
            <a:r>
              <a:rPr lang="en-US" altLang="en-US" sz="1100" dirty="0" err="1">
                <a:solidFill>
                  <a:srgbClr val="A9B7C6"/>
                </a:solidFill>
                <a:latin typeface="Arial" panose="020B0604020202020204" pitchFamily="34" charset="0"/>
                <a:cs typeface="Arial" panose="020B0604020202020204" pitchFamily="34" charset="0"/>
              </a:rPr>
              <a:t>authorizeRequests</a:t>
            </a:r>
            <a:r>
              <a:rPr lang="en-US" altLang="en-US" sz="1100" dirty="0">
                <a:solidFill>
                  <a:srgbClr val="A9B7C6"/>
                </a:solidFill>
                <a:latin typeface="Arial" panose="020B0604020202020204" pitchFamily="34" charset="0"/>
                <a:cs typeface="Arial" panose="020B0604020202020204" pitchFamily="34" charset="0"/>
              </a:rPr>
              <a:t>()</a:t>
            </a:r>
          </a:p>
          <a:p>
            <a:pPr marL="0" indent="0" defTabSz="685800">
              <a:spcBef>
                <a:spcPct val="0"/>
              </a:spcBef>
              <a:buNone/>
            </a:pPr>
            <a:r>
              <a:rPr lang="en-US" altLang="en-US" sz="1100" dirty="0">
                <a:solidFill>
                  <a:srgbClr val="A9B7C6"/>
                </a:solidFill>
                <a:latin typeface="Arial" panose="020B0604020202020204" pitchFamily="34" charset="0"/>
                <a:cs typeface="Arial" panose="020B0604020202020204" pitchFamily="34" charset="0"/>
              </a:rPr>
              <a:t>           .</a:t>
            </a:r>
            <a:r>
              <a:rPr lang="en-US" altLang="en-US" sz="1100" dirty="0" err="1">
                <a:solidFill>
                  <a:srgbClr val="A9B7C6"/>
                </a:solidFill>
                <a:latin typeface="Arial" panose="020B0604020202020204" pitchFamily="34" charset="0"/>
                <a:cs typeface="Arial" panose="020B0604020202020204" pitchFamily="34" charset="0"/>
              </a:rPr>
              <a:t>anyRequest</a:t>
            </a:r>
            <a:r>
              <a:rPr lang="en-US" altLang="en-US" sz="1100" dirty="0">
                <a:solidFill>
                  <a:srgbClr val="A9B7C6"/>
                </a:solidFill>
                <a:latin typeface="Arial" panose="020B0604020202020204" pitchFamily="34" charset="0"/>
                <a:cs typeface="Arial" panose="020B0604020202020204" pitchFamily="34" charset="0"/>
              </a:rPr>
              <a:t>().authenticated()</a:t>
            </a:r>
            <a:r>
              <a:rPr lang="en-US" altLang="en-US" sz="1100" dirty="0">
                <a:solidFill>
                  <a:srgbClr val="CC7832"/>
                </a:solidFill>
                <a:latin typeface="Arial" panose="020B0604020202020204" pitchFamily="34" charset="0"/>
                <a:cs typeface="Arial" panose="020B0604020202020204" pitchFamily="34" charset="0"/>
              </a:rPr>
              <a:t>;</a:t>
            </a:r>
          </a:p>
          <a:p>
            <a:pPr marL="0" indent="0" defTabSz="685800">
              <a:spcBef>
                <a:spcPct val="0"/>
              </a:spcBef>
              <a:buNone/>
            </a:pPr>
            <a:r>
              <a:rPr lang="en-US" altLang="en-US" sz="1100" dirty="0">
                <a:solidFill>
                  <a:srgbClr val="CC7832"/>
                </a:solidFill>
                <a:latin typeface="Arial" panose="020B0604020202020204" pitchFamily="34" charset="0"/>
                <a:cs typeface="Arial" panose="020B0604020202020204" pitchFamily="34" charset="0"/>
              </a:rPr>
              <a:t>   }</a:t>
            </a:r>
          </a:p>
        </p:txBody>
      </p:sp>
      <p:graphicFrame>
        <p:nvGraphicFramePr>
          <p:cNvPr id="12" name="Table 11">
            <a:extLst>
              <a:ext uri="{FF2B5EF4-FFF2-40B4-BE49-F238E27FC236}">
                <a16:creationId xmlns:a16="http://schemas.microsoft.com/office/drawing/2014/main" xmlns="" id="{3F1EE4CA-A345-4058-B4F8-AAE547CB3162}"/>
              </a:ext>
            </a:extLst>
          </p:cNvPr>
          <p:cNvGraphicFramePr>
            <a:graphicFrameLocks noGrp="1"/>
          </p:cNvGraphicFramePr>
          <p:nvPr>
            <p:extLst/>
          </p:nvPr>
        </p:nvGraphicFramePr>
        <p:xfrm>
          <a:off x="508001" y="4059527"/>
          <a:ext cx="6957220" cy="1623060"/>
        </p:xfrm>
        <a:graphic>
          <a:graphicData uri="http://schemas.openxmlformats.org/drawingml/2006/table">
            <a:tbl>
              <a:tblPr firstRow="1" bandRow="1">
                <a:tableStyleId>{5C22544A-7EE6-4342-B048-85BDC9FD1C3A}</a:tableStyleId>
              </a:tblPr>
              <a:tblGrid>
                <a:gridCol w="2403158">
                  <a:extLst>
                    <a:ext uri="{9D8B030D-6E8A-4147-A177-3AD203B41FA5}">
                      <a16:colId xmlns:a16="http://schemas.microsoft.com/office/drawing/2014/main" xmlns="" val="1382899647"/>
                    </a:ext>
                  </a:extLst>
                </a:gridCol>
                <a:gridCol w="4554062">
                  <a:extLst>
                    <a:ext uri="{9D8B030D-6E8A-4147-A177-3AD203B41FA5}">
                      <a16:colId xmlns:a16="http://schemas.microsoft.com/office/drawing/2014/main" xmlns="" val="728824075"/>
                    </a:ext>
                  </a:extLst>
                </a:gridCol>
              </a:tblGrid>
              <a:tr h="278130">
                <a:tc>
                  <a:txBody>
                    <a:bodyPr/>
                    <a:lstStyle/>
                    <a:p>
                      <a:r>
                        <a:rPr lang="en-US" sz="1400"/>
                        <a:t>Méthode</a:t>
                      </a:r>
                    </a:p>
                  </a:txBody>
                  <a:tcPr marL="68580" marR="68580" marT="34290" marB="34290"/>
                </a:tc>
                <a:tc>
                  <a:txBody>
                    <a:bodyPr/>
                    <a:lstStyle/>
                    <a:p>
                      <a:r>
                        <a:rPr lang="en-US" sz="1400"/>
                        <a:t>Description</a:t>
                      </a:r>
                    </a:p>
                  </a:txBody>
                  <a:tcPr marL="68580" marR="68580" marT="34290" marB="34290"/>
                </a:tc>
                <a:extLst>
                  <a:ext uri="{0D108BD9-81ED-4DB2-BD59-A6C34878D82A}">
                    <a16:rowId xmlns:a16="http://schemas.microsoft.com/office/drawing/2014/main" xmlns="" val="4105647244"/>
                  </a:ext>
                </a:extLst>
              </a:tr>
              <a:tr h="278130">
                <a:tc>
                  <a:txBody>
                    <a:bodyPr/>
                    <a:lstStyle/>
                    <a:p>
                      <a:r>
                        <a:rPr lang="en-US" sz="1400">
                          <a:latin typeface="Consolas" panose="020B0609020204030204" pitchFamily="49" charset="0"/>
                        </a:rPr>
                        <a:t>httpBasic()</a:t>
                      </a:r>
                    </a:p>
                  </a:txBody>
                  <a:tcPr marL="68580" marR="68580" marT="34290" marB="34290"/>
                </a:tc>
                <a:tc>
                  <a:txBody>
                    <a:bodyPr/>
                    <a:lstStyle/>
                    <a:p>
                      <a:r>
                        <a:rPr lang="en-US" sz="1400"/>
                        <a:t>Active l’authentication HTTP Basic</a:t>
                      </a:r>
                    </a:p>
                  </a:txBody>
                  <a:tcPr marL="68580" marR="68580" marT="34290" marB="34290"/>
                </a:tc>
                <a:extLst>
                  <a:ext uri="{0D108BD9-81ED-4DB2-BD59-A6C34878D82A}">
                    <a16:rowId xmlns:a16="http://schemas.microsoft.com/office/drawing/2014/main" xmlns="" val="2359282342"/>
                  </a:ext>
                </a:extLst>
              </a:tr>
              <a:tr h="480060">
                <a:tc>
                  <a:txBody>
                    <a:bodyPr/>
                    <a:lstStyle/>
                    <a:p>
                      <a:r>
                        <a:rPr lang="en-US" sz="1400">
                          <a:latin typeface="Consolas" panose="020B0609020204030204" pitchFamily="49" charset="0"/>
                        </a:rPr>
                        <a:t>authorizeRequests()</a:t>
                      </a:r>
                    </a:p>
                  </a:txBody>
                  <a:tcPr marL="68580" marR="68580" marT="34290" marB="34290"/>
                </a:tc>
                <a:tc>
                  <a:txBody>
                    <a:bodyPr/>
                    <a:lstStyle/>
                    <a:p>
                      <a:r>
                        <a:rPr lang="en-CA" sz="1400"/>
                        <a:t>Les prochaines requêtes seront authorisé si les conditions sont respecté </a:t>
                      </a:r>
                      <a:endParaRPr lang="en-US" sz="1400"/>
                    </a:p>
                  </a:txBody>
                  <a:tcPr marL="68580" marR="68580" marT="34290" marB="34290"/>
                </a:tc>
                <a:extLst>
                  <a:ext uri="{0D108BD9-81ED-4DB2-BD59-A6C34878D82A}">
                    <a16:rowId xmlns:a16="http://schemas.microsoft.com/office/drawing/2014/main" xmlns="" val="3035600165"/>
                  </a:ext>
                </a:extLst>
              </a:tr>
              <a:tr h="278130">
                <a:tc>
                  <a:txBody>
                    <a:bodyPr/>
                    <a:lstStyle/>
                    <a:p>
                      <a:r>
                        <a:rPr lang="en-US" sz="1400">
                          <a:latin typeface="Consolas" panose="020B0609020204030204" pitchFamily="49" charset="0"/>
                        </a:rPr>
                        <a:t>  anyRequest()</a:t>
                      </a:r>
                    </a:p>
                  </a:txBody>
                  <a:tcPr marL="68580" marR="68580" marT="34290" marB="34290"/>
                </a:tc>
                <a:tc>
                  <a:txBody>
                    <a:bodyPr/>
                    <a:lstStyle/>
                    <a:p>
                      <a:r>
                        <a:rPr lang="en-CA" sz="1400"/>
                        <a:t>Selectionne tous les requêtes </a:t>
                      </a:r>
                      <a:endParaRPr lang="en-US" sz="1400"/>
                    </a:p>
                  </a:txBody>
                  <a:tcPr marL="68580" marR="68580" marT="34290" marB="34290"/>
                </a:tc>
                <a:extLst>
                  <a:ext uri="{0D108BD9-81ED-4DB2-BD59-A6C34878D82A}">
                    <a16:rowId xmlns:a16="http://schemas.microsoft.com/office/drawing/2014/main" xmlns="" val="46345287"/>
                  </a:ext>
                </a:extLst>
              </a:tr>
              <a:tr h="278130">
                <a:tc>
                  <a:txBody>
                    <a:bodyPr/>
                    <a:lstStyle/>
                    <a:p>
                      <a:r>
                        <a:rPr lang="en-US" sz="1400">
                          <a:latin typeface="Consolas" panose="020B0609020204030204" pitchFamily="49" charset="0"/>
                        </a:rPr>
                        <a:t>    authenticated()</a:t>
                      </a:r>
                    </a:p>
                  </a:txBody>
                  <a:tcPr marL="68580" marR="68580" marT="34290" marB="34290"/>
                </a:tc>
                <a:tc>
                  <a:txBody>
                    <a:bodyPr/>
                    <a:lstStyle/>
                    <a:p>
                      <a:r>
                        <a:rPr lang="en-CA" sz="1400"/>
                        <a:t>Exige que d’utilisateur soit authentifié </a:t>
                      </a:r>
                      <a:endParaRPr lang="en-US" sz="1400"/>
                    </a:p>
                  </a:txBody>
                  <a:tcPr marL="68580" marR="68580" marT="34290" marB="34290"/>
                </a:tc>
                <a:extLst>
                  <a:ext uri="{0D108BD9-81ED-4DB2-BD59-A6C34878D82A}">
                    <a16:rowId xmlns:a16="http://schemas.microsoft.com/office/drawing/2014/main" xmlns="" val="1849739744"/>
                  </a:ext>
                </a:extLst>
              </a:tr>
            </a:tbl>
          </a:graphicData>
        </a:graphic>
      </p:graphicFrame>
    </p:spTree>
    <p:extLst>
      <p:ext uri="{BB962C8B-B14F-4D97-AF65-F5344CB8AC3E}">
        <p14:creationId xmlns:p14="http://schemas.microsoft.com/office/powerpoint/2010/main" val="310893270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7AC186-6382-440A-A64A-D42CB6974C83}"/>
              </a:ext>
            </a:extLst>
          </p:cNvPr>
          <p:cNvSpPr>
            <a:spLocks noGrp="1"/>
          </p:cNvSpPr>
          <p:nvPr>
            <p:ph type="title"/>
          </p:nvPr>
        </p:nvSpPr>
        <p:spPr/>
        <p:txBody>
          <a:bodyPr/>
          <a:lstStyle/>
          <a:p>
            <a:r>
              <a:rPr lang="en-US"/>
              <a:t>Demo</a:t>
            </a:r>
          </a:p>
        </p:txBody>
      </p:sp>
      <p:pic>
        <p:nvPicPr>
          <p:cNvPr id="5" name="Content Placeholder 4">
            <a:extLst>
              <a:ext uri="{FF2B5EF4-FFF2-40B4-BE49-F238E27FC236}">
                <a16:creationId xmlns:a16="http://schemas.microsoft.com/office/drawing/2014/main" xmlns="" id="{0AA28664-4247-4F90-812F-8CAD9CE89873}"/>
              </a:ext>
            </a:extLst>
          </p:cNvPr>
          <p:cNvPicPr>
            <a:picLocks noGrp="1" noChangeAspect="1"/>
          </p:cNvPicPr>
          <p:nvPr>
            <p:ph idx="1"/>
          </p:nvPr>
        </p:nvPicPr>
        <p:blipFill rotWithShape="1">
          <a:blip r:embed="rId2"/>
          <a:srcRect l="1224" t="19877" r="820" b="2141"/>
          <a:stretch/>
        </p:blipFill>
        <p:spPr>
          <a:xfrm>
            <a:off x="155300" y="2276872"/>
            <a:ext cx="4745313" cy="1530747"/>
          </a:xfrm>
          <a:prstGeom prst="rect">
            <a:avLst/>
          </a:prstGeom>
          <a:ln>
            <a:solidFill>
              <a:schemeClr val="tx1"/>
            </a:solidFill>
          </a:ln>
        </p:spPr>
      </p:pic>
      <p:pic>
        <p:nvPicPr>
          <p:cNvPr id="4" name="Picture 3" descr="A picture containing object&#10;&#10;Description generated with high confidence">
            <a:extLst>
              <a:ext uri="{FF2B5EF4-FFF2-40B4-BE49-F238E27FC236}">
                <a16:creationId xmlns:a16="http://schemas.microsoft.com/office/drawing/2014/main" xmlns="" id="{91EF4BD0-50FA-4A1F-A574-6037CF3194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96" y="924597"/>
            <a:ext cx="389853" cy="389853"/>
          </a:xfrm>
          <a:prstGeom prst="rect">
            <a:avLst/>
          </a:prstGeom>
        </p:spPr>
      </p:pic>
      <p:sp>
        <p:nvSpPr>
          <p:cNvPr id="6" name="Right Brace 5">
            <a:extLst>
              <a:ext uri="{FF2B5EF4-FFF2-40B4-BE49-F238E27FC236}">
                <a16:creationId xmlns:a16="http://schemas.microsoft.com/office/drawing/2014/main" xmlns="" id="{FFF38758-FF93-4043-8886-74C47EA9178E}"/>
              </a:ext>
            </a:extLst>
          </p:cNvPr>
          <p:cNvSpPr/>
          <p:nvPr/>
        </p:nvSpPr>
        <p:spPr>
          <a:xfrm>
            <a:off x="5007769" y="2276872"/>
            <a:ext cx="421481" cy="153074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00"/>
          </a:p>
        </p:txBody>
      </p:sp>
      <p:sp>
        <p:nvSpPr>
          <p:cNvPr id="7" name="TextBox 6">
            <a:extLst>
              <a:ext uri="{FF2B5EF4-FFF2-40B4-BE49-F238E27FC236}">
                <a16:creationId xmlns:a16="http://schemas.microsoft.com/office/drawing/2014/main" xmlns="" id="{DED96703-376E-42AA-A237-0A24EF5F1062}"/>
              </a:ext>
            </a:extLst>
          </p:cNvPr>
          <p:cNvSpPr txBox="1"/>
          <p:nvPr/>
        </p:nvSpPr>
        <p:spPr>
          <a:xfrm>
            <a:off x="5538062" y="2834496"/>
            <a:ext cx="1806905" cy="415498"/>
          </a:xfrm>
          <a:prstGeom prst="rect">
            <a:avLst/>
          </a:prstGeom>
          <a:noFill/>
        </p:spPr>
        <p:txBody>
          <a:bodyPr wrap="none" rtlCol="0">
            <a:spAutoFit/>
          </a:bodyPr>
          <a:lstStyle/>
          <a:p>
            <a:r>
              <a:rPr lang="en-US" sz="2100">
                <a:latin typeface="Consolas" panose="020B0609020204030204" pitchFamily="49" charset="0"/>
              </a:rPr>
              <a:t>httpBasic()</a:t>
            </a:r>
          </a:p>
        </p:txBody>
      </p:sp>
    </p:spTree>
    <p:extLst>
      <p:ext uri="{BB962C8B-B14F-4D97-AF65-F5344CB8AC3E}">
        <p14:creationId xmlns:p14="http://schemas.microsoft.com/office/powerpoint/2010/main" val="262073680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7AC186-6382-440A-A64A-D42CB6974C83}"/>
              </a:ext>
            </a:extLst>
          </p:cNvPr>
          <p:cNvSpPr>
            <a:spLocks noGrp="1"/>
          </p:cNvSpPr>
          <p:nvPr>
            <p:ph type="title"/>
          </p:nvPr>
        </p:nvSpPr>
        <p:spPr/>
        <p:txBody>
          <a:bodyPr/>
          <a:lstStyle/>
          <a:p>
            <a:r>
              <a:rPr lang="en-US"/>
              <a:t>Demo</a:t>
            </a:r>
          </a:p>
        </p:txBody>
      </p:sp>
      <p:sp>
        <p:nvSpPr>
          <p:cNvPr id="3" name="Content Placeholder 2">
            <a:extLst>
              <a:ext uri="{FF2B5EF4-FFF2-40B4-BE49-F238E27FC236}">
                <a16:creationId xmlns:a16="http://schemas.microsoft.com/office/drawing/2014/main" xmlns="" id="{39EDD75E-96D9-435A-8275-C708BE868810}"/>
              </a:ext>
            </a:extLst>
          </p:cNvPr>
          <p:cNvSpPr>
            <a:spLocks noGrp="1"/>
          </p:cNvSpPr>
          <p:nvPr>
            <p:ph sz="half" idx="1"/>
          </p:nvPr>
        </p:nvSpPr>
        <p:spPr>
          <a:xfrm>
            <a:off x="508001" y="2477692"/>
            <a:ext cx="1499393" cy="515540"/>
          </a:xfrm>
        </p:spPr>
        <p:txBody>
          <a:bodyPr/>
          <a:lstStyle/>
          <a:p>
            <a:r>
              <a:rPr lang="en-US"/>
              <a:t>Popup = laid</a:t>
            </a:r>
          </a:p>
        </p:txBody>
      </p:sp>
      <p:pic>
        <p:nvPicPr>
          <p:cNvPr id="4" name="Picture 3" descr="A picture containing object&#10;&#10;Description generated with high confidence">
            <a:extLst>
              <a:ext uri="{FF2B5EF4-FFF2-40B4-BE49-F238E27FC236}">
                <a16:creationId xmlns:a16="http://schemas.microsoft.com/office/drawing/2014/main" xmlns="" id="{91EF4BD0-50FA-4A1F-A574-6037CF3194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96" y="924597"/>
            <a:ext cx="389853" cy="389853"/>
          </a:xfrm>
          <a:prstGeom prst="rect">
            <a:avLst/>
          </a:prstGeom>
        </p:spPr>
      </p:pic>
      <p:sp>
        <p:nvSpPr>
          <p:cNvPr id="7" name="Rectangle 2">
            <a:extLst>
              <a:ext uri="{FF2B5EF4-FFF2-40B4-BE49-F238E27FC236}">
                <a16:creationId xmlns:a16="http://schemas.microsoft.com/office/drawing/2014/main" xmlns="" id="{930A3F9C-63E9-46FD-A239-15366FA021B3}"/>
              </a:ext>
            </a:extLst>
          </p:cNvPr>
          <p:cNvSpPr>
            <a:spLocks noGrp="1" noChangeArrowheads="1"/>
          </p:cNvSpPr>
          <p:nvPr>
            <p:ph sz="half" idx="2"/>
          </p:nvPr>
        </p:nvSpPr>
        <p:spPr bwMode="auto">
          <a:xfrm>
            <a:off x="2188498" y="1353668"/>
            <a:ext cx="5911894" cy="228524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0" indent="0" defTabSz="685800">
              <a:spcBef>
                <a:spcPct val="0"/>
              </a:spcBef>
              <a:buNone/>
            </a:pPr>
            <a:r>
              <a:rPr lang="en-US" altLang="en-US" sz="1600" dirty="0">
                <a:solidFill>
                  <a:srgbClr val="A9B7C6"/>
                </a:solidFill>
                <a:latin typeface="Arial" panose="020B0604020202020204" pitchFamily="34" charset="0"/>
                <a:cs typeface="Arial" panose="020B0604020202020204" pitchFamily="34" charset="0"/>
              </a:rPr>
              <a:t>   </a:t>
            </a:r>
            <a:r>
              <a:rPr lang="en-US" altLang="en-US" sz="1600" dirty="0">
                <a:solidFill>
                  <a:srgbClr val="BBB529"/>
                </a:solidFill>
                <a:latin typeface="Arial" panose="020B0604020202020204" pitchFamily="34" charset="0"/>
                <a:cs typeface="Arial" panose="020B0604020202020204" pitchFamily="34" charset="0"/>
              </a:rPr>
              <a:t>@Override</a:t>
            </a:r>
            <a:br>
              <a:rPr lang="en-US" altLang="en-US" sz="1600" dirty="0">
                <a:solidFill>
                  <a:srgbClr val="BBB529"/>
                </a:solidFill>
                <a:latin typeface="Arial" panose="020B0604020202020204" pitchFamily="34" charset="0"/>
                <a:cs typeface="Arial" panose="020B0604020202020204" pitchFamily="34" charset="0"/>
              </a:rPr>
            </a:br>
            <a:r>
              <a:rPr lang="en-US" altLang="en-US" sz="1600" dirty="0">
                <a:solidFill>
                  <a:srgbClr val="BBB529"/>
                </a:solidFill>
                <a:latin typeface="Arial" panose="020B0604020202020204" pitchFamily="34" charset="0"/>
                <a:cs typeface="Arial" panose="020B0604020202020204" pitchFamily="34" charset="0"/>
              </a:rPr>
              <a:t>   </a:t>
            </a:r>
            <a:r>
              <a:rPr lang="en-US" altLang="en-US" sz="1600" dirty="0">
                <a:solidFill>
                  <a:srgbClr val="CC7832"/>
                </a:solidFill>
                <a:latin typeface="Arial" panose="020B0604020202020204" pitchFamily="34" charset="0"/>
                <a:cs typeface="Arial" panose="020B0604020202020204" pitchFamily="34" charset="0"/>
              </a:rPr>
              <a:t>protected void </a:t>
            </a:r>
            <a:r>
              <a:rPr lang="en-US" altLang="en-US" sz="1600" dirty="0">
                <a:solidFill>
                  <a:srgbClr val="FFC66D"/>
                </a:solidFill>
                <a:latin typeface="Arial" panose="020B0604020202020204" pitchFamily="34" charset="0"/>
                <a:cs typeface="Arial" panose="020B0604020202020204" pitchFamily="34" charset="0"/>
              </a:rPr>
              <a:t>configure</a:t>
            </a:r>
            <a:r>
              <a:rPr lang="en-US" altLang="en-US" sz="1600" dirty="0">
                <a:solidFill>
                  <a:srgbClr val="A9B7C6"/>
                </a:solidFill>
                <a:latin typeface="Arial" panose="020B0604020202020204" pitchFamily="34" charset="0"/>
                <a:cs typeface="Arial" panose="020B0604020202020204" pitchFamily="34" charset="0"/>
              </a:rPr>
              <a:t>(</a:t>
            </a:r>
            <a:r>
              <a:rPr lang="en-US" altLang="en-US" sz="1600" dirty="0" err="1">
                <a:solidFill>
                  <a:srgbClr val="A9B7C6"/>
                </a:solidFill>
                <a:latin typeface="Arial" panose="020B0604020202020204" pitchFamily="34" charset="0"/>
                <a:cs typeface="Arial" panose="020B0604020202020204" pitchFamily="34" charset="0"/>
              </a:rPr>
              <a:t>HttpSecurity</a:t>
            </a:r>
            <a:r>
              <a:rPr lang="en-US" altLang="en-US" sz="1600" dirty="0">
                <a:solidFill>
                  <a:srgbClr val="A9B7C6"/>
                </a:solidFill>
                <a:latin typeface="Arial" panose="020B0604020202020204" pitchFamily="34" charset="0"/>
                <a:cs typeface="Arial" panose="020B0604020202020204" pitchFamily="34" charset="0"/>
              </a:rPr>
              <a:t> http) </a:t>
            </a:r>
            <a:r>
              <a:rPr lang="en-US" altLang="en-US" sz="1600" dirty="0">
                <a:solidFill>
                  <a:srgbClr val="CC7832"/>
                </a:solidFill>
                <a:latin typeface="Arial" panose="020B0604020202020204" pitchFamily="34" charset="0"/>
                <a:cs typeface="Arial" panose="020B0604020202020204" pitchFamily="34" charset="0"/>
              </a:rPr>
              <a:t>throws </a:t>
            </a:r>
            <a:r>
              <a:rPr lang="en-US" altLang="en-US" sz="1600" dirty="0">
                <a:solidFill>
                  <a:srgbClr val="A9B7C6"/>
                </a:solidFill>
                <a:latin typeface="Arial" panose="020B0604020202020204" pitchFamily="34" charset="0"/>
                <a:cs typeface="Arial" panose="020B0604020202020204" pitchFamily="34" charset="0"/>
              </a:rPr>
              <a:t>Exception {</a:t>
            </a:r>
            <a:br>
              <a:rPr lang="en-US" altLang="en-US" sz="1600" dirty="0">
                <a:solidFill>
                  <a:srgbClr val="A9B7C6"/>
                </a:solidFill>
                <a:latin typeface="Arial" panose="020B0604020202020204" pitchFamily="34" charset="0"/>
                <a:cs typeface="Arial" panose="020B0604020202020204" pitchFamily="34" charset="0"/>
              </a:rPr>
            </a:br>
            <a:r>
              <a:rPr lang="en-US" altLang="en-US" sz="1600" dirty="0">
                <a:solidFill>
                  <a:srgbClr val="A9B7C6"/>
                </a:solidFill>
                <a:latin typeface="Arial" panose="020B0604020202020204" pitchFamily="34" charset="0"/>
                <a:cs typeface="Arial" panose="020B0604020202020204" pitchFamily="34" charset="0"/>
              </a:rPr>
              <a:t>      </a:t>
            </a:r>
            <a:r>
              <a:rPr lang="en-US" altLang="en-US" sz="1600" dirty="0" err="1">
                <a:solidFill>
                  <a:srgbClr val="A9B7C6"/>
                </a:solidFill>
                <a:latin typeface="Arial" panose="020B0604020202020204" pitchFamily="34" charset="0"/>
                <a:cs typeface="Arial" panose="020B0604020202020204" pitchFamily="34" charset="0"/>
              </a:rPr>
              <a:t>http.httpBasic</a:t>
            </a:r>
            <a:r>
              <a:rPr lang="en-US" altLang="en-US" sz="1600" dirty="0">
                <a:solidFill>
                  <a:srgbClr val="A9B7C6"/>
                </a:solidFill>
                <a:latin typeface="Arial" panose="020B0604020202020204" pitchFamily="34" charset="0"/>
                <a:cs typeface="Arial" panose="020B0604020202020204" pitchFamily="34" charset="0"/>
              </a:rPr>
              <a:t>()</a:t>
            </a:r>
            <a:br>
              <a:rPr lang="en-US" altLang="en-US" sz="1600" dirty="0">
                <a:solidFill>
                  <a:srgbClr val="A9B7C6"/>
                </a:solidFill>
                <a:latin typeface="Arial" panose="020B0604020202020204" pitchFamily="34" charset="0"/>
                <a:cs typeface="Arial" panose="020B0604020202020204" pitchFamily="34" charset="0"/>
              </a:rPr>
            </a:br>
            <a:r>
              <a:rPr lang="en-US" altLang="en-US" sz="1600" dirty="0">
                <a:solidFill>
                  <a:srgbClr val="A9B7C6"/>
                </a:solidFill>
                <a:latin typeface="Arial" panose="020B0604020202020204" pitchFamily="34" charset="0"/>
                <a:cs typeface="Arial" panose="020B0604020202020204" pitchFamily="34" charset="0"/>
              </a:rPr>
              <a:t>            .and()</a:t>
            </a:r>
            <a:br>
              <a:rPr lang="en-US" altLang="en-US" sz="1600" dirty="0">
                <a:solidFill>
                  <a:srgbClr val="A9B7C6"/>
                </a:solidFill>
                <a:latin typeface="Arial" panose="020B0604020202020204" pitchFamily="34" charset="0"/>
                <a:cs typeface="Arial" panose="020B0604020202020204" pitchFamily="34" charset="0"/>
              </a:rPr>
            </a:br>
            <a:r>
              <a:rPr lang="en-US" altLang="en-US" sz="1600" dirty="0">
                <a:solidFill>
                  <a:srgbClr val="A9B7C6"/>
                </a:solidFill>
                <a:latin typeface="Arial" panose="020B0604020202020204" pitchFamily="34" charset="0"/>
                <a:cs typeface="Arial" panose="020B0604020202020204" pitchFamily="34" charset="0"/>
              </a:rPr>
              <a:t>         .</a:t>
            </a:r>
            <a:r>
              <a:rPr lang="en-US" altLang="en-US" sz="1600" dirty="0" err="1">
                <a:solidFill>
                  <a:srgbClr val="A9B7C6"/>
                </a:solidFill>
                <a:latin typeface="Arial" panose="020B0604020202020204" pitchFamily="34" charset="0"/>
                <a:cs typeface="Arial" panose="020B0604020202020204" pitchFamily="34" charset="0"/>
              </a:rPr>
              <a:t>authorizeRequests</a:t>
            </a:r>
            <a:r>
              <a:rPr lang="en-US" altLang="en-US" sz="1600" dirty="0">
                <a:solidFill>
                  <a:srgbClr val="A9B7C6"/>
                </a:solidFill>
                <a:latin typeface="Arial" panose="020B0604020202020204" pitchFamily="34" charset="0"/>
                <a:cs typeface="Arial" panose="020B0604020202020204" pitchFamily="34" charset="0"/>
              </a:rPr>
              <a:t>()</a:t>
            </a:r>
          </a:p>
          <a:p>
            <a:pPr marL="0" indent="0" defTabSz="685800">
              <a:spcBef>
                <a:spcPct val="0"/>
              </a:spcBef>
              <a:buNone/>
            </a:pPr>
            <a:r>
              <a:rPr lang="en-US" altLang="en-US" sz="1600" dirty="0">
                <a:solidFill>
                  <a:srgbClr val="A9B7C6"/>
                </a:solidFill>
                <a:latin typeface="Arial" panose="020B0604020202020204" pitchFamily="34" charset="0"/>
                <a:cs typeface="Arial" panose="020B0604020202020204" pitchFamily="34" charset="0"/>
              </a:rPr>
              <a:t>            .</a:t>
            </a:r>
            <a:r>
              <a:rPr lang="en-US" altLang="en-US" sz="1600" dirty="0" err="1">
                <a:solidFill>
                  <a:srgbClr val="A9B7C6"/>
                </a:solidFill>
                <a:latin typeface="Arial" panose="020B0604020202020204" pitchFamily="34" charset="0"/>
                <a:cs typeface="Arial" panose="020B0604020202020204" pitchFamily="34" charset="0"/>
              </a:rPr>
              <a:t>anyRequest</a:t>
            </a:r>
            <a:r>
              <a:rPr lang="en-US" altLang="en-US" sz="1600" dirty="0">
                <a:solidFill>
                  <a:srgbClr val="A9B7C6"/>
                </a:solidFill>
                <a:latin typeface="Arial" panose="020B0604020202020204" pitchFamily="34" charset="0"/>
                <a:cs typeface="Arial" panose="020B0604020202020204" pitchFamily="34" charset="0"/>
              </a:rPr>
              <a:t>().authenticated()</a:t>
            </a:r>
            <a:br>
              <a:rPr lang="en-US" altLang="en-US" sz="1600" dirty="0">
                <a:solidFill>
                  <a:srgbClr val="A9B7C6"/>
                </a:solidFill>
                <a:latin typeface="Arial" panose="020B0604020202020204" pitchFamily="34" charset="0"/>
                <a:cs typeface="Arial" panose="020B0604020202020204" pitchFamily="34" charset="0"/>
              </a:rPr>
            </a:br>
            <a:r>
              <a:rPr lang="en-US" altLang="en-US" sz="1600" dirty="0">
                <a:solidFill>
                  <a:srgbClr val="A9B7C6"/>
                </a:solidFill>
                <a:latin typeface="Arial" panose="020B0604020202020204" pitchFamily="34" charset="0"/>
                <a:cs typeface="Arial" panose="020B0604020202020204" pitchFamily="34" charset="0"/>
              </a:rPr>
              <a:t>            .and()</a:t>
            </a:r>
            <a:br>
              <a:rPr lang="en-US" altLang="en-US" sz="1600" dirty="0">
                <a:solidFill>
                  <a:srgbClr val="A9B7C6"/>
                </a:solidFill>
                <a:latin typeface="Arial" panose="020B0604020202020204" pitchFamily="34" charset="0"/>
                <a:cs typeface="Arial" panose="020B0604020202020204" pitchFamily="34" charset="0"/>
              </a:rPr>
            </a:br>
            <a:r>
              <a:rPr lang="en-US" altLang="en-US" sz="1600" dirty="0">
                <a:solidFill>
                  <a:srgbClr val="A9B7C6"/>
                </a:solidFill>
                <a:latin typeface="Arial" panose="020B0604020202020204" pitchFamily="34" charset="0"/>
                <a:cs typeface="Arial" panose="020B0604020202020204" pitchFamily="34" charset="0"/>
              </a:rPr>
              <a:t>         </a:t>
            </a:r>
            <a:r>
              <a:rPr lang="en-US" altLang="en-US" sz="1600" b="1" dirty="0">
                <a:solidFill>
                  <a:srgbClr val="A9B7C6"/>
                </a:solidFill>
                <a:latin typeface="Arial" panose="020B0604020202020204" pitchFamily="34" charset="0"/>
                <a:cs typeface="Arial" panose="020B0604020202020204" pitchFamily="34" charset="0"/>
              </a:rPr>
              <a:t>.</a:t>
            </a:r>
            <a:r>
              <a:rPr lang="en-US" altLang="en-US" sz="1600" b="1" dirty="0" err="1">
                <a:solidFill>
                  <a:srgbClr val="A9B7C6"/>
                </a:solidFill>
                <a:latin typeface="Arial" panose="020B0604020202020204" pitchFamily="34" charset="0"/>
                <a:cs typeface="Arial" panose="020B0604020202020204" pitchFamily="34" charset="0"/>
              </a:rPr>
              <a:t>formLogin</a:t>
            </a:r>
            <a:r>
              <a:rPr lang="en-US" altLang="en-US" sz="1600" b="1" dirty="0">
                <a:solidFill>
                  <a:srgbClr val="A9B7C6"/>
                </a:solidFill>
                <a:latin typeface="Arial" panose="020B0604020202020204" pitchFamily="34" charset="0"/>
                <a:cs typeface="Arial" panose="020B0604020202020204" pitchFamily="34" charset="0"/>
              </a:rPr>
              <a:t>()</a:t>
            </a:r>
            <a:r>
              <a:rPr lang="en-US" altLang="en-US" sz="1600" b="1" dirty="0">
                <a:solidFill>
                  <a:srgbClr val="CC7832"/>
                </a:solidFill>
                <a:latin typeface="Arial" panose="020B0604020202020204" pitchFamily="34" charset="0"/>
                <a:cs typeface="Arial" panose="020B0604020202020204" pitchFamily="34" charset="0"/>
              </a:rPr>
              <a:t>;</a:t>
            </a:r>
          </a:p>
          <a:p>
            <a:pPr marL="0" indent="0" defTabSz="685800">
              <a:spcBef>
                <a:spcPct val="0"/>
              </a:spcBef>
              <a:buNone/>
            </a:pPr>
            <a:r>
              <a:rPr lang="en-US" altLang="en-US" sz="1600" dirty="0">
                <a:solidFill>
                  <a:srgbClr val="CC7832"/>
                </a:solidFill>
                <a:latin typeface="Arial" panose="020B0604020202020204" pitchFamily="34" charset="0"/>
                <a:cs typeface="Arial" panose="020B0604020202020204" pitchFamily="34" charset="0"/>
              </a:rPr>
              <a:t>   }</a:t>
            </a:r>
            <a:endParaRPr lang="en-US" altLang="en-US" sz="4800" dirty="0">
              <a:latin typeface="Arial" panose="020B0604020202020204" pitchFamily="34" charset="0"/>
              <a:cs typeface="Arial" panose="020B0604020202020204" pitchFamily="34" charset="0"/>
            </a:endParaRPr>
          </a:p>
        </p:txBody>
      </p:sp>
      <p:graphicFrame>
        <p:nvGraphicFramePr>
          <p:cNvPr id="8" name="Table 7">
            <a:extLst>
              <a:ext uri="{FF2B5EF4-FFF2-40B4-BE49-F238E27FC236}">
                <a16:creationId xmlns:a16="http://schemas.microsoft.com/office/drawing/2014/main" xmlns="" id="{26B51659-0327-4BDB-AF42-E518128FECB4}"/>
              </a:ext>
            </a:extLst>
          </p:cNvPr>
          <p:cNvGraphicFramePr>
            <a:graphicFrameLocks noGrp="1"/>
          </p:cNvGraphicFramePr>
          <p:nvPr>
            <p:extLst/>
          </p:nvPr>
        </p:nvGraphicFramePr>
        <p:xfrm>
          <a:off x="508000" y="3864770"/>
          <a:ext cx="6348745" cy="563880"/>
        </p:xfrm>
        <a:graphic>
          <a:graphicData uri="http://schemas.openxmlformats.org/drawingml/2006/table">
            <a:tbl>
              <a:tblPr firstRow="1" bandRow="1">
                <a:tableStyleId>{5C22544A-7EE6-4342-B048-85BDC9FD1C3A}</a:tableStyleId>
              </a:tblPr>
              <a:tblGrid>
                <a:gridCol w="1677988">
                  <a:extLst>
                    <a:ext uri="{9D8B030D-6E8A-4147-A177-3AD203B41FA5}">
                      <a16:colId xmlns:a16="http://schemas.microsoft.com/office/drawing/2014/main" xmlns="" val="1382899647"/>
                    </a:ext>
                  </a:extLst>
                </a:gridCol>
                <a:gridCol w="4670757">
                  <a:extLst>
                    <a:ext uri="{9D8B030D-6E8A-4147-A177-3AD203B41FA5}">
                      <a16:colId xmlns:a16="http://schemas.microsoft.com/office/drawing/2014/main" xmlns="" val="728824075"/>
                    </a:ext>
                  </a:extLst>
                </a:gridCol>
              </a:tblGrid>
              <a:tr h="278130">
                <a:tc>
                  <a:txBody>
                    <a:bodyPr/>
                    <a:lstStyle/>
                    <a:p>
                      <a:r>
                        <a:rPr lang="en-US" sz="1400"/>
                        <a:t>Méthode</a:t>
                      </a:r>
                    </a:p>
                  </a:txBody>
                  <a:tcPr marL="68580" marR="68580" marT="34290" marB="34290"/>
                </a:tc>
                <a:tc>
                  <a:txBody>
                    <a:bodyPr/>
                    <a:lstStyle/>
                    <a:p>
                      <a:r>
                        <a:rPr lang="en-US" sz="1400"/>
                        <a:t>Description</a:t>
                      </a:r>
                    </a:p>
                  </a:txBody>
                  <a:tcPr marL="68580" marR="68580" marT="34290" marB="34290"/>
                </a:tc>
                <a:extLst>
                  <a:ext uri="{0D108BD9-81ED-4DB2-BD59-A6C34878D82A}">
                    <a16:rowId xmlns:a16="http://schemas.microsoft.com/office/drawing/2014/main" xmlns="" val="4105647244"/>
                  </a:ext>
                </a:extLst>
              </a:tr>
              <a:tr h="278130">
                <a:tc>
                  <a:txBody>
                    <a:bodyPr/>
                    <a:lstStyle/>
                    <a:p>
                      <a:r>
                        <a:rPr lang="en-US" sz="1400">
                          <a:latin typeface="Consolas" panose="020B0609020204030204" pitchFamily="49" charset="0"/>
                        </a:rPr>
                        <a:t>formLogin()</a:t>
                      </a:r>
                    </a:p>
                  </a:txBody>
                  <a:tcPr marL="68580" marR="68580" marT="34290" marB="34290"/>
                </a:tc>
                <a:tc>
                  <a:txBody>
                    <a:bodyPr/>
                    <a:lstStyle/>
                    <a:p>
                      <a:r>
                        <a:rPr lang="en-US" sz="1400"/>
                        <a:t>G</a:t>
                      </a:r>
                      <a:r>
                        <a:rPr lang="en-CA" sz="1400"/>
                        <a:t>énère une page avec un formulaire de connexion</a:t>
                      </a:r>
                      <a:endParaRPr lang="en-US" sz="1400"/>
                    </a:p>
                  </a:txBody>
                  <a:tcPr marL="68580" marR="68580" marT="34290" marB="34290"/>
                </a:tc>
                <a:extLst>
                  <a:ext uri="{0D108BD9-81ED-4DB2-BD59-A6C34878D82A}">
                    <a16:rowId xmlns:a16="http://schemas.microsoft.com/office/drawing/2014/main" xmlns="" val="2359282342"/>
                  </a:ext>
                </a:extLst>
              </a:tr>
            </a:tbl>
          </a:graphicData>
        </a:graphic>
      </p:graphicFrame>
    </p:spTree>
    <p:extLst>
      <p:ext uri="{BB962C8B-B14F-4D97-AF65-F5344CB8AC3E}">
        <p14:creationId xmlns:p14="http://schemas.microsoft.com/office/powerpoint/2010/main" val="45490560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7AC186-6382-440A-A64A-D42CB6974C83}"/>
              </a:ext>
            </a:extLst>
          </p:cNvPr>
          <p:cNvSpPr>
            <a:spLocks noGrp="1"/>
          </p:cNvSpPr>
          <p:nvPr>
            <p:ph type="title"/>
          </p:nvPr>
        </p:nvSpPr>
        <p:spPr/>
        <p:txBody>
          <a:bodyPr/>
          <a:lstStyle/>
          <a:p>
            <a:r>
              <a:rPr lang="en-CA"/>
              <a:t>Demo</a:t>
            </a:r>
            <a:endParaRPr lang="en-US"/>
          </a:p>
        </p:txBody>
      </p:sp>
      <p:pic>
        <p:nvPicPr>
          <p:cNvPr id="5" name="Content Placeholder 4">
            <a:extLst>
              <a:ext uri="{FF2B5EF4-FFF2-40B4-BE49-F238E27FC236}">
                <a16:creationId xmlns:a16="http://schemas.microsoft.com/office/drawing/2014/main" xmlns="" id="{A15E318C-B0CE-4716-ACB2-FC53B0D0B366}"/>
              </a:ext>
            </a:extLst>
          </p:cNvPr>
          <p:cNvPicPr>
            <a:picLocks noGrp="1" noChangeAspect="1"/>
          </p:cNvPicPr>
          <p:nvPr>
            <p:ph idx="1"/>
          </p:nvPr>
        </p:nvPicPr>
        <p:blipFill>
          <a:blip r:embed="rId2"/>
          <a:stretch>
            <a:fillRect/>
          </a:stretch>
        </p:blipFill>
        <p:spPr>
          <a:xfrm>
            <a:off x="1006674" y="2786059"/>
            <a:ext cx="4421981" cy="1271588"/>
          </a:xfrm>
          <a:prstGeom prst="rect">
            <a:avLst/>
          </a:prstGeom>
          <a:ln>
            <a:solidFill>
              <a:schemeClr val="tx1"/>
            </a:solidFill>
          </a:ln>
        </p:spPr>
      </p:pic>
      <p:pic>
        <p:nvPicPr>
          <p:cNvPr id="4" name="Picture 3" descr="A picture containing object&#10;&#10;Description generated with high confidence">
            <a:extLst>
              <a:ext uri="{FF2B5EF4-FFF2-40B4-BE49-F238E27FC236}">
                <a16:creationId xmlns:a16="http://schemas.microsoft.com/office/drawing/2014/main" xmlns="" id="{91EF4BD0-50FA-4A1F-A574-6037CF3194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96" y="924597"/>
            <a:ext cx="389853" cy="389853"/>
          </a:xfrm>
          <a:prstGeom prst="rect">
            <a:avLst/>
          </a:prstGeom>
        </p:spPr>
      </p:pic>
      <p:sp>
        <p:nvSpPr>
          <p:cNvPr id="6" name="Right Brace 5">
            <a:extLst>
              <a:ext uri="{FF2B5EF4-FFF2-40B4-BE49-F238E27FC236}">
                <a16:creationId xmlns:a16="http://schemas.microsoft.com/office/drawing/2014/main" xmlns="" id="{12F0991E-DFA8-4682-9FED-D9C365FD7C78}"/>
              </a:ext>
            </a:extLst>
          </p:cNvPr>
          <p:cNvSpPr/>
          <p:nvPr/>
        </p:nvSpPr>
        <p:spPr>
          <a:xfrm>
            <a:off x="5493544" y="2786059"/>
            <a:ext cx="200025" cy="12715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00"/>
          </a:p>
        </p:txBody>
      </p:sp>
      <p:sp>
        <p:nvSpPr>
          <p:cNvPr id="7" name="TextBox 6">
            <a:extLst>
              <a:ext uri="{FF2B5EF4-FFF2-40B4-BE49-F238E27FC236}">
                <a16:creationId xmlns:a16="http://schemas.microsoft.com/office/drawing/2014/main" xmlns="" id="{5080606F-4801-43AC-B042-9AD8B1E56AEB}"/>
              </a:ext>
            </a:extLst>
          </p:cNvPr>
          <p:cNvSpPr txBox="1"/>
          <p:nvPr/>
        </p:nvSpPr>
        <p:spPr>
          <a:xfrm>
            <a:off x="5843588" y="3290500"/>
            <a:ext cx="1806905" cy="415498"/>
          </a:xfrm>
          <a:prstGeom prst="rect">
            <a:avLst/>
          </a:prstGeom>
          <a:noFill/>
        </p:spPr>
        <p:txBody>
          <a:bodyPr wrap="none" rtlCol="0">
            <a:spAutoFit/>
          </a:bodyPr>
          <a:lstStyle/>
          <a:p>
            <a:r>
              <a:rPr lang="en-US" sz="2100">
                <a:latin typeface="Consolas" panose="020B0609020204030204" pitchFamily="49" charset="0"/>
              </a:rPr>
              <a:t>formLogin()</a:t>
            </a:r>
          </a:p>
        </p:txBody>
      </p:sp>
    </p:spTree>
    <p:extLst>
      <p:ext uri="{BB962C8B-B14F-4D97-AF65-F5344CB8AC3E}">
        <p14:creationId xmlns:p14="http://schemas.microsoft.com/office/powerpoint/2010/main" val="2097183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a:xfrm>
            <a:off x="228600" y="116632"/>
            <a:ext cx="8764588" cy="611188"/>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ormAutofit fontScale="90000"/>
          </a:bodyP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dirty="0"/>
              <a:t>Causes d’une mauvaise conception</a:t>
            </a:r>
          </a:p>
        </p:txBody>
      </p:sp>
      <p:sp>
        <p:nvSpPr>
          <p:cNvPr id="518147" name="Rectangle 3"/>
          <p:cNvSpPr>
            <a:spLocks noGrp="1" noChangeArrowheads="1"/>
          </p:cNvSpPr>
          <p:nvPr>
            <p:ph idx="1"/>
          </p:nvPr>
        </p:nvSpPr>
        <p:spPr>
          <a:xfrm>
            <a:off x="228600" y="1047750"/>
            <a:ext cx="8764588" cy="5040313"/>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ormAutofit/>
          </a:bodyPr>
          <a:lstStyle/>
          <a:p>
            <a:pPr marL="341313" indent="-341313" defTabSz="449263">
              <a:lnSpc>
                <a:spcPct val="9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500">
                <a:solidFill>
                  <a:schemeClr val="tx2"/>
                </a:solidFill>
              </a:rPr>
              <a:t>Évolutions des exigences</a:t>
            </a:r>
          </a:p>
          <a:p>
            <a:pPr marL="741363" lvl="1" indent="-284163" defTabSz="449263">
              <a:lnSpc>
                <a:spcPct val="9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000"/>
              <a:t>inévitable </a:t>
            </a:r>
          </a:p>
          <a:p>
            <a:pPr marL="741363" lvl="1" indent="-284163" defTabSz="449263">
              <a:lnSpc>
                <a:spcPct val="9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000"/>
              <a:t>une bonne conception est plus stable</a:t>
            </a:r>
          </a:p>
          <a:p>
            <a:pPr marL="741363" lvl="1" indent="-284163" defTabSz="449263">
              <a:lnSpc>
                <a:spcPct val="90000"/>
              </a:lnSpc>
              <a:spcBef>
                <a:spcPts val="450"/>
              </a:spcBef>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fr-FR" altLang="x-none" sz="2000"/>
          </a:p>
          <a:p>
            <a:pPr marL="741363" lvl="1" indent="-284163" defTabSz="449263">
              <a:lnSpc>
                <a:spcPct val="90000"/>
              </a:lnSpc>
              <a:spcBef>
                <a:spcPts val="450"/>
              </a:spcBef>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fr-FR" altLang="x-none" sz="2000"/>
          </a:p>
          <a:p>
            <a:pPr marL="741363" lvl="1" indent="-284163" defTabSz="449263">
              <a:lnSpc>
                <a:spcPct val="90000"/>
              </a:lnSpc>
              <a:spcBef>
                <a:spcPts val="450"/>
              </a:spcBef>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fr-FR" altLang="x-none" sz="2000"/>
          </a:p>
          <a:p>
            <a:pPr marL="741363" lvl="1" indent="-284163" defTabSz="449263">
              <a:lnSpc>
                <a:spcPct val="90000"/>
              </a:lnSpc>
              <a:spcBef>
                <a:spcPts val="450"/>
              </a:spcBef>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fr-FR" altLang="x-none" sz="2000"/>
          </a:p>
          <a:p>
            <a:pPr marL="741363" lvl="1" indent="-284163" defTabSz="449263">
              <a:lnSpc>
                <a:spcPct val="90000"/>
              </a:lnSpc>
              <a:spcBef>
                <a:spcPts val="450"/>
              </a:spcBef>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fr-FR" altLang="x-none" sz="2000"/>
          </a:p>
          <a:p>
            <a:pPr marL="341313" indent="-341313" defTabSz="449263">
              <a:lnSpc>
                <a:spcPct val="90000"/>
              </a:lnSpc>
              <a:spcBef>
                <a:spcPts val="500"/>
              </a:spcBef>
              <a:buFont typeface="Monotype Sort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fr-FR" altLang="x-none" sz="2500"/>
          </a:p>
          <a:p>
            <a:pPr marL="341313" indent="-341313" defTabSz="449263">
              <a:lnSpc>
                <a:spcPct val="90000"/>
              </a:lnSpc>
              <a:spcBef>
                <a:spcPts val="5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500">
                <a:solidFill>
                  <a:schemeClr val="tx2"/>
                </a:solidFill>
              </a:rPr>
              <a:t>Gestion des dépendances</a:t>
            </a:r>
          </a:p>
          <a:p>
            <a:pPr marL="741363" lvl="1" indent="-284163" defTabSz="449263">
              <a:lnSpc>
                <a:spcPct val="9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000"/>
              <a:t>problème du couplage et de la cohérence</a:t>
            </a:r>
            <a:endParaRPr lang="fr-FR" altLang="x-none" sz="2000">
              <a:solidFill>
                <a:schemeClr val="tx2"/>
              </a:solidFill>
            </a:endParaRPr>
          </a:p>
          <a:p>
            <a:pPr marL="741363" lvl="1" indent="-284163" defTabSz="449263">
              <a:lnSpc>
                <a:spcPct val="90000"/>
              </a:lnSpc>
              <a:spcBef>
                <a:spcPts val="45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000">
                <a:solidFill>
                  <a:schemeClr val="tx2"/>
                </a:solidFill>
              </a:rPr>
              <a:t>Cela peut être contrôlé</a:t>
            </a:r>
          </a:p>
          <a:p>
            <a:pPr lvl="2" defTabSz="449263">
              <a:lnSpc>
                <a:spcPct val="90000"/>
              </a:lnSpc>
              <a:spcBef>
                <a:spcPts val="4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1800"/>
              <a:t>Voir le DIP exemple</a:t>
            </a:r>
          </a:p>
        </p:txBody>
      </p:sp>
      <p:sp>
        <p:nvSpPr>
          <p:cNvPr id="518148" name="Rectangle 4"/>
          <p:cNvSpPr>
            <a:spLocks noChangeArrowheads="1"/>
          </p:cNvSpPr>
          <p:nvPr/>
        </p:nvSpPr>
        <p:spPr bwMode="auto">
          <a:xfrm>
            <a:off x="538163" y="2587625"/>
            <a:ext cx="8137525" cy="1427163"/>
          </a:xfrm>
          <a:prstGeom prst="rect">
            <a:avLst/>
          </a:prstGeom>
          <a:solidFill>
            <a:srgbClr val="CCFFCC"/>
          </a:solidFill>
          <a:ln w="25560">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p>
            <a:pPr lvl="1" defTabSz="449263" eaLnBrk="1" hangingPunct="1">
              <a:buClr>
                <a:srgbClr val="000000"/>
              </a:buClr>
              <a:buSzPct val="100000"/>
              <a:buFont typeface="Arial" charset="0"/>
              <a:buNone/>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fr-FR" altLang="x-none" sz="2200" i="1">
                <a:solidFill>
                  <a:srgbClr val="000000"/>
                </a:solidFill>
                <a:latin typeface="Arial" charset="0"/>
              </a:rPr>
              <a:t>All systems change during their life-cycles. </a:t>
            </a:r>
          </a:p>
          <a:p>
            <a:pPr lvl="1" defTabSz="449263" eaLnBrk="1" hangingPunct="1">
              <a:buClr>
                <a:srgbClr val="000000"/>
              </a:buClr>
              <a:buSzPct val="100000"/>
              <a:buFont typeface="Arial" charset="0"/>
              <a:buNone/>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fr-FR" altLang="x-none" sz="2200" i="1">
                <a:solidFill>
                  <a:srgbClr val="000000"/>
                </a:solidFill>
                <a:latin typeface="Arial" charset="0"/>
              </a:rPr>
              <a:t>This must be borne in mind when developing systems expected to last longer than the first version</a:t>
            </a:r>
            <a:r>
              <a:rPr lang="fr-FR" altLang="x-none" sz="2200">
                <a:solidFill>
                  <a:srgbClr val="000000"/>
                </a:solidFill>
                <a:latin typeface="Arial" charset="0"/>
              </a:rPr>
              <a:t>.</a:t>
            </a:r>
            <a:r>
              <a:rPr lang="fr-FR" altLang="x-none" sz="2200">
                <a:solidFill>
                  <a:srgbClr val="000000"/>
                </a:solidFill>
                <a:latin typeface="Tahoma" charset="0"/>
              </a:rPr>
              <a:t> </a:t>
            </a:r>
          </a:p>
          <a:p>
            <a:pPr lvl="1" algn="r" defTabSz="449263" eaLnBrk="1" hangingPunct="1">
              <a:buClr>
                <a:srgbClr val="000000"/>
              </a:buClr>
              <a:buSzPct val="100000"/>
              <a:buFont typeface="Arial" charset="0"/>
              <a:buNone/>
              <a:tabLst>
                <a:tab pos="457200" algn="l"/>
                <a:tab pos="1371600" algn="l"/>
                <a:tab pos="2286000" algn="l"/>
                <a:tab pos="3200400" algn="l"/>
                <a:tab pos="4114800" algn="l"/>
                <a:tab pos="5029200" algn="l"/>
                <a:tab pos="5943600" algn="l"/>
                <a:tab pos="6858000" algn="l"/>
                <a:tab pos="7772400" algn="l"/>
                <a:tab pos="8686800" algn="l"/>
                <a:tab pos="9601200" algn="l"/>
                <a:tab pos="10515600" algn="l"/>
              </a:tabLst>
            </a:pPr>
            <a:r>
              <a:rPr lang="fr-FR" altLang="x-none" sz="2000" b="1">
                <a:solidFill>
                  <a:srgbClr val="000000"/>
                </a:solidFill>
                <a:latin typeface="Arial" charset="0"/>
              </a:rPr>
              <a:t>I. Jacobson</a:t>
            </a:r>
            <a:r>
              <a:rPr lang="fr-FR" altLang="x-none" sz="2000">
                <a:solidFill>
                  <a:srgbClr val="000000"/>
                </a:solidFill>
                <a:latin typeface="Arial" charset="0"/>
              </a:rPr>
              <a:t>, OOSE, 1992</a:t>
            </a:r>
          </a:p>
        </p:txBody>
      </p:sp>
    </p:spTree>
    <p:extLst>
      <p:ext uri="{BB962C8B-B14F-4D97-AF65-F5344CB8AC3E}">
        <p14:creationId xmlns:p14="http://schemas.microsoft.com/office/powerpoint/2010/main" val="416674014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518147">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518147">
                                            <p:txEl>
                                              <p:pRg st="1" end="1"/>
                                            </p:txEl>
                                          </p:spTgt>
                                        </p:tgtEl>
                                        <p:attrNameLst>
                                          <p:attrName>style.visibility</p:attrName>
                                        </p:attrNameLst>
                                      </p:cBhvr>
                                      <p:to>
                                        <p:strVal val="visible"/>
                                      </p:to>
                                    </p:set>
                                  </p:childTnLst>
                                </p:cTn>
                              </p:par>
                              <p:par>
                                <p:cTn id="9" presetID="1" presetClass="entr" fill="hold" nodeType="withEffect">
                                  <p:stCondLst>
                                    <p:cond delay="0"/>
                                  </p:stCondLst>
                                  <p:childTnLst>
                                    <p:set>
                                      <p:cBhvr additive="repl">
                                        <p:cTn id="10" dur="1" fill="hold">
                                          <p:stCondLst>
                                            <p:cond delay="0"/>
                                          </p:stCondLst>
                                        </p:cTn>
                                        <p:tgtEl>
                                          <p:spTgt spid="51814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9" presetClass="entr" fill="hold" nodeType="clickEffect">
                                  <p:stCondLst>
                                    <p:cond delay="0"/>
                                  </p:stCondLst>
                                  <p:childTnLst>
                                    <p:set>
                                      <p:cBhvr additive="repl">
                                        <p:cTn id="14" dur="1" fill="hold">
                                          <p:stCondLst>
                                            <p:cond delay="0"/>
                                          </p:stCondLst>
                                        </p:cTn>
                                        <p:tgtEl>
                                          <p:spTgt spid="518148"/>
                                        </p:tgtEl>
                                        <p:attrNameLst>
                                          <p:attrName>style.visibility</p:attrName>
                                        </p:attrNameLst>
                                      </p:cBhvr>
                                      <p:to>
                                        <p:strVal val="visible"/>
                                      </p:to>
                                    </p:set>
                                    <p:animEffect transition="in" filter="dissolve">
                                      <p:cBhvr additive="repl">
                                        <p:cTn id="15" dur="500"/>
                                        <p:tgtEl>
                                          <p:spTgt spid="51814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fill="hold" nodeType="clickEffect">
                                  <p:stCondLst>
                                    <p:cond delay="0"/>
                                  </p:stCondLst>
                                  <p:childTnLst>
                                    <p:set>
                                      <p:cBhvr additive="repl">
                                        <p:cTn id="19" dur="1" fill="hold">
                                          <p:stCondLst>
                                            <p:cond delay="0"/>
                                          </p:stCondLst>
                                        </p:cTn>
                                        <p:tgtEl>
                                          <p:spTgt spid="518147">
                                            <p:txEl>
                                              <p:pRg st="9" end="9"/>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fill="hold" nodeType="clickEffect">
                                  <p:stCondLst>
                                    <p:cond delay="0"/>
                                  </p:stCondLst>
                                  <p:childTnLst>
                                    <p:set>
                                      <p:cBhvr additive="repl">
                                        <p:cTn id="23" dur="1" fill="hold">
                                          <p:stCondLst>
                                            <p:cond delay="0"/>
                                          </p:stCondLst>
                                        </p:cTn>
                                        <p:tgtEl>
                                          <p:spTgt spid="518147">
                                            <p:txEl>
                                              <p:pRg st="10" end="10"/>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fill="hold" nodeType="clickEffect">
                                  <p:stCondLst>
                                    <p:cond delay="0"/>
                                  </p:stCondLst>
                                  <p:childTnLst>
                                    <p:set>
                                      <p:cBhvr additive="repl">
                                        <p:cTn id="27" dur="1" fill="hold">
                                          <p:stCondLst>
                                            <p:cond delay="0"/>
                                          </p:stCondLst>
                                        </p:cTn>
                                        <p:tgtEl>
                                          <p:spTgt spid="518147">
                                            <p:txEl>
                                              <p:pRg st="11" end="11"/>
                                            </p:txEl>
                                          </p:spTgt>
                                        </p:tgtEl>
                                        <p:attrNameLst>
                                          <p:attrName>style.visibility</p:attrName>
                                        </p:attrNameLst>
                                      </p:cBhvr>
                                      <p:to>
                                        <p:strVal val="visible"/>
                                      </p:to>
                                    </p:set>
                                  </p:childTnLst>
                                </p:cTn>
                              </p:par>
                              <p:par>
                                <p:cTn id="28" presetID="1" presetClass="entr" fill="hold" nodeType="withEffect">
                                  <p:stCondLst>
                                    <p:cond delay="0"/>
                                  </p:stCondLst>
                                  <p:childTnLst>
                                    <p:set>
                                      <p:cBhvr additive="repl">
                                        <p:cTn id="29" dur="1" fill="hold">
                                          <p:stCondLst>
                                            <p:cond delay="0"/>
                                          </p:stCondLst>
                                        </p:cTn>
                                        <p:tgtEl>
                                          <p:spTgt spid="51814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7AC186-6382-440A-A64A-D42CB6974C83}"/>
              </a:ext>
            </a:extLst>
          </p:cNvPr>
          <p:cNvSpPr>
            <a:spLocks noGrp="1"/>
          </p:cNvSpPr>
          <p:nvPr>
            <p:ph type="title"/>
          </p:nvPr>
        </p:nvSpPr>
        <p:spPr>
          <a:xfrm>
            <a:off x="508000" y="25296"/>
            <a:ext cx="6447501" cy="517520"/>
          </a:xfrm>
        </p:spPr>
        <p:txBody>
          <a:bodyPr/>
          <a:lstStyle/>
          <a:p>
            <a:r>
              <a:rPr lang="en-US"/>
              <a:t>Demo</a:t>
            </a:r>
          </a:p>
        </p:txBody>
      </p:sp>
      <p:sp>
        <p:nvSpPr>
          <p:cNvPr id="3" name="Content Placeholder 2">
            <a:extLst>
              <a:ext uri="{FF2B5EF4-FFF2-40B4-BE49-F238E27FC236}">
                <a16:creationId xmlns:a16="http://schemas.microsoft.com/office/drawing/2014/main" xmlns="" id="{39EDD75E-96D9-435A-8275-C708BE868810}"/>
              </a:ext>
            </a:extLst>
          </p:cNvPr>
          <p:cNvSpPr>
            <a:spLocks noGrp="1"/>
          </p:cNvSpPr>
          <p:nvPr>
            <p:ph sz="half" idx="1"/>
          </p:nvPr>
        </p:nvSpPr>
        <p:spPr>
          <a:xfrm>
            <a:off x="508001" y="2427311"/>
            <a:ext cx="1570831" cy="1094558"/>
          </a:xfrm>
        </p:spPr>
        <p:txBody>
          <a:bodyPr>
            <a:normAutofit/>
          </a:bodyPr>
          <a:lstStyle/>
          <a:p>
            <a:r>
              <a:rPr lang="en-US"/>
              <a:t>Deconnexion</a:t>
            </a:r>
          </a:p>
        </p:txBody>
      </p:sp>
      <p:pic>
        <p:nvPicPr>
          <p:cNvPr id="4" name="Picture 3" descr="A picture containing object&#10;&#10;Description generated with high confidence">
            <a:extLst>
              <a:ext uri="{FF2B5EF4-FFF2-40B4-BE49-F238E27FC236}">
                <a16:creationId xmlns:a16="http://schemas.microsoft.com/office/drawing/2014/main" xmlns="" id="{91EF4BD0-50FA-4A1F-A574-6037CF3194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96" y="924597"/>
            <a:ext cx="389853" cy="389853"/>
          </a:xfrm>
          <a:prstGeom prst="rect">
            <a:avLst/>
          </a:prstGeom>
        </p:spPr>
      </p:pic>
      <p:graphicFrame>
        <p:nvGraphicFramePr>
          <p:cNvPr id="8" name="Table 7">
            <a:extLst>
              <a:ext uri="{FF2B5EF4-FFF2-40B4-BE49-F238E27FC236}">
                <a16:creationId xmlns:a16="http://schemas.microsoft.com/office/drawing/2014/main" xmlns="" id="{26B51659-0327-4BDB-AF42-E518128FECB4}"/>
              </a:ext>
            </a:extLst>
          </p:cNvPr>
          <p:cNvGraphicFramePr>
            <a:graphicFrameLocks noGrp="1"/>
          </p:cNvGraphicFramePr>
          <p:nvPr>
            <p:extLst/>
          </p:nvPr>
        </p:nvGraphicFramePr>
        <p:xfrm>
          <a:off x="508000" y="4191641"/>
          <a:ext cx="6964362" cy="1844040"/>
        </p:xfrm>
        <a:graphic>
          <a:graphicData uri="http://schemas.openxmlformats.org/drawingml/2006/table">
            <a:tbl>
              <a:tblPr firstRow="1" bandRow="1">
                <a:tableStyleId>{5C22544A-7EE6-4342-B048-85BDC9FD1C3A}</a:tableStyleId>
              </a:tblPr>
              <a:tblGrid>
                <a:gridCol w="1970881">
                  <a:extLst>
                    <a:ext uri="{9D8B030D-6E8A-4147-A177-3AD203B41FA5}">
                      <a16:colId xmlns:a16="http://schemas.microsoft.com/office/drawing/2014/main" xmlns="" val="1382899647"/>
                    </a:ext>
                  </a:extLst>
                </a:gridCol>
                <a:gridCol w="4993481">
                  <a:extLst>
                    <a:ext uri="{9D8B030D-6E8A-4147-A177-3AD203B41FA5}">
                      <a16:colId xmlns:a16="http://schemas.microsoft.com/office/drawing/2014/main" xmlns="" val="728824075"/>
                    </a:ext>
                  </a:extLst>
                </a:gridCol>
              </a:tblGrid>
              <a:tr h="278130">
                <a:tc>
                  <a:txBody>
                    <a:bodyPr/>
                    <a:lstStyle/>
                    <a:p>
                      <a:r>
                        <a:rPr lang="en-US" sz="1400"/>
                        <a:t>Méthode</a:t>
                      </a:r>
                    </a:p>
                  </a:txBody>
                  <a:tcPr marL="68580" marR="68580" marT="34290" marB="34290"/>
                </a:tc>
                <a:tc>
                  <a:txBody>
                    <a:bodyPr/>
                    <a:lstStyle/>
                    <a:p>
                      <a:r>
                        <a:rPr lang="en-US" sz="1400"/>
                        <a:t>Description</a:t>
                      </a:r>
                    </a:p>
                  </a:txBody>
                  <a:tcPr marL="68580" marR="68580" marT="34290" marB="34290"/>
                </a:tc>
                <a:extLst>
                  <a:ext uri="{0D108BD9-81ED-4DB2-BD59-A6C34878D82A}">
                    <a16:rowId xmlns:a16="http://schemas.microsoft.com/office/drawing/2014/main" xmlns="" val="4105647244"/>
                  </a:ext>
                </a:extLst>
              </a:tr>
              <a:tr h="278130">
                <a:tc>
                  <a:txBody>
                    <a:bodyPr/>
                    <a:lstStyle/>
                    <a:p>
                      <a:r>
                        <a:rPr lang="en-US" sz="1200">
                          <a:latin typeface="Consolas" panose="020B0609020204030204" pitchFamily="49" charset="0"/>
                        </a:rPr>
                        <a:t>logout()</a:t>
                      </a:r>
                    </a:p>
                  </a:txBody>
                  <a:tcPr marL="68580" marR="68580" marT="34290" marB="34290"/>
                </a:tc>
                <a:tc>
                  <a:txBody>
                    <a:bodyPr/>
                    <a:lstStyle/>
                    <a:p>
                      <a:r>
                        <a:rPr lang="en-US" sz="1400"/>
                        <a:t>Configuration de la deconnexion</a:t>
                      </a:r>
                    </a:p>
                  </a:txBody>
                  <a:tcPr marL="68580" marR="68580" marT="34290" marB="34290"/>
                </a:tc>
                <a:extLst>
                  <a:ext uri="{0D108BD9-81ED-4DB2-BD59-A6C34878D82A}">
                    <a16:rowId xmlns:a16="http://schemas.microsoft.com/office/drawing/2014/main" xmlns="" val="2359282342"/>
                  </a:ext>
                </a:extLst>
              </a:tr>
              <a:tr h="278130">
                <a:tc>
                  <a:txBody>
                    <a:bodyPr/>
                    <a:lstStyle/>
                    <a:p>
                      <a:r>
                        <a:rPr lang="en-US" sz="1200">
                          <a:latin typeface="Consolas" panose="020B0609020204030204" pitchFamily="49" charset="0"/>
                        </a:rPr>
                        <a:t>logoutRequestMatcher()</a:t>
                      </a:r>
                    </a:p>
                  </a:txBody>
                  <a:tcPr marL="68580" marR="68580" marT="34290" marB="34290"/>
                </a:tc>
                <a:tc>
                  <a:txBody>
                    <a:bodyPr/>
                    <a:lstStyle/>
                    <a:p>
                      <a:r>
                        <a:rPr lang="en-US" sz="1400"/>
                        <a:t>Chemin qui d</a:t>
                      </a:r>
                      <a:r>
                        <a:rPr lang="en-CA" sz="1400"/>
                        <a:t>éclanche le processus de déconnexion</a:t>
                      </a:r>
                      <a:endParaRPr lang="en-US" sz="1400"/>
                    </a:p>
                  </a:txBody>
                  <a:tcPr marL="68580" marR="68580" marT="34290" marB="34290"/>
                </a:tc>
                <a:extLst>
                  <a:ext uri="{0D108BD9-81ED-4DB2-BD59-A6C34878D82A}">
                    <a16:rowId xmlns:a16="http://schemas.microsoft.com/office/drawing/2014/main" xmlns="" val="3374914264"/>
                  </a:ext>
                </a:extLst>
              </a:tr>
              <a:tr h="278130">
                <a:tc>
                  <a:txBody>
                    <a:bodyPr/>
                    <a:lstStyle/>
                    <a:p>
                      <a:r>
                        <a:rPr lang="en-US" sz="1100">
                          <a:latin typeface="Consolas" panose="020B0609020204030204" pitchFamily="49" charset="0"/>
                        </a:rPr>
                        <a:t>invalidateHttpSession()</a:t>
                      </a:r>
                    </a:p>
                  </a:txBody>
                  <a:tcPr marL="68580" marR="68580" marT="34290" marB="34290"/>
                </a:tc>
                <a:tc>
                  <a:txBody>
                    <a:bodyPr/>
                    <a:lstStyle/>
                    <a:p>
                      <a:r>
                        <a:rPr lang="en-CA" sz="1400"/>
                        <a:t>...</a:t>
                      </a:r>
                      <a:endParaRPr lang="en-US" sz="1400"/>
                    </a:p>
                  </a:txBody>
                  <a:tcPr marL="68580" marR="68580" marT="34290" marB="34290"/>
                </a:tc>
                <a:extLst>
                  <a:ext uri="{0D108BD9-81ED-4DB2-BD59-A6C34878D82A}">
                    <a16:rowId xmlns:a16="http://schemas.microsoft.com/office/drawing/2014/main" xmlns="" val="2046564250"/>
                  </a:ext>
                </a:extLst>
              </a:tr>
              <a:tr h="278130">
                <a:tc>
                  <a:txBody>
                    <a:bodyPr/>
                    <a:lstStyle/>
                    <a:p>
                      <a:r>
                        <a:rPr lang="en-US" sz="1200">
                          <a:latin typeface="Consolas" panose="020B0609020204030204" pitchFamily="49" charset="0"/>
                        </a:rPr>
                        <a:t>clearAuthentication()</a:t>
                      </a:r>
                    </a:p>
                  </a:txBody>
                  <a:tcPr marL="68580" marR="68580" marT="34290" marB="34290"/>
                </a:tc>
                <a:tc>
                  <a:txBody>
                    <a:bodyPr/>
                    <a:lstStyle/>
                    <a:p>
                      <a:r>
                        <a:rPr lang="en-CA" sz="1400"/>
                        <a:t>...</a:t>
                      </a:r>
                      <a:endParaRPr lang="en-US" sz="1400"/>
                    </a:p>
                  </a:txBody>
                  <a:tcPr marL="68580" marR="68580" marT="34290" marB="34290"/>
                </a:tc>
                <a:extLst>
                  <a:ext uri="{0D108BD9-81ED-4DB2-BD59-A6C34878D82A}">
                    <a16:rowId xmlns:a16="http://schemas.microsoft.com/office/drawing/2014/main" xmlns="" val="3289885320"/>
                  </a:ext>
                </a:extLst>
              </a:tr>
              <a:tr h="278130">
                <a:tc>
                  <a:txBody>
                    <a:bodyPr/>
                    <a:lstStyle/>
                    <a:p>
                      <a:r>
                        <a:rPr lang="en-US" sz="1200">
                          <a:latin typeface="Consolas" panose="020B0609020204030204" pitchFamily="49" charset="0"/>
                        </a:rPr>
                        <a:t>deleteCookies()</a:t>
                      </a:r>
                    </a:p>
                  </a:txBody>
                  <a:tcPr marL="68580" marR="68580" marT="34290" marB="34290"/>
                </a:tc>
                <a:tc>
                  <a:txBody>
                    <a:bodyPr/>
                    <a:lstStyle/>
                    <a:p>
                      <a:r>
                        <a:rPr lang="en-CA" sz="1400"/>
                        <a:t>...</a:t>
                      </a:r>
                      <a:endParaRPr lang="en-US" sz="1400"/>
                    </a:p>
                  </a:txBody>
                  <a:tcPr marL="68580" marR="68580" marT="34290" marB="34290"/>
                </a:tc>
                <a:extLst>
                  <a:ext uri="{0D108BD9-81ED-4DB2-BD59-A6C34878D82A}">
                    <a16:rowId xmlns:a16="http://schemas.microsoft.com/office/drawing/2014/main" xmlns="" val="3886741393"/>
                  </a:ext>
                </a:extLst>
              </a:tr>
            </a:tbl>
          </a:graphicData>
        </a:graphic>
      </p:graphicFrame>
      <p:sp>
        <p:nvSpPr>
          <p:cNvPr id="10" name="Rectangle 2">
            <a:extLst>
              <a:ext uri="{FF2B5EF4-FFF2-40B4-BE49-F238E27FC236}">
                <a16:creationId xmlns:a16="http://schemas.microsoft.com/office/drawing/2014/main" xmlns="" id="{2C08F1F6-BA1B-4A29-B718-B7373658D039}"/>
              </a:ext>
            </a:extLst>
          </p:cNvPr>
          <p:cNvSpPr>
            <a:spLocks noGrp="1" noChangeArrowheads="1"/>
          </p:cNvSpPr>
          <p:nvPr>
            <p:ph sz="half" idx="2"/>
          </p:nvPr>
        </p:nvSpPr>
        <p:spPr bwMode="auto">
          <a:xfrm>
            <a:off x="2411760" y="924597"/>
            <a:ext cx="6262439" cy="320857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0" indent="0" defTabSz="685800">
              <a:spcBef>
                <a:spcPct val="0"/>
              </a:spcBef>
              <a:buNone/>
            </a:pPr>
            <a:r>
              <a:rPr lang="en-US" altLang="en-US" sz="1200" dirty="0">
                <a:solidFill>
                  <a:srgbClr val="BBB529"/>
                </a:solidFill>
                <a:latin typeface="Courier New" panose="02070309020205020404" pitchFamily="49" charset="0"/>
                <a:cs typeface="Courier New" panose="02070309020205020404" pitchFamily="49" charset="0"/>
              </a:rPr>
              <a:t>@Override</a:t>
            </a:r>
            <a:br>
              <a:rPr lang="en-US" altLang="en-US" sz="1200" dirty="0">
                <a:solidFill>
                  <a:srgbClr val="BBB529"/>
                </a:solidFill>
                <a:latin typeface="Courier New" panose="02070309020205020404" pitchFamily="49" charset="0"/>
                <a:cs typeface="Courier New" panose="02070309020205020404" pitchFamily="49" charset="0"/>
              </a:rPr>
            </a:br>
            <a:r>
              <a:rPr lang="en-US" altLang="en-US" sz="1200" dirty="0">
                <a:solidFill>
                  <a:srgbClr val="CC7832"/>
                </a:solidFill>
                <a:latin typeface="Courier New" panose="02070309020205020404" pitchFamily="49" charset="0"/>
                <a:cs typeface="Courier New" panose="02070309020205020404" pitchFamily="49" charset="0"/>
              </a:rPr>
              <a:t>protected void </a:t>
            </a:r>
            <a:r>
              <a:rPr lang="en-US" altLang="en-US" sz="1200" dirty="0">
                <a:solidFill>
                  <a:srgbClr val="FFC66D"/>
                </a:solidFill>
                <a:latin typeface="Courier New" panose="02070309020205020404" pitchFamily="49" charset="0"/>
                <a:cs typeface="Courier New" panose="02070309020205020404" pitchFamily="49" charset="0"/>
              </a:rPr>
              <a:t>configure</a:t>
            </a:r>
            <a:r>
              <a:rPr lang="en-US" altLang="en-US" sz="1200" dirty="0">
                <a:solidFill>
                  <a:srgbClr val="A9B7C6"/>
                </a:solidFill>
                <a:latin typeface="Courier New" panose="02070309020205020404" pitchFamily="49" charset="0"/>
                <a:cs typeface="Courier New" panose="02070309020205020404" pitchFamily="49" charset="0"/>
              </a:rPr>
              <a:t>(</a:t>
            </a:r>
            <a:r>
              <a:rPr lang="en-US" altLang="en-US" sz="1200" dirty="0" err="1">
                <a:solidFill>
                  <a:srgbClr val="A9B7C6"/>
                </a:solidFill>
                <a:latin typeface="Courier New" panose="02070309020205020404" pitchFamily="49" charset="0"/>
                <a:cs typeface="Courier New" panose="02070309020205020404" pitchFamily="49" charset="0"/>
              </a:rPr>
              <a:t>HttpSecurity</a:t>
            </a:r>
            <a:r>
              <a:rPr lang="en-US" altLang="en-US" sz="1200" dirty="0">
                <a:solidFill>
                  <a:srgbClr val="A9B7C6"/>
                </a:solidFill>
                <a:latin typeface="Courier New" panose="02070309020205020404" pitchFamily="49" charset="0"/>
                <a:cs typeface="Courier New" panose="02070309020205020404" pitchFamily="49" charset="0"/>
              </a:rPr>
              <a:t> http) </a:t>
            </a:r>
            <a:r>
              <a:rPr lang="en-US" altLang="en-US" sz="1200" dirty="0">
                <a:solidFill>
                  <a:srgbClr val="CC7832"/>
                </a:solidFill>
                <a:latin typeface="Courier New" panose="02070309020205020404" pitchFamily="49" charset="0"/>
                <a:cs typeface="Courier New" panose="02070309020205020404" pitchFamily="49" charset="0"/>
              </a:rPr>
              <a:t>throws </a:t>
            </a:r>
            <a:r>
              <a:rPr lang="en-US" altLang="en-US" sz="1200" dirty="0">
                <a:solidFill>
                  <a:srgbClr val="A9B7C6"/>
                </a:solidFill>
                <a:latin typeface="Courier New" panose="02070309020205020404" pitchFamily="49" charset="0"/>
                <a:cs typeface="Courier New" panose="02070309020205020404" pitchFamily="49" charset="0"/>
              </a:rPr>
              <a:t>Exception {</a:t>
            </a:r>
            <a:br>
              <a:rPr lang="en-US" altLang="en-US" sz="1200" dirty="0">
                <a:solidFill>
                  <a:srgbClr val="A9B7C6"/>
                </a:solidFill>
                <a:latin typeface="Courier New" panose="02070309020205020404" pitchFamily="49" charset="0"/>
                <a:cs typeface="Courier New" panose="02070309020205020404" pitchFamily="49" charset="0"/>
              </a:rPr>
            </a:br>
            <a:r>
              <a:rPr lang="en-US" altLang="en-US" sz="1200" dirty="0">
                <a:solidFill>
                  <a:srgbClr val="A9B7C6"/>
                </a:solidFill>
                <a:latin typeface="Courier New" panose="02070309020205020404" pitchFamily="49" charset="0"/>
                <a:cs typeface="Courier New" panose="02070309020205020404" pitchFamily="49" charset="0"/>
              </a:rPr>
              <a:t>   </a:t>
            </a:r>
            <a:r>
              <a:rPr lang="en-US" altLang="en-US" sz="1200" dirty="0" err="1">
                <a:solidFill>
                  <a:srgbClr val="A9B7C6"/>
                </a:solidFill>
                <a:latin typeface="Courier New" panose="02070309020205020404" pitchFamily="49" charset="0"/>
                <a:cs typeface="Courier New" panose="02070309020205020404" pitchFamily="49" charset="0"/>
              </a:rPr>
              <a:t>http.httpBasic</a:t>
            </a:r>
            <a:r>
              <a:rPr lang="en-US" altLang="en-US" sz="1200" dirty="0">
                <a:solidFill>
                  <a:srgbClr val="A9B7C6"/>
                </a:solidFill>
                <a:latin typeface="Courier New" panose="02070309020205020404" pitchFamily="49" charset="0"/>
                <a:cs typeface="Courier New" panose="02070309020205020404" pitchFamily="49" charset="0"/>
              </a:rPr>
              <a:t>()</a:t>
            </a:r>
            <a:br>
              <a:rPr lang="en-US" altLang="en-US" sz="1200" dirty="0">
                <a:solidFill>
                  <a:srgbClr val="A9B7C6"/>
                </a:solidFill>
                <a:latin typeface="Courier New" panose="02070309020205020404" pitchFamily="49" charset="0"/>
                <a:cs typeface="Courier New" panose="02070309020205020404" pitchFamily="49" charset="0"/>
              </a:rPr>
            </a:br>
            <a:r>
              <a:rPr lang="en-US" altLang="en-US" sz="1200" dirty="0">
                <a:solidFill>
                  <a:srgbClr val="A9B7C6"/>
                </a:solidFill>
                <a:latin typeface="Courier New" panose="02070309020205020404" pitchFamily="49" charset="0"/>
                <a:cs typeface="Courier New" panose="02070309020205020404" pitchFamily="49" charset="0"/>
              </a:rPr>
              <a:t>         .and()</a:t>
            </a:r>
            <a:br>
              <a:rPr lang="en-US" altLang="en-US" sz="1200" dirty="0">
                <a:solidFill>
                  <a:srgbClr val="A9B7C6"/>
                </a:solidFill>
                <a:latin typeface="Courier New" panose="02070309020205020404" pitchFamily="49" charset="0"/>
                <a:cs typeface="Courier New" panose="02070309020205020404" pitchFamily="49" charset="0"/>
              </a:rPr>
            </a:br>
            <a:r>
              <a:rPr lang="en-US" altLang="en-US" sz="1200" dirty="0">
                <a:solidFill>
                  <a:srgbClr val="A9B7C6"/>
                </a:solidFill>
                <a:latin typeface="Courier New" panose="02070309020205020404" pitchFamily="49" charset="0"/>
                <a:cs typeface="Courier New" panose="02070309020205020404" pitchFamily="49" charset="0"/>
              </a:rPr>
              <a:t>      .</a:t>
            </a:r>
            <a:r>
              <a:rPr lang="en-US" altLang="en-US" sz="1200" dirty="0" err="1">
                <a:solidFill>
                  <a:srgbClr val="A9B7C6"/>
                </a:solidFill>
                <a:latin typeface="Courier New" panose="02070309020205020404" pitchFamily="49" charset="0"/>
                <a:cs typeface="Courier New" panose="02070309020205020404" pitchFamily="49" charset="0"/>
              </a:rPr>
              <a:t>authorizeRequests</a:t>
            </a:r>
            <a:r>
              <a:rPr lang="en-US" altLang="en-US" sz="1200" dirty="0">
                <a:solidFill>
                  <a:srgbClr val="A9B7C6"/>
                </a:solidFill>
                <a:latin typeface="Courier New" panose="02070309020205020404" pitchFamily="49" charset="0"/>
                <a:cs typeface="Courier New" panose="02070309020205020404" pitchFamily="49" charset="0"/>
              </a:rPr>
              <a:t>()</a:t>
            </a:r>
            <a:br>
              <a:rPr lang="en-US" altLang="en-US" sz="1200" dirty="0">
                <a:solidFill>
                  <a:srgbClr val="A9B7C6"/>
                </a:solidFill>
                <a:latin typeface="Courier New" panose="02070309020205020404" pitchFamily="49" charset="0"/>
                <a:cs typeface="Courier New" panose="02070309020205020404" pitchFamily="49" charset="0"/>
              </a:rPr>
            </a:br>
            <a:r>
              <a:rPr lang="en-US" altLang="en-US" sz="1200" dirty="0">
                <a:solidFill>
                  <a:srgbClr val="A9B7C6"/>
                </a:solidFill>
                <a:latin typeface="Courier New" panose="02070309020205020404" pitchFamily="49" charset="0"/>
                <a:cs typeface="Courier New" panose="02070309020205020404" pitchFamily="49" charset="0"/>
              </a:rPr>
              <a:t>         .</a:t>
            </a:r>
            <a:r>
              <a:rPr lang="en-US" altLang="en-US" sz="1200" dirty="0" err="1">
                <a:solidFill>
                  <a:srgbClr val="A9B7C6"/>
                </a:solidFill>
                <a:latin typeface="Courier New" panose="02070309020205020404" pitchFamily="49" charset="0"/>
                <a:cs typeface="Courier New" panose="02070309020205020404" pitchFamily="49" charset="0"/>
              </a:rPr>
              <a:t>antMatchers</a:t>
            </a:r>
            <a:r>
              <a:rPr lang="en-US" altLang="en-US" sz="1200" dirty="0">
                <a:solidFill>
                  <a:srgbClr val="A9B7C6"/>
                </a:solidFill>
                <a:latin typeface="Courier New" panose="02070309020205020404" pitchFamily="49" charset="0"/>
                <a:cs typeface="Courier New" panose="02070309020205020404" pitchFamily="49" charset="0"/>
              </a:rPr>
              <a:t>(</a:t>
            </a:r>
            <a:r>
              <a:rPr lang="en-US" altLang="en-US" sz="1200" dirty="0">
                <a:solidFill>
                  <a:srgbClr val="6A8759"/>
                </a:solidFill>
                <a:latin typeface="Courier New" panose="02070309020205020404" pitchFamily="49" charset="0"/>
                <a:cs typeface="Courier New" panose="02070309020205020404" pitchFamily="49" charset="0"/>
              </a:rPr>
              <a:t>"/admin"</a:t>
            </a:r>
            <a:r>
              <a:rPr lang="en-US" altLang="en-US" sz="1200" dirty="0">
                <a:solidFill>
                  <a:srgbClr val="A9B7C6"/>
                </a:solidFill>
                <a:latin typeface="Courier New" panose="02070309020205020404" pitchFamily="49" charset="0"/>
                <a:cs typeface="Courier New" panose="02070309020205020404" pitchFamily="49" charset="0"/>
              </a:rPr>
              <a:t>).</a:t>
            </a:r>
            <a:r>
              <a:rPr lang="en-US" altLang="en-US" sz="1200" dirty="0" err="1">
                <a:solidFill>
                  <a:srgbClr val="A9B7C6"/>
                </a:solidFill>
                <a:latin typeface="Courier New" panose="02070309020205020404" pitchFamily="49" charset="0"/>
                <a:cs typeface="Courier New" panose="02070309020205020404" pitchFamily="49" charset="0"/>
              </a:rPr>
              <a:t>hasRole</a:t>
            </a:r>
            <a:r>
              <a:rPr lang="en-US" altLang="en-US" sz="1200" dirty="0">
                <a:solidFill>
                  <a:srgbClr val="A9B7C6"/>
                </a:solidFill>
                <a:latin typeface="Courier New" panose="02070309020205020404" pitchFamily="49" charset="0"/>
                <a:cs typeface="Courier New" panose="02070309020205020404" pitchFamily="49" charset="0"/>
              </a:rPr>
              <a:t>(</a:t>
            </a:r>
            <a:r>
              <a:rPr lang="en-US" altLang="en-US" sz="1200" dirty="0">
                <a:solidFill>
                  <a:srgbClr val="6A8759"/>
                </a:solidFill>
                <a:latin typeface="Courier New" panose="02070309020205020404" pitchFamily="49" charset="0"/>
                <a:cs typeface="Courier New" panose="02070309020205020404" pitchFamily="49" charset="0"/>
              </a:rPr>
              <a:t>"ADMIN"</a:t>
            </a:r>
            <a:r>
              <a:rPr lang="en-US" altLang="en-US" sz="1200" dirty="0">
                <a:solidFill>
                  <a:srgbClr val="A9B7C6"/>
                </a:solidFill>
                <a:latin typeface="Courier New" panose="02070309020205020404" pitchFamily="49" charset="0"/>
                <a:cs typeface="Courier New" panose="02070309020205020404" pitchFamily="49" charset="0"/>
              </a:rPr>
              <a:t>)</a:t>
            </a:r>
            <a:br>
              <a:rPr lang="en-US" altLang="en-US" sz="1200" dirty="0">
                <a:solidFill>
                  <a:srgbClr val="A9B7C6"/>
                </a:solidFill>
                <a:latin typeface="Courier New" panose="02070309020205020404" pitchFamily="49" charset="0"/>
                <a:cs typeface="Courier New" panose="02070309020205020404" pitchFamily="49" charset="0"/>
              </a:rPr>
            </a:br>
            <a:r>
              <a:rPr lang="en-US" altLang="en-US" sz="1200" dirty="0">
                <a:solidFill>
                  <a:srgbClr val="A9B7C6"/>
                </a:solidFill>
                <a:latin typeface="Courier New" panose="02070309020205020404" pitchFamily="49" charset="0"/>
                <a:cs typeface="Courier New" panose="02070309020205020404" pitchFamily="49" charset="0"/>
              </a:rPr>
              <a:t>         .</a:t>
            </a:r>
            <a:r>
              <a:rPr lang="en-US" altLang="en-US" sz="1200" dirty="0" err="1">
                <a:solidFill>
                  <a:srgbClr val="A9B7C6"/>
                </a:solidFill>
                <a:latin typeface="Courier New" panose="02070309020205020404" pitchFamily="49" charset="0"/>
                <a:cs typeface="Courier New" panose="02070309020205020404" pitchFamily="49" charset="0"/>
              </a:rPr>
              <a:t>anyRequest</a:t>
            </a:r>
            <a:r>
              <a:rPr lang="en-US" altLang="en-US" sz="1200" dirty="0">
                <a:solidFill>
                  <a:srgbClr val="A9B7C6"/>
                </a:solidFill>
                <a:latin typeface="Courier New" panose="02070309020205020404" pitchFamily="49" charset="0"/>
                <a:cs typeface="Courier New" panose="02070309020205020404" pitchFamily="49" charset="0"/>
              </a:rPr>
              <a:t>().authenticated()</a:t>
            </a:r>
            <a:br>
              <a:rPr lang="en-US" altLang="en-US" sz="1200" dirty="0">
                <a:solidFill>
                  <a:srgbClr val="A9B7C6"/>
                </a:solidFill>
                <a:latin typeface="Courier New" panose="02070309020205020404" pitchFamily="49" charset="0"/>
                <a:cs typeface="Courier New" panose="02070309020205020404" pitchFamily="49" charset="0"/>
              </a:rPr>
            </a:br>
            <a:r>
              <a:rPr lang="en-US" altLang="en-US" sz="1200" dirty="0">
                <a:solidFill>
                  <a:srgbClr val="A9B7C6"/>
                </a:solidFill>
                <a:latin typeface="Courier New" panose="02070309020205020404" pitchFamily="49" charset="0"/>
                <a:cs typeface="Courier New" panose="02070309020205020404" pitchFamily="49" charset="0"/>
              </a:rPr>
              <a:t>         .and()</a:t>
            </a:r>
            <a:br>
              <a:rPr lang="en-US" altLang="en-US" sz="1200" dirty="0">
                <a:solidFill>
                  <a:srgbClr val="A9B7C6"/>
                </a:solidFill>
                <a:latin typeface="Courier New" panose="02070309020205020404" pitchFamily="49" charset="0"/>
                <a:cs typeface="Courier New" panose="02070309020205020404" pitchFamily="49" charset="0"/>
              </a:rPr>
            </a:br>
            <a:r>
              <a:rPr lang="en-US" altLang="en-US" sz="1200" dirty="0">
                <a:solidFill>
                  <a:srgbClr val="A9B7C6"/>
                </a:solidFill>
                <a:latin typeface="Courier New" panose="02070309020205020404" pitchFamily="49" charset="0"/>
                <a:cs typeface="Courier New" panose="02070309020205020404" pitchFamily="49" charset="0"/>
              </a:rPr>
              <a:t>      .</a:t>
            </a:r>
            <a:r>
              <a:rPr lang="en-US" altLang="en-US" sz="1200" dirty="0" err="1">
                <a:solidFill>
                  <a:srgbClr val="A9B7C6"/>
                </a:solidFill>
                <a:latin typeface="Courier New" panose="02070309020205020404" pitchFamily="49" charset="0"/>
                <a:cs typeface="Courier New" panose="02070309020205020404" pitchFamily="49" charset="0"/>
              </a:rPr>
              <a:t>formLogin</a:t>
            </a:r>
            <a:r>
              <a:rPr lang="en-US" altLang="en-US" sz="1200" dirty="0">
                <a:solidFill>
                  <a:srgbClr val="A9B7C6"/>
                </a:solidFill>
                <a:latin typeface="Courier New" panose="02070309020205020404" pitchFamily="49" charset="0"/>
                <a:cs typeface="Courier New" panose="02070309020205020404" pitchFamily="49" charset="0"/>
              </a:rPr>
              <a:t>()</a:t>
            </a:r>
            <a:br>
              <a:rPr lang="en-US" altLang="en-US" sz="1200" dirty="0">
                <a:solidFill>
                  <a:srgbClr val="A9B7C6"/>
                </a:solidFill>
                <a:latin typeface="Courier New" panose="02070309020205020404" pitchFamily="49" charset="0"/>
                <a:cs typeface="Courier New" panose="02070309020205020404" pitchFamily="49" charset="0"/>
              </a:rPr>
            </a:br>
            <a:r>
              <a:rPr lang="en-US" altLang="en-US" sz="1200" dirty="0">
                <a:solidFill>
                  <a:srgbClr val="A9B7C6"/>
                </a:solidFill>
                <a:latin typeface="Courier New" panose="02070309020205020404" pitchFamily="49" charset="0"/>
                <a:cs typeface="Courier New" panose="02070309020205020404" pitchFamily="49" charset="0"/>
              </a:rPr>
              <a:t>         .and()</a:t>
            </a:r>
            <a:br>
              <a:rPr lang="en-US" altLang="en-US" sz="1200" dirty="0">
                <a:solidFill>
                  <a:srgbClr val="A9B7C6"/>
                </a:solidFill>
                <a:latin typeface="Courier New" panose="02070309020205020404" pitchFamily="49" charset="0"/>
                <a:cs typeface="Courier New" panose="02070309020205020404" pitchFamily="49" charset="0"/>
              </a:rPr>
            </a:br>
            <a:r>
              <a:rPr lang="en-US" altLang="en-US" sz="1200" dirty="0">
                <a:solidFill>
                  <a:srgbClr val="A9B7C6"/>
                </a:solidFill>
                <a:latin typeface="Courier New" panose="02070309020205020404" pitchFamily="49" charset="0"/>
                <a:cs typeface="Courier New" panose="02070309020205020404" pitchFamily="49" charset="0"/>
              </a:rPr>
              <a:t>      </a:t>
            </a:r>
            <a:r>
              <a:rPr lang="en-US" altLang="en-US" sz="1200" b="1" dirty="0">
                <a:solidFill>
                  <a:srgbClr val="A9B7C6"/>
                </a:solidFill>
                <a:latin typeface="Courier New" panose="02070309020205020404" pitchFamily="49" charset="0"/>
                <a:cs typeface="Courier New" panose="02070309020205020404" pitchFamily="49" charset="0"/>
              </a:rPr>
              <a:t>.logout()</a:t>
            </a:r>
            <a:br>
              <a:rPr lang="en-US" altLang="en-US" sz="1200" b="1" dirty="0">
                <a:solidFill>
                  <a:srgbClr val="A9B7C6"/>
                </a:solidFill>
                <a:latin typeface="Courier New" panose="02070309020205020404" pitchFamily="49" charset="0"/>
                <a:cs typeface="Courier New" panose="02070309020205020404" pitchFamily="49" charset="0"/>
              </a:rPr>
            </a:br>
            <a:r>
              <a:rPr lang="en-US" altLang="en-US" sz="1200" b="1" dirty="0">
                <a:solidFill>
                  <a:srgbClr val="A9B7C6"/>
                </a:solidFill>
                <a:latin typeface="Courier New" panose="02070309020205020404" pitchFamily="49" charset="0"/>
                <a:cs typeface="Courier New" panose="02070309020205020404" pitchFamily="49" charset="0"/>
              </a:rPr>
              <a:t>         .</a:t>
            </a:r>
            <a:r>
              <a:rPr lang="en-US" altLang="en-US" sz="1200" b="1" dirty="0" err="1">
                <a:solidFill>
                  <a:srgbClr val="A9B7C6"/>
                </a:solidFill>
                <a:latin typeface="Courier New" panose="02070309020205020404" pitchFamily="49" charset="0"/>
                <a:cs typeface="Courier New" panose="02070309020205020404" pitchFamily="49" charset="0"/>
              </a:rPr>
              <a:t>logoutRequestMatcher</a:t>
            </a:r>
            <a:r>
              <a:rPr lang="en-US" altLang="en-US" sz="1200" b="1" dirty="0">
                <a:solidFill>
                  <a:srgbClr val="A9B7C6"/>
                </a:solidFill>
                <a:latin typeface="Courier New" panose="02070309020205020404" pitchFamily="49" charset="0"/>
                <a:cs typeface="Courier New" panose="02070309020205020404" pitchFamily="49" charset="0"/>
              </a:rPr>
              <a:t>(</a:t>
            </a:r>
            <a:r>
              <a:rPr lang="en-US" altLang="en-US" sz="1200" b="1" dirty="0">
                <a:solidFill>
                  <a:srgbClr val="CC7832"/>
                </a:solidFill>
                <a:latin typeface="Courier New" panose="02070309020205020404" pitchFamily="49" charset="0"/>
                <a:cs typeface="Courier New" panose="02070309020205020404" pitchFamily="49" charset="0"/>
              </a:rPr>
              <a:t>new </a:t>
            </a:r>
            <a:r>
              <a:rPr lang="en-US" altLang="en-US" sz="1200" b="1" dirty="0" err="1">
                <a:solidFill>
                  <a:srgbClr val="A9B7C6"/>
                </a:solidFill>
                <a:latin typeface="Courier New" panose="02070309020205020404" pitchFamily="49" charset="0"/>
                <a:cs typeface="Courier New" panose="02070309020205020404" pitchFamily="49" charset="0"/>
              </a:rPr>
              <a:t>AntPathRequestMatcher</a:t>
            </a:r>
            <a:r>
              <a:rPr lang="en-US" altLang="en-US" sz="1200" b="1" dirty="0">
                <a:solidFill>
                  <a:srgbClr val="A9B7C6"/>
                </a:solidFill>
                <a:latin typeface="Courier New" panose="02070309020205020404" pitchFamily="49" charset="0"/>
                <a:cs typeface="Courier New" panose="02070309020205020404" pitchFamily="49" charset="0"/>
              </a:rPr>
              <a:t>(</a:t>
            </a:r>
            <a:r>
              <a:rPr lang="en-US" altLang="en-US" sz="1200" b="1" dirty="0">
                <a:solidFill>
                  <a:srgbClr val="6A8759"/>
                </a:solidFill>
                <a:latin typeface="Courier New" panose="02070309020205020404" pitchFamily="49" charset="0"/>
                <a:cs typeface="Courier New" panose="02070309020205020404" pitchFamily="49" charset="0"/>
              </a:rPr>
              <a:t>"/logout"</a:t>
            </a:r>
            <a:r>
              <a:rPr lang="en-US" altLang="en-US" sz="1200" b="1" dirty="0">
                <a:solidFill>
                  <a:srgbClr val="A9B7C6"/>
                </a:solidFill>
                <a:latin typeface="Courier New" panose="02070309020205020404" pitchFamily="49" charset="0"/>
                <a:cs typeface="Courier New" panose="02070309020205020404" pitchFamily="49" charset="0"/>
              </a:rPr>
              <a:t>))</a:t>
            </a:r>
            <a:br>
              <a:rPr lang="en-US" altLang="en-US" sz="1200" b="1" dirty="0">
                <a:solidFill>
                  <a:srgbClr val="A9B7C6"/>
                </a:solidFill>
                <a:latin typeface="Courier New" panose="02070309020205020404" pitchFamily="49" charset="0"/>
                <a:cs typeface="Courier New" panose="02070309020205020404" pitchFamily="49" charset="0"/>
              </a:rPr>
            </a:br>
            <a:r>
              <a:rPr lang="en-US" altLang="en-US" sz="1200" b="1" dirty="0">
                <a:solidFill>
                  <a:srgbClr val="A9B7C6"/>
                </a:solidFill>
                <a:latin typeface="Courier New" panose="02070309020205020404" pitchFamily="49" charset="0"/>
                <a:cs typeface="Courier New" panose="02070309020205020404" pitchFamily="49" charset="0"/>
              </a:rPr>
              <a:t>         .</a:t>
            </a:r>
            <a:r>
              <a:rPr lang="en-US" altLang="en-US" sz="1200" b="1" dirty="0" err="1">
                <a:solidFill>
                  <a:srgbClr val="A9B7C6"/>
                </a:solidFill>
                <a:latin typeface="Courier New" panose="02070309020205020404" pitchFamily="49" charset="0"/>
                <a:cs typeface="Courier New" panose="02070309020205020404" pitchFamily="49" charset="0"/>
              </a:rPr>
              <a:t>invalidateHttpSession</a:t>
            </a:r>
            <a:r>
              <a:rPr lang="en-US" altLang="en-US" sz="1200" b="1" dirty="0">
                <a:solidFill>
                  <a:srgbClr val="A9B7C6"/>
                </a:solidFill>
                <a:latin typeface="Courier New" panose="02070309020205020404" pitchFamily="49" charset="0"/>
                <a:cs typeface="Courier New" panose="02070309020205020404" pitchFamily="49" charset="0"/>
              </a:rPr>
              <a:t>(</a:t>
            </a:r>
            <a:r>
              <a:rPr lang="en-US" altLang="en-US" sz="1200" b="1" dirty="0">
                <a:solidFill>
                  <a:srgbClr val="CC7832"/>
                </a:solidFill>
                <a:latin typeface="Courier New" panose="02070309020205020404" pitchFamily="49" charset="0"/>
                <a:cs typeface="Courier New" panose="02070309020205020404" pitchFamily="49" charset="0"/>
              </a:rPr>
              <a:t>true</a:t>
            </a:r>
            <a:r>
              <a:rPr lang="en-US" altLang="en-US" sz="1200" b="1" dirty="0">
                <a:solidFill>
                  <a:srgbClr val="A9B7C6"/>
                </a:solidFill>
                <a:latin typeface="Courier New" panose="02070309020205020404" pitchFamily="49" charset="0"/>
                <a:cs typeface="Courier New" panose="02070309020205020404" pitchFamily="49" charset="0"/>
              </a:rPr>
              <a:t>)</a:t>
            </a:r>
            <a:br>
              <a:rPr lang="en-US" altLang="en-US" sz="1200" b="1" dirty="0">
                <a:solidFill>
                  <a:srgbClr val="A9B7C6"/>
                </a:solidFill>
                <a:latin typeface="Courier New" panose="02070309020205020404" pitchFamily="49" charset="0"/>
                <a:cs typeface="Courier New" panose="02070309020205020404" pitchFamily="49" charset="0"/>
              </a:rPr>
            </a:br>
            <a:r>
              <a:rPr lang="en-US" altLang="en-US" sz="1200" b="1" dirty="0">
                <a:solidFill>
                  <a:srgbClr val="A9B7C6"/>
                </a:solidFill>
                <a:latin typeface="Courier New" panose="02070309020205020404" pitchFamily="49" charset="0"/>
                <a:cs typeface="Courier New" panose="02070309020205020404" pitchFamily="49" charset="0"/>
              </a:rPr>
              <a:t>         .</a:t>
            </a:r>
            <a:r>
              <a:rPr lang="en-US" altLang="en-US" sz="1200" b="1" dirty="0" err="1">
                <a:solidFill>
                  <a:srgbClr val="A9B7C6"/>
                </a:solidFill>
                <a:latin typeface="Courier New" panose="02070309020205020404" pitchFamily="49" charset="0"/>
                <a:cs typeface="Courier New" panose="02070309020205020404" pitchFamily="49" charset="0"/>
              </a:rPr>
              <a:t>clearAuthentication</a:t>
            </a:r>
            <a:r>
              <a:rPr lang="en-US" altLang="en-US" sz="1200" b="1" dirty="0">
                <a:solidFill>
                  <a:srgbClr val="A9B7C6"/>
                </a:solidFill>
                <a:latin typeface="Courier New" panose="02070309020205020404" pitchFamily="49" charset="0"/>
                <a:cs typeface="Courier New" panose="02070309020205020404" pitchFamily="49" charset="0"/>
              </a:rPr>
              <a:t>(</a:t>
            </a:r>
            <a:r>
              <a:rPr lang="en-US" altLang="en-US" sz="1200" b="1" dirty="0">
                <a:solidFill>
                  <a:srgbClr val="CC7832"/>
                </a:solidFill>
                <a:latin typeface="Courier New" panose="02070309020205020404" pitchFamily="49" charset="0"/>
                <a:cs typeface="Courier New" panose="02070309020205020404" pitchFamily="49" charset="0"/>
              </a:rPr>
              <a:t>true</a:t>
            </a:r>
            <a:r>
              <a:rPr lang="en-US" altLang="en-US" sz="1200" b="1" dirty="0">
                <a:solidFill>
                  <a:srgbClr val="A9B7C6"/>
                </a:solidFill>
                <a:latin typeface="Courier New" panose="02070309020205020404" pitchFamily="49" charset="0"/>
                <a:cs typeface="Courier New" panose="02070309020205020404" pitchFamily="49" charset="0"/>
              </a:rPr>
              <a:t>)</a:t>
            </a:r>
            <a:br>
              <a:rPr lang="en-US" altLang="en-US" sz="1200" b="1" dirty="0">
                <a:solidFill>
                  <a:srgbClr val="A9B7C6"/>
                </a:solidFill>
                <a:latin typeface="Courier New" panose="02070309020205020404" pitchFamily="49" charset="0"/>
                <a:cs typeface="Courier New" panose="02070309020205020404" pitchFamily="49" charset="0"/>
              </a:rPr>
            </a:br>
            <a:r>
              <a:rPr lang="en-US" altLang="en-US" sz="1200" b="1" dirty="0">
                <a:solidFill>
                  <a:srgbClr val="A9B7C6"/>
                </a:solidFill>
                <a:latin typeface="Courier New" panose="02070309020205020404" pitchFamily="49" charset="0"/>
                <a:cs typeface="Courier New" panose="02070309020205020404" pitchFamily="49" charset="0"/>
              </a:rPr>
              <a:t>         .</a:t>
            </a:r>
            <a:r>
              <a:rPr lang="en-US" altLang="en-US" sz="1200" b="1" dirty="0" err="1">
                <a:solidFill>
                  <a:srgbClr val="A9B7C6"/>
                </a:solidFill>
                <a:latin typeface="Courier New" panose="02070309020205020404" pitchFamily="49" charset="0"/>
                <a:cs typeface="Courier New" panose="02070309020205020404" pitchFamily="49" charset="0"/>
              </a:rPr>
              <a:t>deleteCookies</a:t>
            </a:r>
            <a:r>
              <a:rPr lang="en-US" altLang="en-US" sz="1200" b="1" dirty="0">
                <a:solidFill>
                  <a:srgbClr val="A9B7C6"/>
                </a:solidFill>
                <a:latin typeface="Courier New" panose="02070309020205020404" pitchFamily="49" charset="0"/>
                <a:cs typeface="Courier New" panose="02070309020205020404" pitchFamily="49" charset="0"/>
              </a:rPr>
              <a:t>(</a:t>
            </a:r>
            <a:r>
              <a:rPr lang="en-US" altLang="en-US" sz="1200" b="1" dirty="0">
                <a:solidFill>
                  <a:srgbClr val="6A8759"/>
                </a:solidFill>
                <a:latin typeface="Courier New" panose="02070309020205020404" pitchFamily="49" charset="0"/>
                <a:cs typeface="Courier New" panose="02070309020205020404" pitchFamily="49" charset="0"/>
              </a:rPr>
              <a:t>"JSESSIONID"</a:t>
            </a:r>
            <a:r>
              <a:rPr lang="en-US" altLang="en-US" sz="1200" b="1" dirty="0">
                <a:solidFill>
                  <a:srgbClr val="A9B7C6"/>
                </a:solidFill>
                <a:latin typeface="Courier New" panose="02070309020205020404" pitchFamily="49" charset="0"/>
                <a:cs typeface="Courier New" panose="02070309020205020404" pitchFamily="49" charset="0"/>
              </a:rPr>
              <a:t>)</a:t>
            </a:r>
            <a:br>
              <a:rPr lang="en-US" altLang="en-US" sz="1200" b="1" dirty="0">
                <a:solidFill>
                  <a:srgbClr val="A9B7C6"/>
                </a:solidFill>
                <a:latin typeface="Courier New" panose="02070309020205020404" pitchFamily="49" charset="0"/>
                <a:cs typeface="Courier New" panose="02070309020205020404" pitchFamily="49" charset="0"/>
              </a:rPr>
            </a:br>
            <a:r>
              <a:rPr lang="en-US" altLang="en-US" sz="1200" b="1" dirty="0">
                <a:solidFill>
                  <a:srgbClr val="A9B7C6"/>
                </a:solidFill>
                <a:latin typeface="Courier New" panose="02070309020205020404" pitchFamily="49" charset="0"/>
                <a:cs typeface="Courier New" panose="02070309020205020404" pitchFamily="49" charset="0"/>
              </a:rPr>
              <a:t>         .</a:t>
            </a:r>
            <a:r>
              <a:rPr lang="en-US" altLang="en-US" sz="1200" b="1" dirty="0" err="1">
                <a:solidFill>
                  <a:srgbClr val="A9B7C6"/>
                </a:solidFill>
                <a:latin typeface="Courier New" panose="02070309020205020404" pitchFamily="49" charset="0"/>
                <a:cs typeface="Courier New" panose="02070309020205020404" pitchFamily="49" charset="0"/>
              </a:rPr>
              <a:t>permitAll</a:t>
            </a:r>
            <a:r>
              <a:rPr lang="en-US" altLang="en-US" sz="1200" b="1" dirty="0">
                <a:solidFill>
                  <a:srgbClr val="A9B7C6"/>
                </a:solidFill>
                <a:latin typeface="Courier New" panose="02070309020205020404" pitchFamily="49" charset="0"/>
                <a:cs typeface="Courier New" panose="02070309020205020404" pitchFamily="49" charset="0"/>
              </a:rPr>
              <a:t>()</a:t>
            </a:r>
            <a:r>
              <a:rPr lang="en-US" altLang="en-US" sz="1200" b="1" dirty="0">
                <a:solidFill>
                  <a:srgbClr val="CC7832"/>
                </a:solidFill>
                <a:latin typeface="Courier New" panose="02070309020205020404" pitchFamily="49" charset="0"/>
                <a:cs typeface="Courier New" panose="02070309020205020404" pitchFamily="49" charset="0"/>
              </a:rPr>
              <a:t>;</a:t>
            </a:r>
            <a:endParaRPr lang="en-US" altLang="en-US" sz="1200" b="1" dirty="0">
              <a:latin typeface="Arial" panose="020B0604020202020204" pitchFamily="34" charset="0"/>
            </a:endParaRPr>
          </a:p>
        </p:txBody>
      </p:sp>
    </p:spTree>
    <p:extLst>
      <p:ext uri="{BB962C8B-B14F-4D97-AF65-F5344CB8AC3E}">
        <p14:creationId xmlns:p14="http://schemas.microsoft.com/office/powerpoint/2010/main" val="334061095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7AC186-6382-440A-A64A-D42CB6974C83}"/>
              </a:ext>
            </a:extLst>
          </p:cNvPr>
          <p:cNvSpPr>
            <a:spLocks noGrp="1"/>
          </p:cNvSpPr>
          <p:nvPr>
            <p:ph type="title"/>
          </p:nvPr>
        </p:nvSpPr>
        <p:spPr/>
        <p:txBody>
          <a:bodyPr/>
          <a:lstStyle/>
          <a:p>
            <a:r>
              <a:rPr lang="en-CA"/>
              <a:t>Demo - Contrôle d’access</a:t>
            </a:r>
            <a:endParaRPr lang="en-US"/>
          </a:p>
        </p:txBody>
      </p:sp>
      <p:sp>
        <p:nvSpPr>
          <p:cNvPr id="3" name="Content Placeholder 2">
            <a:extLst>
              <a:ext uri="{FF2B5EF4-FFF2-40B4-BE49-F238E27FC236}">
                <a16:creationId xmlns:a16="http://schemas.microsoft.com/office/drawing/2014/main" xmlns="" id="{39EDD75E-96D9-435A-8275-C708BE868810}"/>
              </a:ext>
            </a:extLst>
          </p:cNvPr>
          <p:cNvSpPr>
            <a:spLocks noGrp="1"/>
          </p:cNvSpPr>
          <p:nvPr>
            <p:ph sz="half" idx="1"/>
          </p:nvPr>
        </p:nvSpPr>
        <p:spPr>
          <a:xfrm>
            <a:off x="580796" y="2049324"/>
            <a:ext cx="2806699" cy="1144190"/>
          </a:xfrm>
        </p:spPr>
        <p:txBody>
          <a:bodyPr/>
          <a:lstStyle/>
          <a:p>
            <a:r>
              <a:rPr lang="en-US" sz="2400" dirty="0"/>
              <a:t>On </a:t>
            </a:r>
            <a:r>
              <a:rPr lang="en-US" sz="2400" dirty="0" err="1"/>
              <a:t>peut</a:t>
            </a:r>
            <a:r>
              <a:rPr lang="en-US" sz="2400" dirty="0"/>
              <a:t> se connecter avec</a:t>
            </a:r>
            <a:r>
              <a:rPr lang="en-US" sz="2400" dirty="0">
                <a:latin typeface="Consolas" panose="020B0609020204030204" pitchFamily="49" charset="0"/>
              </a:rPr>
              <a:t> </a:t>
            </a:r>
            <a:r>
              <a:rPr lang="en-US" sz="2400" b="1" dirty="0" err="1">
                <a:latin typeface="Consolas" panose="020B0609020204030204" pitchFamily="49" charset="0"/>
              </a:rPr>
              <a:t>user:user</a:t>
            </a:r>
            <a:r>
              <a:rPr lang="en-US" sz="2400" b="1" dirty="0">
                <a:latin typeface="Consolas" panose="020B0609020204030204" pitchFamily="49" charset="0"/>
              </a:rPr>
              <a:t> </a:t>
            </a:r>
            <a:r>
              <a:rPr lang="en-US" sz="2400" dirty="0"/>
              <a:t>sans </a:t>
            </a:r>
            <a:r>
              <a:rPr lang="en-US" sz="2400" dirty="0" err="1"/>
              <a:t>probleme</a:t>
            </a:r>
            <a:r>
              <a:rPr lang="en-US" sz="2400" dirty="0"/>
              <a:t>, </a:t>
            </a:r>
            <a:r>
              <a:rPr lang="en-US" sz="2400" dirty="0" err="1"/>
              <a:t>mais</a:t>
            </a:r>
            <a:r>
              <a:rPr lang="en-US" sz="2400" dirty="0"/>
              <a:t> </a:t>
            </a:r>
            <a:r>
              <a:rPr lang="en-US" sz="2400" dirty="0" err="1"/>
              <a:t>il</a:t>
            </a:r>
            <a:r>
              <a:rPr lang="en-US" sz="2400" dirty="0"/>
              <a:t> </a:t>
            </a:r>
            <a:r>
              <a:rPr lang="en-US" sz="2400" dirty="0" err="1"/>
              <a:t>n’y</a:t>
            </a:r>
            <a:r>
              <a:rPr lang="en-US" sz="2400" dirty="0"/>
              <a:t> a pas de restriction pour </a:t>
            </a:r>
            <a:r>
              <a:rPr lang="en-US" sz="2400" dirty="0" err="1"/>
              <a:t>aller</a:t>
            </a:r>
            <a:r>
              <a:rPr lang="en-US" sz="2400" dirty="0"/>
              <a:t> sur</a:t>
            </a:r>
            <a:r>
              <a:rPr lang="en-US" sz="2400" dirty="0">
                <a:latin typeface="Consolas" panose="020B0609020204030204" pitchFamily="49" charset="0"/>
              </a:rPr>
              <a:t> </a:t>
            </a:r>
            <a:r>
              <a:rPr lang="en-US" sz="2400" b="1" dirty="0">
                <a:latin typeface="Consolas" panose="020B0609020204030204" pitchFamily="49" charset="0"/>
              </a:rPr>
              <a:t>/admin</a:t>
            </a:r>
          </a:p>
        </p:txBody>
      </p:sp>
      <p:pic>
        <p:nvPicPr>
          <p:cNvPr id="4" name="Picture 3" descr="A picture containing object&#10;&#10;Description generated with high confidence">
            <a:extLst>
              <a:ext uri="{FF2B5EF4-FFF2-40B4-BE49-F238E27FC236}">
                <a16:creationId xmlns:a16="http://schemas.microsoft.com/office/drawing/2014/main" xmlns="" id="{91EF4BD0-50FA-4A1F-A574-6037CF3194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96" y="924597"/>
            <a:ext cx="389853" cy="389853"/>
          </a:xfrm>
          <a:prstGeom prst="rect">
            <a:avLst/>
          </a:prstGeom>
        </p:spPr>
      </p:pic>
      <p:sp>
        <p:nvSpPr>
          <p:cNvPr id="6" name="Rectangle 1">
            <a:extLst>
              <a:ext uri="{FF2B5EF4-FFF2-40B4-BE49-F238E27FC236}">
                <a16:creationId xmlns:a16="http://schemas.microsoft.com/office/drawing/2014/main" xmlns="" id="{6651A9F6-F6BE-4CAF-A486-13A8A327668A}"/>
              </a:ext>
            </a:extLst>
          </p:cNvPr>
          <p:cNvSpPr>
            <a:spLocks noGrp="1" noChangeArrowheads="1"/>
          </p:cNvSpPr>
          <p:nvPr>
            <p:ph sz="half" idx="2"/>
          </p:nvPr>
        </p:nvSpPr>
        <p:spPr bwMode="auto">
          <a:xfrm>
            <a:off x="3969877" y="814150"/>
            <a:ext cx="4412123" cy="243912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0" indent="0" defTabSz="685800">
              <a:spcBef>
                <a:spcPct val="0"/>
              </a:spcBef>
              <a:buNone/>
            </a:pPr>
            <a:r>
              <a:rPr lang="en-US" altLang="en-US" sz="1100" dirty="0">
                <a:solidFill>
                  <a:srgbClr val="BBB529"/>
                </a:solidFill>
                <a:latin typeface="Courier New" panose="02070309020205020404" pitchFamily="49" charset="0"/>
                <a:cs typeface="Courier New" panose="02070309020205020404" pitchFamily="49" charset="0"/>
              </a:rPr>
              <a:t>@Controller</a:t>
            </a:r>
            <a:br>
              <a:rPr lang="en-US" altLang="en-US" sz="1100" dirty="0">
                <a:solidFill>
                  <a:srgbClr val="BBB529"/>
                </a:solidFill>
                <a:latin typeface="Courier New" panose="02070309020205020404" pitchFamily="49" charset="0"/>
                <a:cs typeface="Courier New" panose="02070309020205020404" pitchFamily="49" charset="0"/>
              </a:rPr>
            </a:br>
            <a:r>
              <a:rPr lang="en-US" altLang="en-US" sz="1100" dirty="0">
                <a:solidFill>
                  <a:srgbClr val="CC7832"/>
                </a:solidFill>
                <a:latin typeface="Courier New" panose="02070309020205020404" pitchFamily="49" charset="0"/>
                <a:cs typeface="Courier New" panose="02070309020205020404" pitchFamily="49" charset="0"/>
              </a:rPr>
              <a:t>public class </a:t>
            </a:r>
            <a:r>
              <a:rPr lang="en-US" altLang="en-US" sz="1100" dirty="0" err="1">
                <a:solidFill>
                  <a:srgbClr val="A9B7C6"/>
                </a:solidFill>
                <a:latin typeface="Courier New" panose="02070309020205020404" pitchFamily="49" charset="0"/>
                <a:cs typeface="Courier New" panose="02070309020205020404" pitchFamily="49" charset="0"/>
              </a:rPr>
              <a:t>ViewController</a:t>
            </a:r>
            <a:r>
              <a:rPr lang="en-US" altLang="en-US" sz="1100" dirty="0">
                <a:solidFill>
                  <a:srgbClr val="A9B7C6"/>
                </a:solidFill>
                <a:latin typeface="Courier New" panose="02070309020205020404" pitchFamily="49" charset="0"/>
                <a:cs typeface="Courier New" panose="02070309020205020404" pitchFamily="49" charset="0"/>
              </a:rPr>
              <a:t> {</a:t>
            </a:r>
            <a:br>
              <a:rPr lang="en-US" altLang="en-US" sz="1100" dirty="0">
                <a:solidFill>
                  <a:srgbClr val="A9B7C6"/>
                </a:solidFill>
                <a:latin typeface="Courier New" panose="02070309020205020404" pitchFamily="49" charset="0"/>
                <a:cs typeface="Courier New" panose="02070309020205020404" pitchFamily="49" charset="0"/>
              </a:rPr>
            </a:br>
            <a:r>
              <a:rPr lang="en-US" altLang="en-US" sz="1100" dirty="0">
                <a:solidFill>
                  <a:srgbClr val="A9B7C6"/>
                </a:solidFill>
                <a:latin typeface="Courier New" panose="02070309020205020404" pitchFamily="49" charset="0"/>
                <a:cs typeface="Courier New" panose="02070309020205020404" pitchFamily="49" charset="0"/>
              </a:rPr>
              <a:t>   </a:t>
            </a:r>
            <a:br>
              <a:rPr lang="en-US" altLang="en-US" sz="1100" dirty="0">
                <a:solidFill>
                  <a:srgbClr val="A9B7C6"/>
                </a:solidFill>
                <a:latin typeface="Courier New" panose="02070309020205020404" pitchFamily="49" charset="0"/>
                <a:cs typeface="Courier New" panose="02070309020205020404" pitchFamily="49" charset="0"/>
              </a:rPr>
            </a:br>
            <a:r>
              <a:rPr lang="en-US" altLang="en-US" sz="1100" dirty="0">
                <a:solidFill>
                  <a:srgbClr val="A9B7C6"/>
                </a:solidFill>
                <a:latin typeface="Courier New" panose="02070309020205020404" pitchFamily="49" charset="0"/>
                <a:cs typeface="Courier New" panose="02070309020205020404" pitchFamily="49" charset="0"/>
              </a:rPr>
              <a:t>   </a:t>
            </a:r>
            <a:r>
              <a:rPr lang="en-US" altLang="en-US" sz="1100" dirty="0">
                <a:solidFill>
                  <a:srgbClr val="808080"/>
                </a:solidFill>
                <a:latin typeface="Courier New" panose="02070309020205020404" pitchFamily="49" charset="0"/>
                <a:cs typeface="Courier New" panose="02070309020205020404" pitchFamily="49" charset="0"/>
              </a:rPr>
              <a:t>// ...</a:t>
            </a:r>
            <a:r>
              <a:rPr lang="en-US" altLang="en-US" sz="1100" dirty="0">
                <a:solidFill>
                  <a:srgbClr val="A9B7C6"/>
                </a:solidFill>
                <a:latin typeface="Courier New" panose="02070309020205020404" pitchFamily="49" charset="0"/>
                <a:cs typeface="Courier New" panose="02070309020205020404" pitchFamily="49" charset="0"/>
              </a:rPr>
              <a:t/>
            </a:r>
            <a:br>
              <a:rPr lang="en-US" altLang="en-US" sz="1100" dirty="0">
                <a:solidFill>
                  <a:srgbClr val="A9B7C6"/>
                </a:solidFill>
                <a:latin typeface="Courier New" panose="02070309020205020404" pitchFamily="49" charset="0"/>
                <a:cs typeface="Courier New" panose="02070309020205020404" pitchFamily="49" charset="0"/>
              </a:rPr>
            </a:br>
            <a:r>
              <a:rPr lang="en-US" altLang="en-US" sz="1100" dirty="0">
                <a:solidFill>
                  <a:srgbClr val="A9B7C6"/>
                </a:solidFill>
                <a:latin typeface="Courier New" panose="02070309020205020404" pitchFamily="49" charset="0"/>
                <a:cs typeface="Courier New" panose="02070309020205020404" pitchFamily="49" charset="0"/>
              </a:rPr>
              <a:t>   </a:t>
            </a:r>
            <a:br>
              <a:rPr lang="en-US" altLang="en-US" sz="1100" dirty="0">
                <a:solidFill>
                  <a:srgbClr val="A9B7C6"/>
                </a:solidFill>
                <a:latin typeface="Courier New" panose="02070309020205020404" pitchFamily="49" charset="0"/>
                <a:cs typeface="Courier New" panose="02070309020205020404" pitchFamily="49" charset="0"/>
              </a:rPr>
            </a:br>
            <a:r>
              <a:rPr lang="en-US" altLang="en-US" sz="1100" dirty="0">
                <a:solidFill>
                  <a:srgbClr val="A9B7C6"/>
                </a:solidFill>
                <a:latin typeface="Courier New" panose="02070309020205020404" pitchFamily="49" charset="0"/>
                <a:cs typeface="Courier New" panose="02070309020205020404" pitchFamily="49" charset="0"/>
              </a:rPr>
              <a:t>   </a:t>
            </a:r>
            <a:r>
              <a:rPr lang="en-US" altLang="en-US" sz="1100" dirty="0">
                <a:solidFill>
                  <a:srgbClr val="BBB529"/>
                </a:solidFill>
                <a:latin typeface="Courier New" panose="02070309020205020404" pitchFamily="49" charset="0"/>
                <a:cs typeface="Courier New" panose="02070309020205020404" pitchFamily="49" charset="0"/>
              </a:rPr>
              <a:t>@</a:t>
            </a:r>
            <a:r>
              <a:rPr lang="en-US" altLang="en-US" sz="1100" dirty="0" err="1">
                <a:solidFill>
                  <a:srgbClr val="BBB529"/>
                </a:solidFill>
                <a:latin typeface="Courier New" panose="02070309020205020404" pitchFamily="49" charset="0"/>
                <a:cs typeface="Courier New" panose="02070309020205020404" pitchFamily="49" charset="0"/>
              </a:rPr>
              <a:t>GetMapping</a:t>
            </a:r>
            <a:r>
              <a:rPr lang="en-US" altLang="en-US" sz="1100" dirty="0">
                <a:solidFill>
                  <a:srgbClr val="A9B7C6"/>
                </a:solidFill>
                <a:latin typeface="Courier New" panose="02070309020205020404" pitchFamily="49" charset="0"/>
                <a:cs typeface="Courier New" panose="02070309020205020404" pitchFamily="49" charset="0"/>
              </a:rPr>
              <a:t>(</a:t>
            </a:r>
            <a:r>
              <a:rPr lang="en-US" altLang="en-US" sz="1100" dirty="0">
                <a:solidFill>
                  <a:srgbClr val="6A8759"/>
                </a:solidFill>
                <a:latin typeface="Courier New" panose="02070309020205020404" pitchFamily="49" charset="0"/>
                <a:cs typeface="Courier New" panose="02070309020205020404" pitchFamily="49" charset="0"/>
              </a:rPr>
              <a:t>"/admin"</a:t>
            </a:r>
            <a:r>
              <a:rPr lang="en-US" altLang="en-US" sz="1100" dirty="0">
                <a:solidFill>
                  <a:srgbClr val="A9B7C6"/>
                </a:solidFill>
                <a:latin typeface="Courier New" panose="02070309020205020404" pitchFamily="49" charset="0"/>
                <a:cs typeface="Courier New" panose="02070309020205020404" pitchFamily="49" charset="0"/>
              </a:rPr>
              <a:t>)</a:t>
            </a:r>
            <a:br>
              <a:rPr lang="en-US" altLang="en-US" sz="1100" dirty="0">
                <a:solidFill>
                  <a:srgbClr val="A9B7C6"/>
                </a:solidFill>
                <a:latin typeface="Courier New" panose="02070309020205020404" pitchFamily="49" charset="0"/>
                <a:cs typeface="Courier New" panose="02070309020205020404" pitchFamily="49" charset="0"/>
              </a:rPr>
            </a:br>
            <a:r>
              <a:rPr lang="en-US" altLang="en-US" sz="1100" dirty="0">
                <a:solidFill>
                  <a:srgbClr val="A9B7C6"/>
                </a:solidFill>
                <a:latin typeface="Courier New" panose="02070309020205020404" pitchFamily="49" charset="0"/>
                <a:cs typeface="Courier New" panose="02070309020205020404" pitchFamily="49" charset="0"/>
              </a:rPr>
              <a:t>   </a:t>
            </a:r>
            <a:r>
              <a:rPr lang="en-US" altLang="en-US" sz="1100" b="1" dirty="0">
                <a:solidFill>
                  <a:srgbClr val="BBB529"/>
                </a:solidFill>
                <a:latin typeface="Courier New" panose="02070309020205020404" pitchFamily="49" charset="0"/>
                <a:cs typeface="Courier New" panose="02070309020205020404" pitchFamily="49" charset="0"/>
              </a:rPr>
              <a:t>@</a:t>
            </a:r>
            <a:r>
              <a:rPr lang="en-US" altLang="en-US" sz="1100" b="1" dirty="0" err="1">
                <a:solidFill>
                  <a:srgbClr val="BBB529"/>
                </a:solidFill>
                <a:latin typeface="Courier New" panose="02070309020205020404" pitchFamily="49" charset="0"/>
                <a:cs typeface="Courier New" panose="02070309020205020404" pitchFamily="49" charset="0"/>
              </a:rPr>
              <a:t>PreAuthorize</a:t>
            </a:r>
            <a:r>
              <a:rPr lang="en-US" altLang="en-US" sz="1100" b="1" dirty="0">
                <a:solidFill>
                  <a:srgbClr val="A9B7C6"/>
                </a:solidFill>
                <a:latin typeface="Courier New" panose="02070309020205020404" pitchFamily="49" charset="0"/>
                <a:cs typeface="Courier New" panose="02070309020205020404" pitchFamily="49" charset="0"/>
              </a:rPr>
              <a:t>(</a:t>
            </a:r>
            <a:r>
              <a:rPr lang="en-US" altLang="en-US" sz="1100" b="1" dirty="0">
                <a:solidFill>
                  <a:srgbClr val="6A8759"/>
                </a:solidFill>
                <a:latin typeface="Courier New" panose="02070309020205020404" pitchFamily="49" charset="0"/>
                <a:cs typeface="Courier New" panose="02070309020205020404" pitchFamily="49" charset="0"/>
              </a:rPr>
              <a:t>"</a:t>
            </a:r>
            <a:r>
              <a:rPr lang="en-US" altLang="en-US" sz="1100" b="1" dirty="0" err="1">
                <a:solidFill>
                  <a:srgbClr val="A9B7C6"/>
                </a:solidFill>
                <a:latin typeface="Courier New" panose="02070309020205020404" pitchFamily="49" charset="0"/>
                <a:cs typeface="Courier New" panose="02070309020205020404" pitchFamily="49" charset="0"/>
              </a:rPr>
              <a:t>hasRole</a:t>
            </a:r>
            <a:r>
              <a:rPr lang="en-US" altLang="en-US" sz="1100" b="1" dirty="0">
                <a:solidFill>
                  <a:srgbClr val="A9B7C6"/>
                </a:solidFill>
                <a:latin typeface="Courier New" panose="02070309020205020404" pitchFamily="49" charset="0"/>
                <a:cs typeface="Courier New" panose="02070309020205020404" pitchFamily="49" charset="0"/>
              </a:rPr>
              <a:t>(</a:t>
            </a:r>
            <a:r>
              <a:rPr lang="en-US" altLang="en-US" sz="1100" b="1" dirty="0">
                <a:solidFill>
                  <a:srgbClr val="6A8759"/>
                </a:solidFill>
                <a:latin typeface="Courier New" panose="02070309020205020404" pitchFamily="49" charset="0"/>
                <a:cs typeface="Courier New" panose="02070309020205020404" pitchFamily="49" charset="0"/>
              </a:rPr>
              <a:t>'ADMIN'</a:t>
            </a:r>
            <a:r>
              <a:rPr lang="en-US" altLang="en-US" sz="1100" b="1" dirty="0">
                <a:solidFill>
                  <a:srgbClr val="A9B7C6"/>
                </a:solidFill>
                <a:latin typeface="Courier New" panose="02070309020205020404" pitchFamily="49" charset="0"/>
                <a:cs typeface="Courier New" panose="02070309020205020404" pitchFamily="49" charset="0"/>
              </a:rPr>
              <a:t>)</a:t>
            </a:r>
            <a:r>
              <a:rPr lang="en-US" altLang="en-US" sz="1100" b="1" dirty="0">
                <a:solidFill>
                  <a:srgbClr val="6A8759"/>
                </a:solidFill>
                <a:latin typeface="Courier New" panose="02070309020205020404" pitchFamily="49" charset="0"/>
                <a:cs typeface="Courier New" panose="02070309020205020404" pitchFamily="49" charset="0"/>
              </a:rPr>
              <a:t>"</a:t>
            </a:r>
            <a:r>
              <a:rPr lang="en-US" altLang="en-US" sz="1100" b="1" dirty="0">
                <a:solidFill>
                  <a:srgbClr val="A9B7C6"/>
                </a:solidFill>
                <a:latin typeface="Courier New" panose="02070309020205020404" pitchFamily="49" charset="0"/>
                <a:cs typeface="Courier New" panose="02070309020205020404" pitchFamily="49" charset="0"/>
              </a:rPr>
              <a:t>)</a:t>
            </a:r>
            <a:r>
              <a:rPr lang="en-US" altLang="en-US" sz="1100" dirty="0">
                <a:solidFill>
                  <a:srgbClr val="808080"/>
                </a:solidFill>
                <a:latin typeface="Courier New" panose="02070309020205020404" pitchFamily="49" charset="0"/>
                <a:cs typeface="Courier New" panose="02070309020205020404" pitchFamily="49" charset="0"/>
              </a:rPr>
              <a:t/>
            </a:r>
            <a:br>
              <a:rPr lang="en-US" altLang="en-US" sz="1100" dirty="0">
                <a:solidFill>
                  <a:srgbClr val="808080"/>
                </a:solidFill>
                <a:latin typeface="Courier New" panose="02070309020205020404" pitchFamily="49" charset="0"/>
                <a:cs typeface="Courier New" panose="02070309020205020404" pitchFamily="49" charset="0"/>
              </a:rPr>
            </a:br>
            <a:r>
              <a:rPr lang="en-US" altLang="en-US" sz="1100" dirty="0">
                <a:solidFill>
                  <a:srgbClr val="808080"/>
                </a:solidFill>
                <a:latin typeface="Courier New" panose="02070309020205020404" pitchFamily="49" charset="0"/>
                <a:cs typeface="Courier New" panose="02070309020205020404" pitchFamily="49" charset="0"/>
              </a:rPr>
              <a:t>   </a:t>
            </a:r>
            <a:r>
              <a:rPr lang="en-US" altLang="en-US" sz="1100" dirty="0">
                <a:solidFill>
                  <a:srgbClr val="CC7832"/>
                </a:solidFill>
                <a:latin typeface="Courier New" panose="02070309020205020404" pitchFamily="49" charset="0"/>
                <a:cs typeface="Courier New" panose="02070309020205020404" pitchFamily="49" charset="0"/>
              </a:rPr>
              <a:t>public </a:t>
            </a:r>
            <a:r>
              <a:rPr lang="en-US" altLang="en-US" sz="1100" dirty="0" err="1">
                <a:solidFill>
                  <a:srgbClr val="A9B7C6"/>
                </a:solidFill>
                <a:latin typeface="Courier New" panose="02070309020205020404" pitchFamily="49" charset="0"/>
                <a:cs typeface="Courier New" panose="02070309020205020404" pitchFamily="49" charset="0"/>
              </a:rPr>
              <a:t>ModelAndView</a:t>
            </a:r>
            <a:r>
              <a:rPr lang="en-US" altLang="en-US" sz="1100" dirty="0">
                <a:solidFill>
                  <a:srgbClr val="A9B7C6"/>
                </a:solidFill>
                <a:latin typeface="Courier New" panose="02070309020205020404" pitchFamily="49" charset="0"/>
                <a:cs typeface="Courier New" panose="02070309020205020404" pitchFamily="49" charset="0"/>
              </a:rPr>
              <a:t> </a:t>
            </a:r>
            <a:r>
              <a:rPr lang="en-US" altLang="en-US" sz="1100" dirty="0">
                <a:solidFill>
                  <a:srgbClr val="FFC66D"/>
                </a:solidFill>
                <a:latin typeface="Courier New" panose="02070309020205020404" pitchFamily="49" charset="0"/>
                <a:cs typeface="Courier New" panose="02070309020205020404" pitchFamily="49" charset="0"/>
              </a:rPr>
              <a:t>admin</a:t>
            </a:r>
            <a:r>
              <a:rPr lang="en-US" altLang="en-US" sz="1100" dirty="0">
                <a:solidFill>
                  <a:srgbClr val="A9B7C6"/>
                </a:solidFill>
                <a:latin typeface="Courier New" panose="02070309020205020404" pitchFamily="49" charset="0"/>
                <a:cs typeface="Courier New" panose="02070309020205020404" pitchFamily="49" charset="0"/>
              </a:rPr>
              <a:t>(Principal principal) {</a:t>
            </a:r>
            <a:br>
              <a:rPr lang="en-US" altLang="en-US" sz="1100" dirty="0">
                <a:solidFill>
                  <a:srgbClr val="A9B7C6"/>
                </a:solidFill>
                <a:latin typeface="Courier New" panose="02070309020205020404" pitchFamily="49" charset="0"/>
                <a:cs typeface="Courier New" panose="02070309020205020404" pitchFamily="49" charset="0"/>
              </a:rPr>
            </a:br>
            <a:r>
              <a:rPr lang="en-US" altLang="en-US" sz="1100" dirty="0">
                <a:solidFill>
                  <a:srgbClr val="A9B7C6"/>
                </a:solidFill>
                <a:latin typeface="Courier New" panose="02070309020205020404" pitchFamily="49" charset="0"/>
                <a:cs typeface="Courier New" panose="02070309020205020404" pitchFamily="49" charset="0"/>
              </a:rPr>
              <a:t>      </a:t>
            </a:r>
            <a:r>
              <a:rPr lang="en-US" altLang="en-US" sz="1100" dirty="0" err="1">
                <a:solidFill>
                  <a:srgbClr val="A9B7C6"/>
                </a:solidFill>
                <a:latin typeface="Courier New" panose="02070309020205020404" pitchFamily="49" charset="0"/>
                <a:cs typeface="Courier New" panose="02070309020205020404" pitchFamily="49" charset="0"/>
              </a:rPr>
              <a:t>ModelAndView</a:t>
            </a:r>
            <a:r>
              <a:rPr lang="en-US" altLang="en-US" sz="1100" dirty="0">
                <a:solidFill>
                  <a:srgbClr val="A9B7C6"/>
                </a:solidFill>
                <a:latin typeface="Courier New" panose="02070309020205020404" pitchFamily="49" charset="0"/>
                <a:cs typeface="Courier New" panose="02070309020205020404" pitchFamily="49" charset="0"/>
              </a:rPr>
              <a:t> </a:t>
            </a:r>
            <a:r>
              <a:rPr lang="en-US" altLang="en-US" sz="1100" dirty="0" err="1">
                <a:solidFill>
                  <a:srgbClr val="A9B7C6"/>
                </a:solidFill>
                <a:latin typeface="Courier New" panose="02070309020205020404" pitchFamily="49" charset="0"/>
                <a:cs typeface="Courier New" panose="02070309020205020404" pitchFamily="49" charset="0"/>
              </a:rPr>
              <a:t>modelAndView</a:t>
            </a:r>
            <a:r>
              <a:rPr lang="en-US" altLang="en-US" sz="1100" dirty="0">
                <a:solidFill>
                  <a:srgbClr val="A9B7C6"/>
                </a:solidFill>
                <a:latin typeface="Courier New" panose="02070309020205020404" pitchFamily="49" charset="0"/>
                <a:cs typeface="Courier New" panose="02070309020205020404" pitchFamily="49" charset="0"/>
              </a:rPr>
              <a:t> = </a:t>
            </a:r>
            <a:r>
              <a:rPr lang="en-US" altLang="en-US" sz="1100" dirty="0">
                <a:solidFill>
                  <a:srgbClr val="CC7832"/>
                </a:solidFill>
                <a:latin typeface="Courier New" panose="02070309020205020404" pitchFamily="49" charset="0"/>
                <a:cs typeface="Courier New" panose="02070309020205020404" pitchFamily="49" charset="0"/>
              </a:rPr>
              <a:t>new </a:t>
            </a:r>
            <a:r>
              <a:rPr lang="en-US" altLang="en-US" sz="1100" dirty="0" err="1">
                <a:solidFill>
                  <a:srgbClr val="A9B7C6"/>
                </a:solidFill>
                <a:latin typeface="Courier New" panose="02070309020205020404" pitchFamily="49" charset="0"/>
                <a:cs typeface="Courier New" panose="02070309020205020404" pitchFamily="49" charset="0"/>
              </a:rPr>
              <a:t>ModelAndView</a:t>
            </a:r>
            <a:r>
              <a:rPr lang="en-US" altLang="en-US" sz="1100" dirty="0">
                <a:solidFill>
                  <a:srgbClr val="A9B7C6"/>
                </a:solidFill>
                <a:latin typeface="Courier New" panose="02070309020205020404" pitchFamily="49" charset="0"/>
                <a:cs typeface="Courier New" panose="02070309020205020404" pitchFamily="49" charset="0"/>
              </a:rPr>
              <a:t>(</a:t>
            </a:r>
            <a:r>
              <a:rPr lang="en-US" altLang="en-US" sz="1100" dirty="0">
                <a:solidFill>
                  <a:srgbClr val="6A8759"/>
                </a:solidFill>
                <a:latin typeface="Courier New" panose="02070309020205020404" pitchFamily="49" charset="0"/>
                <a:cs typeface="Courier New" panose="02070309020205020404" pitchFamily="49" charset="0"/>
              </a:rPr>
              <a:t>"admin"</a:t>
            </a:r>
            <a:r>
              <a:rPr lang="en-US" altLang="en-US" sz="1100" dirty="0">
                <a:solidFill>
                  <a:srgbClr val="A9B7C6"/>
                </a:solidFill>
                <a:latin typeface="Courier New" panose="02070309020205020404" pitchFamily="49" charset="0"/>
                <a:cs typeface="Courier New" panose="02070309020205020404" pitchFamily="49" charset="0"/>
              </a:rPr>
              <a:t>)</a:t>
            </a:r>
            <a:r>
              <a:rPr lang="en-US" altLang="en-US" sz="1100" dirty="0">
                <a:solidFill>
                  <a:srgbClr val="CC7832"/>
                </a:solidFill>
                <a:latin typeface="Courier New" panose="02070309020205020404" pitchFamily="49" charset="0"/>
                <a:cs typeface="Courier New" panose="02070309020205020404" pitchFamily="49" charset="0"/>
              </a:rPr>
              <a:t>;</a:t>
            </a:r>
            <a:br>
              <a:rPr lang="en-US" altLang="en-US" sz="1100" dirty="0">
                <a:solidFill>
                  <a:srgbClr val="CC7832"/>
                </a:solidFill>
                <a:latin typeface="Courier New" panose="02070309020205020404" pitchFamily="49" charset="0"/>
                <a:cs typeface="Courier New" panose="02070309020205020404" pitchFamily="49" charset="0"/>
              </a:rPr>
            </a:br>
            <a:r>
              <a:rPr lang="en-US" altLang="en-US" sz="1100" dirty="0">
                <a:solidFill>
                  <a:srgbClr val="CC7832"/>
                </a:solidFill>
                <a:latin typeface="Courier New" panose="02070309020205020404" pitchFamily="49" charset="0"/>
                <a:cs typeface="Courier New" panose="02070309020205020404" pitchFamily="49" charset="0"/>
              </a:rPr>
              <a:t>      </a:t>
            </a:r>
            <a:r>
              <a:rPr lang="en-US" altLang="en-US" sz="1100" dirty="0" err="1">
                <a:solidFill>
                  <a:srgbClr val="A9B7C6"/>
                </a:solidFill>
                <a:latin typeface="Courier New" panose="02070309020205020404" pitchFamily="49" charset="0"/>
                <a:cs typeface="Courier New" panose="02070309020205020404" pitchFamily="49" charset="0"/>
              </a:rPr>
              <a:t>modelAndView.addObject</a:t>
            </a:r>
            <a:r>
              <a:rPr lang="en-US" altLang="en-US" sz="1100" dirty="0">
                <a:solidFill>
                  <a:srgbClr val="A9B7C6"/>
                </a:solidFill>
                <a:latin typeface="Courier New" panose="02070309020205020404" pitchFamily="49" charset="0"/>
                <a:cs typeface="Courier New" panose="02070309020205020404" pitchFamily="49" charset="0"/>
              </a:rPr>
              <a:t>(</a:t>
            </a:r>
            <a:r>
              <a:rPr lang="en-US" altLang="en-US" sz="1100" dirty="0">
                <a:solidFill>
                  <a:srgbClr val="6A8759"/>
                </a:solidFill>
                <a:latin typeface="Courier New" panose="02070309020205020404" pitchFamily="49" charset="0"/>
                <a:cs typeface="Courier New" panose="02070309020205020404" pitchFamily="49" charset="0"/>
              </a:rPr>
              <a:t>"user"</a:t>
            </a:r>
            <a:r>
              <a:rPr lang="en-US" altLang="en-US" sz="1100" dirty="0">
                <a:solidFill>
                  <a:srgbClr val="CC7832"/>
                </a:solidFill>
                <a:latin typeface="Courier New" panose="02070309020205020404" pitchFamily="49" charset="0"/>
                <a:cs typeface="Courier New" panose="02070309020205020404" pitchFamily="49" charset="0"/>
              </a:rPr>
              <a:t>, </a:t>
            </a:r>
            <a:r>
              <a:rPr lang="en-US" altLang="en-US" sz="1100" dirty="0">
                <a:solidFill>
                  <a:srgbClr val="A9B7C6"/>
                </a:solidFill>
                <a:latin typeface="Courier New" panose="02070309020205020404" pitchFamily="49" charset="0"/>
                <a:cs typeface="Courier New" panose="02070309020205020404" pitchFamily="49" charset="0"/>
              </a:rPr>
              <a:t>principal)</a:t>
            </a:r>
            <a:r>
              <a:rPr lang="en-US" altLang="en-US" sz="1100" dirty="0">
                <a:solidFill>
                  <a:srgbClr val="CC7832"/>
                </a:solidFill>
                <a:latin typeface="Courier New" panose="02070309020205020404" pitchFamily="49" charset="0"/>
                <a:cs typeface="Courier New" panose="02070309020205020404" pitchFamily="49" charset="0"/>
              </a:rPr>
              <a:t>;</a:t>
            </a:r>
            <a:br>
              <a:rPr lang="en-US" altLang="en-US" sz="1100" dirty="0">
                <a:solidFill>
                  <a:srgbClr val="CC7832"/>
                </a:solidFill>
                <a:latin typeface="Courier New" panose="02070309020205020404" pitchFamily="49" charset="0"/>
                <a:cs typeface="Courier New" panose="02070309020205020404" pitchFamily="49" charset="0"/>
              </a:rPr>
            </a:br>
            <a:r>
              <a:rPr lang="en-US" altLang="en-US" sz="1100" dirty="0">
                <a:solidFill>
                  <a:srgbClr val="CC7832"/>
                </a:solidFill>
                <a:latin typeface="Courier New" panose="02070309020205020404" pitchFamily="49" charset="0"/>
                <a:cs typeface="Courier New" panose="02070309020205020404" pitchFamily="49" charset="0"/>
              </a:rPr>
              <a:t>      return </a:t>
            </a:r>
            <a:r>
              <a:rPr lang="en-US" altLang="en-US" sz="1100" dirty="0" err="1">
                <a:solidFill>
                  <a:srgbClr val="A9B7C6"/>
                </a:solidFill>
                <a:latin typeface="Courier New" panose="02070309020205020404" pitchFamily="49" charset="0"/>
                <a:cs typeface="Courier New" panose="02070309020205020404" pitchFamily="49" charset="0"/>
              </a:rPr>
              <a:t>modelAndView</a:t>
            </a:r>
            <a:r>
              <a:rPr lang="en-US" altLang="en-US" sz="1100" dirty="0">
                <a:solidFill>
                  <a:srgbClr val="CC7832"/>
                </a:solidFill>
                <a:latin typeface="Courier New" panose="02070309020205020404" pitchFamily="49" charset="0"/>
                <a:cs typeface="Courier New" panose="02070309020205020404" pitchFamily="49" charset="0"/>
              </a:rPr>
              <a:t>;</a:t>
            </a:r>
            <a:br>
              <a:rPr lang="en-US" altLang="en-US" sz="1100" dirty="0">
                <a:solidFill>
                  <a:srgbClr val="CC7832"/>
                </a:solidFill>
                <a:latin typeface="Courier New" panose="02070309020205020404" pitchFamily="49" charset="0"/>
                <a:cs typeface="Courier New" panose="02070309020205020404" pitchFamily="49" charset="0"/>
              </a:rPr>
            </a:br>
            <a:r>
              <a:rPr lang="en-US" altLang="en-US" sz="1100" dirty="0">
                <a:solidFill>
                  <a:srgbClr val="CC7832"/>
                </a:solidFill>
                <a:latin typeface="Courier New" panose="02070309020205020404" pitchFamily="49" charset="0"/>
                <a:cs typeface="Courier New" panose="02070309020205020404" pitchFamily="49" charset="0"/>
              </a:rPr>
              <a:t>   </a:t>
            </a:r>
            <a:r>
              <a:rPr lang="en-US" altLang="en-US" sz="1100" dirty="0">
                <a:solidFill>
                  <a:srgbClr val="A9B7C6"/>
                </a:solidFill>
                <a:latin typeface="Courier New" panose="02070309020205020404" pitchFamily="49" charset="0"/>
                <a:cs typeface="Courier New" panose="02070309020205020404" pitchFamily="49" charset="0"/>
              </a:rPr>
              <a:t>}</a:t>
            </a:r>
            <a:endParaRPr lang="en-US" altLang="en-US" sz="1100" dirty="0">
              <a:solidFill>
                <a:schemeClr val="tx1"/>
              </a:solidFill>
              <a:latin typeface="Arial" panose="020B0604020202020204" pitchFamily="34" charset="0"/>
            </a:endParaRPr>
          </a:p>
        </p:txBody>
      </p:sp>
      <p:sp>
        <p:nvSpPr>
          <p:cNvPr id="10" name="Plus Sign 9">
            <a:extLst>
              <a:ext uri="{FF2B5EF4-FFF2-40B4-BE49-F238E27FC236}">
                <a16:creationId xmlns:a16="http://schemas.microsoft.com/office/drawing/2014/main" xmlns="" id="{BF051271-9D49-467E-A838-1113B8A5D39F}"/>
              </a:ext>
            </a:extLst>
          </p:cNvPr>
          <p:cNvSpPr/>
          <p:nvPr/>
        </p:nvSpPr>
        <p:spPr>
          <a:xfrm>
            <a:off x="5666352" y="3253279"/>
            <a:ext cx="535781" cy="54292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8" name="Rectangle 11">
            <a:extLst>
              <a:ext uri="{FF2B5EF4-FFF2-40B4-BE49-F238E27FC236}">
                <a16:creationId xmlns:a16="http://schemas.microsoft.com/office/drawing/2014/main" xmlns="" id="{46BD60EC-6D52-4EF0-BBA3-F54FB75FDD58}"/>
              </a:ext>
            </a:extLst>
          </p:cNvPr>
          <p:cNvSpPr>
            <a:spLocks noChangeArrowheads="1"/>
          </p:cNvSpPr>
          <p:nvPr/>
        </p:nvSpPr>
        <p:spPr bwMode="auto">
          <a:xfrm>
            <a:off x="3950659" y="3740865"/>
            <a:ext cx="4412122" cy="99257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a:spcBef>
                <a:spcPct val="0"/>
              </a:spcBef>
            </a:pPr>
            <a:r>
              <a:rPr lang="en-US" altLang="en-US" sz="1200" dirty="0">
                <a:solidFill>
                  <a:srgbClr val="BBB529"/>
                </a:solidFill>
                <a:latin typeface="Arial" panose="020B0604020202020204" pitchFamily="34" charset="0"/>
                <a:cs typeface="Arial" panose="020B0604020202020204" pitchFamily="34" charset="0"/>
              </a:rPr>
              <a:t>@Configuration</a:t>
            </a:r>
            <a:br>
              <a:rPr lang="en-US" altLang="en-US" sz="1200" dirty="0">
                <a:solidFill>
                  <a:srgbClr val="BBB529"/>
                </a:solidFill>
                <a:latin typeface="Arial" panose="020B0604020202020204" pitchFamily="34" charset="0"/>
                <a:cs typeface="Arial" panose="020B0604020202020204" pitchFamily="34" charset="0"/>
              </a:rPr>
            </a:br>
            <a:r>
              <a:rPr lang="en-US" altLang="en-US" sz="1200" dirty="0">
                <a:solidFill>
                  <a:srgbClr val="BBB529"/>
                </a:solidFill>
                <a:latin typeface="Arial" panose="020B0604020202020204" pitchFamily="34" charset="0"/>
                <a:cs typeface="Arial" panose="020B0604020202020204" pitchFamily="34" charset="0"/>
              </a:rPr>
              <a:t>@</a:t>
            </a:r>
            <a:r>
              <a:rPr lang="en-US" altLang="en-US" sz="1200" dirty="0" err="1">
                <a:solidFill>
                  <a:srgbClr val="BBB529"/>
                </a:solidFill>
                <a:latin typeface="Arial" panose="020B0604020202020204" pitchFamily="34" charset="0"/>
                <a:cs typeface="Arial" panose="020B0604020202020204" pitchFamily="34" charset="0"/>
              </a:rPr>
              <a:t>EnableWebSecurity</a:t>
            </a:r>
            <a:r>
              <a:rPr lang="en-US" altLang="en-US" sz="1200" dirty="0">
                <a:solidFill>
                  <a:srgbClr val="BBB529"/>
                </a:solidFill>
                <a:latin typeface="Arial" panose="020B0604020202020204" pitchFamily="34" charset="0"/>
                <a:cs typeface="Arial" panose="020B0604020202020204" pitchFamily="34" charset="0"/>
              </a:rPr>
              <a:t/>
            </a:r>
            <a:br>
              <a:rPr lang="en-US" altLang="en-US" sz="1200" dirty="0">
                <a:solidFill>
                  <a:srgbClr val="BBB529"/>
                </a:solidFill>
                <a:latin typeface="Arial" panose="020B0604020202020204" pitchFamily="34" charset="0"/>
                <a:cs typeface="Arial" panose="020B0604020202020204" pitchFamily="34" charset="0"/>
              </a:rPr>
            </a:br>
            <a:r>
              <a:rPr lang="en-US" altLang="en-US" sz="1200" b="1" dirty="0">
                <a:solidFill>
                  <a:srgbClr val="BBB529"/>
                </a:solidFill>
                <a:latin typeface="Arial" panose="020B0604020202020204" pitchFamily="34" charset="0"/>
                <a:cs typeface="Arial" panose="020B0604020202020204" pitchFamily="34" charset="0"/>
              </a:rPr>
              <a:t>@</a:t>
            </a:r>
            <a:r>
              <a:rPr lang="en-US" altLang="en-US" sz="1200" b="1" dirty="0" err="1">
                <a:solidFill>
                  <a:srgbClr val="BBB529"/>
                </a:solidFill>
                <a:latin typeface="Arial" panose="020B0604020202020204" pitchFamily="34" charset="0"/>
                <a:cs typeface="Arial" panose="020B0604020202020204" pitchFamily="34" charset="0"/>
              </a:rPr>
              <a:t>EnableGlobalMethodSecurity</a:t>
            </a:r>
            <a:r>
              <a:rPr lang="en-US" altLang="en-US" sz="1200" b="1" dirty="0">
                <a:solidFill>
                  <a:srgbClr val="A9B7C6"/>
                </a:solidFill>
                <a:latin typeface="Arial" panose="020B0604020202020204" pitchFamily="34" charset="0"/>
                <a:cs typeface="Arial" panose="020B0604020202020204" pitchFamily="34" charset="0"/>
              </a:rPr>
              <a:t>(</a:t>
            </a:r>
            <a:r>
              <a:rPr lang="en-US" altLang="en-US" sz="1200" b="1" dirty="0" err="1">
                <a:solidFill>
                  <a:srgbClr val="D0D0FF"/>
                </a:solidFill>
                <a:latin typeface="Arial" panose="020B0604020202020204" pitchFamily="34" charset="0"/>
                <a:cs typeface="Arial" panose="020B0604020202020204" pitchFamily="34" charset="0"/>
              </a:rPr>
              <a:t>prePostEnabled</a:t>
            </a:r>
            <a:r>
              <a:rPr lang="en-US" altLang="en-US" sz="1200" b="1" dirty="0">
                <a:solidFill>
                  <a:srgbClr val="D0D0FF"/>
                </a:solidFill>
                <a:latin typeface="Arial" panose="020B0604020202020204" pitchFamily="34" charset="0"/>
                <a:cs typeface="Arial" panose="020B0604020202020204" pitchFamily="34" charset="0"/>
              </a:rPr>
              <a:t> </a:t>
            </a:r>
            <a:r>
              <a:rPr lang="en-US" altLang="en-US" sz="1200" b="1" dirty="0">
                <a:solidFill>
                  <a:srgbClr val="A9B7C6"/>
                </a:solidFill>
                <a:latin typeface="Arial" panose="020B0604020202020204" pitchFamily="34" charset="0"/>
                <a:cs typeface="Arial" panose="020B0604020202020204" pitchFamily="34" charset="0"/>
              </a:rPr>
              <a:t>= </a:t>
            </a:r>
            <a:r>
              <a:rPr lang="en-US" altLang="en-US" sz="1200" b="1" dirty="0">
                <a:solidFill>
                  <a:srgbClr val="CC7832"/>
                </a:solidFill>
                <a:latin typeface="Arial" panose="020B0604020202020204" pitchFamily="34" charset="0"/>
                <a:cs typeface="Arial" panose="020B0604020202020204" pitchFamily="34" charset="0"/>
              </a:rPr>
              <a:t>true</a:t>
            </a:r>
            <a:r>
              <a:rPr lang="en-US" altLang="en-US" sz="1200" b="1" dirty="0">
                <a:solidFill>
                  <a:srgbClr val="A9B7C6"/>
                </a:solidFill>
                <a:latin typeface="Arial" panose="020B0604020202020204" pitchFamily="34" charset="0"/>
                <a:cs typeface="Arial" panose="020B0604020202020204" pitchFamily="34" charset="0"/>
              </a:rPr>
              <a:t>)</a:t>
            </a:r>
            <a:r>
              <a:rPr lang="en-US" altLang="en-US" sz="1200" dirty="0">
                <a:solidFill>
                  <a:srgbClr val="BBB529"/>
                </a:solidFill>
                <a:latin typeface="Arial" panose="020B0604020202020204" pitchFamily="34" charset="0"/>
                <a:cs typeface="Arial" panose="020B0604020202020204" pitchFamily="34" charset="0"/>
              </a:rPr>
              <a:t/>
            </a:r>
            <a:br>
              <a:rPr lang="en-US" altLang="en-US" sz="1200" dirty="0">
                <a:solidFill>
                  <a:srgbClr val="BBB529"/>
                </a:solidFill>
                <a:latin typeface="Arial" panose="020B0604020202020204" pitchFamily="34" charset="0"/>
                <a:cs typeface="Arial" panose="020B0604020202020204" pitchFamily="34" charset="0"/>
              </a:rPr>
            </a:br>
            <a:r>
              <a:rPr lang="en-US" altLang="en-US" sz="1200" dirty="0">
                <a:solidFill>
                  <a:srgbClr val="CC7832"/>
                </a:solidFill>
                <a:latin typeface="Arial" panose="020B0604020202020204" pitchFamily="34" charset="0"/>
                <a:cs typeface="Arial" panose="020B0604020202020204" pitchFamily="34" charset="0"/>
              </a:rPr>
              <a:t>public class </a:t>
            </a:r>
            <a:r>
              <a:rPr lang="en-US" altLang="en-US" sz="1200" dirty="0" err="1">
                <a:solidFill>
                  <a:srgbClr val="A9B7C6"/>
                </a:solidFill>
                <a:latin typeface="Arial" panose="020B0604020202020204" pitchFamily="34" charset="0"/>
                <a:cs typeface="Arial" panose="020B0604020202020204" pitchFamily="34" charset="0"/>
              </a:rPr>
              <a:t>SecurityConfiguration</a:t>
            </a:r>
            <a:r>
              <a:rPr lang="en-US" altLang="en-US" sz="1200" dirty="0">
                <a:solidFill>
                  <a:srgbClr val="A9B7C6"/>
                </a:solidFill>
                <a:latin typeface="Arial" panose="020B0604020202020204" pitchFamily="34" charset="0"/>
                <a:cs typeface="Arial" panose="020B0604020202020204" pitchFamily="34" charset="0"/>
              </a:rPr>
              <a:t> </a:t>
            </a:r>
            <a:r>
              <a:rPr lang="en-US" altLang="en-US" sz="1200" dirty="0">
                <a:solidFill>
                  <a:srgbClr val="CC7832"/>
                </a:solidFill>
                <a:latin typeface="Arial" panose="020B0604020202020204" pitchFamily="34" charset="0"/>
                <a:cs typeface="Arial" panose="020B0604020202020204" pitchFamily="34" charset="0"/>
              </a:rPr>
              <a:t>extends </a:t>
            </a:r>
            <a:r>
              <a:rPr lang="en-US" altLang="en-US" sz="1200" dirty="0" err="1">
                <a:solidFill>
                  <a:srgbClr val="A9B7C6"/>
                </a:solidFill>
                <a:latin typeface="Arial" panose="020B0604020202020204" pitchFamily="34" charset="0"/>
                <a:cs typeface="Arial" panose="020B0604020202020204" pitchFamily="34" charset="0"/>
              </a:rPr>
              <a:t>WebSecurityConfigurerAdapter</a:t>
            </a:r>
            <a:r>
              <a:rPr lang="en-US" altLang="en-US" sz="1200" dirty="0">
                <a:solidFill>
                  <a:srgbClr val="A9B7C6"/>
                </a:solidFill>
                <a:latin typeface="Arial" panose="020B0604020202020204" pitchFamily="34" charset="0"/>
                <a:cs typeface="Arial" panose="020B0604020202020204" pitchFamily="34" charset="0"/>
              </a:rPr>
              <a:t> {</a:t>
            </a:r>
            <a:endParaRPr lang="en-US" altLang="en-US" sz="1200" dirty="0">
              <a:latin typeface="Arial" panose="020B0604020202020204" pitchFamily="34" charset="0"/>
              <a:cs typeface="Arial" panose="020B0604020202020204" pitchFamily="34" charset="0"/>
            </a:endParaRPr>
          </a:p>
        </p:txBody>
      </p:sp>
      <p:graphicFrame>
        <p:nvGraphicFramePr>
          <p:cNvPr id="20" name="Table 19">
            <a:extLst>
              <a:ext uri="{FF2B5EF4-FFF2-40B4-BE49-F238E27FC236}">
                <a16:creationId xmlns:a16="http://schemas.microsoft.com/office/drawing/2014/main" xmlns="" id="{A75EC575-0F8B-4C7E-A901-459CB6F7D25E}"/>
              </a:ext>
            </a:extLst>
          </p:cNvPr>
          <p:cNvGraphicFramePr>
            <a:graphicFrameLocks noGrp="1"/>
          </p:cNvGraphicFramePr>
          <p:nvPr>
            <p:extLst/>
          </p:nvPr>
        </p:nvGraphicFramePr>
        <p:xfrm>
          <a:off x="600075" y="4820621"/>
          <a:ext cx="7272338" cy="1059180"/>
        </p:xfrm>
        <a:graphic>
          <a:graphicData uri="http://schemas.openxmlformats.org/drawingml/2006/table">
            <a:tbl>
              <a:tblPr firstRow="1" bandRow="1">
                <a:tableStyleId>{5C22544A-7EE6-4342-B048-85BDC9FD1C3A}</a:tableStyleId>
              </a:tblPr>
              <a:tblGrid>
                <a:gridCol w="2843213">
                  <a:extLst>
                    <a:ext uri="{9D8B030D-6E8A-4147-A177-3AD203B41FA5}">
                      <a16:colId xmlns:a16="http://schemas.microsoft.com/office/drawing/2014/main" xmlns="" val="1382899647"/>
                    </a:ext>
                  </a:extLst>
                </a:gridCol>
                <a:gridCol w="4429125">
                  <a:extLst>
                    <a:ext uri="{9D8B030D-6E8A-4147-A177-3AD203B41FA5}">
                      <a16:colId xmlns:a16="http://schemas.microsoft.com/office/drawing/2014/main" xmlns="" val="728824075"/>
                    </a:ext>
                  </a:extLst>
                </a:gridCol>
              </a:tblGrid>
              <a:tr h="278130">
                <a:tc>
                  <a:txBody>
                    <a:bodyPr/>
                    <a:lstStyle/>
                    <a:p>
                      <a:r>
                        <a:rPr lang="en-US" sz="1400"/>
                        <a:t>Annotation</a:t>
                      </a:r>
                    </a:p>
                  </a:txBody>
                  <a:tcPr marL="68580" marR="68580" marT="34290" marB="34290"/>
                </a:tc>
                <a:tc>
                  <a:txBody>
                    <a:bodyPr/>
                    <a:lstStyle/>
                    <a:p>
                      <a:r>
                        <a:rPr lang="en-US" sz="1400"/>
                        <a:t>Description</a:t>
                      </a:r>
                    </a:p>
                  </a:txBody>
                  <a:tcPr marL="68580" marR="68580" marT="34290" marB="34290"/>
                </a:tc>
                <a:extLst>
                  <a:ext uri="{0D108BD9-81ED-4DB2-BD59-A6C34878D82A}">
                    <a16:rowId xmlns:a16="http://schemas.microsoft.com/office/drawing/2014/main" xmlns="" val="4105647244"/>
                  </a:ext>
                </a:extLst>
              </a:tr>
              <a:tr h="480060">
                <a:tc>
                  <a:txBody>
                    <a:bodyPr/>
                    <a:lstStyle/>
                    <a:p>
                      <a:r>
                        <a:rPr lang="en-US" sz="1400">
                          <a:latin typeface="Consolas" panose="020B0609020204030204" pitchFamily="49" charset="0"/>
                        </a:rPr>
                        <a:t>@PreAuthorize</a:t>
                      </a:r>
                    </a:p>
                  </a:txBody>
                  <a:tcPr marL="68580" marR="68580" marT="34290" marB="34290"/>
                </a:tc>
                <a:tc>
                  <a:txBody>
                    <a:bodyPr/>
                    <a:lstStyle/>
                    <a:p>
                      <a:r>
                        <a:rPr lang="en-US" sz="1400"/>
                        <a:t>Avant de faire la requ</a:t>
                      </a:r>
                      <a:r>
                        <a:rPr lang="en-CA" sz="1400"/>
                        <a:t>ête, Spring Security s’assure que les conditions passé en paramètre sont respecté</a:t>
                      </a:r>
                      <a:endParaRPr lang="en-US" sz="1400"/>
                    </a:p>
                  </a:txBody>
                  <a:tcPr marL="68580" marR="68580" marT="34290" marB="34290"/>
                </a:tc>
                <a:extLst>
                  <a:ext uri="{0D108BD9-81ED-4DB2-BD59-A6C34878D82A}">
                    <a16:rowId xmlns:a16="http://schemas.microsoft.com/office/drawing/2014/main" xmlns="" val="2359282342"/>
                  </a:ext>
                </a:extLst>
              </a:tr>
              <a:tr h="278130">
                <a:tc>
                  <a:txBody>
                    <a:bodyPr/>
                    <a:lstStyle/>
                    <a:p>
                      <a:r>
                        <a:rPr lang="en-US" sz="1400">
                          <a:latin typeface="Consolas" panose="020B0609020204030204" pitchFamily="49" charset="0"/>
                        </a:rPr>
                        <a:t>@EnableGlobalMethodSecurity</a:t>
                      </a:r>
                    </a:p>
                  </a:txBody>
                  <a:tcPr marL="68580" marR="68580" marT="34290" marB="34290"/>
                </a:tc>
                <a:tc>
                  <a:txBody>
                    <a:bodyPr/>
                    <a:lstStyle/>
                    <a:p>
                      <a:r>
                        <a:rPr lang="en-CA" sz="1400"/>
                        <a:t>Active les annotations de sécurité dans l’application</a:t>
                      </a:r>
                      <a:endParaRPr lang="en-US" sz="1400"/>
                    </a:p>
                  </a:txBody>
                  <a:tcPr marL="68580" marR="68580" marT="34290" marB="34290"/>
                </a:tc>
                <a:extLst>
                  <a:ext uri="{0D108BD9-81ED-4DB2-BD59-A6C34878D82A}">
                    <a16:rowId xmlns:a16="http://schemas.microsoft.com/office/drawing/2014/main" xmlns="" val="3035600165"/>
                  </a:ext>
                </a:extLst>
              </a:tr>
            </a:tbl>
          </a:graphicData>
        </a:graphic>
      </p:graphicFrame>
    </p:spTree>
    <p:extLst>
      <p:ext uri="{BB962C8B-B14F-4D97-AF65-F5344CB8AC3E}">
        <p14:creationId xmlns:p14="http://schemas.microsoft.com/office/powerpoint/2010/main" val="172711784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7AC186-6382-440A-A64A-D42CB6974C83}"/>
              </a:ext>
            </a:extLst>
          </p:cNvPr>
          <p:cNvSpPr>
            <a:spLocks noGrp="1"/>
          </p:cNvSpPr>
          <p:nvPr>
            <p:ph type="title"/>
          </p:nvPr>
        </p:nvSpPr>
        <p:spPr/>
        <p:txBody>
          <a:bodyPr/>
          <a:lstStyle/>
          <a:p>
            <a:r>
              <a:rPr lang="en-CA"/>
              <a:t>Demo - Contrôle d’access</a:t>
            </a:r>
            <a:endParaRPr lang="en-US"/>
          </a:p>
        </p:txBody>
      </p:sp>
      <p:pic>
        <p:nvPicPr>
          <p:cNvPr id="4" name="Picture 3" descr="A picture containing object&#10;&#10;Description generated with high confidence">
            <a:extLst>
              <a:ext uri="{FF2B5EF4-FFF2-40B4-BE49-F238E27FC236}">
                <a16:creationId xmlns:a16="http://schemas.microsoft.com/office/drawing/2014/main" xmlns="" id="{91EF4BD0-50FA-4A1F-A574-6037CF3194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96" y="924597"/>
            <a:ext cx="389853" cy="389853"/>
          </a:xfrm>
          <a:prstGeom prst="rect">
            <a:avLst/>
          </a:prstGeom>
        </p:spPr>
      </p:pic>
      <p:sp>
        <p:nvSpPr>
          <p:cNvPr id="6" name="Right Brace 5">
            <a:extLst>
              <a:ext uri="{FF2B5EF4-FFF2-40B4-BE49-F238E27FC236}">
                <a16:creationId xmlns:a16="http://schemas.microsoft.com/office/drawing/2014/main" xmlns="" id="{12F0991E-DFA8-4682-9FED-D9C365FD7C78}"/>
              </a:ext>
            </a:extLst>
          </p:cNvPr>
          <p:cNvSpPr/>
          <p:nvPr/>
        </p:nvSpPr>
        <p:spPr>
          <a:xfrm>
            <a:off x="5836444" y="2364578"/>
            <a:ext cx="221456" cy="195024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00"/>
          </a:p>
        </p:txBody>
      </p:sp>
      <p:sp>
        <p:nvSpPr>
          <p:cNvPr id="7" name="TextBox 6">
            <a:extLst>
              <a:ext uri="{FF2B5EF4-FFF2-40B4-BE49-F238E27FC236}">
                <a16:creationId xmlns:a16="http://schemas.microsoft.com/office/drawing/2014/main" xmlns="" id="{5080606F-4801-43AC-B042-9AD8B1E56AEB}"/>
              </a:ext>
            </a:extLst>
          </p:cNvPr>
          <p:cNvSpPr txBox="1"/>
          <p:nvPr/>
        </p:nvSpPr>
        <p:spPr>
          <a:xfrm>
            <a:off x="6122194" y="3201199"/>
            <a:ext cx="2101857" cy="415498"/>
          </a:xfrm>
          <a:prstGeom prst="rect">
            <a:avLst/>
          </a:prstGeom>
          <a:noFill/>
        </p:spPr>
        <p:txBody>
          <a:bodyPr wrap="none" rtlCol="0">
            <a:spAutoFit/>
          </a:bodyPr>
          <a:lstStyle/>
          <a:p>
            <a:r>
              <a:rPr lang="en-US" sz="2100">
                <a:latin typeface="Consolas" panose="020B0609020204030204" pitchFamily="49" charset="0"/>
              </a:rPr>
              <a:t>@PreAuthorize</a:t>
            </a:r>
          </a:p>
        </p:txBody>
      </p:sp>
      <p:pic>
        <p:nvPicPr>
          <p:cNvPr id="12" name="Content Placeholder 11" descr="A screenshot of a cell phone&#10;&#10;Description generated with very high confidence">
            <a:extLst>
              <a:ext uri="{FF2B5EF4-FFF2-40B4-BE49-F238E27FC236}">
                <a16:creationId xmlns:a16="http://schemas.microsoft.com/office/drawing/2014/main" xmlns="" id="{E06A553B-FE83-4C64-9423-7B6A8F86569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1550" y="2372522"/>
            <a:ext cx="4800600" cy="1950244"/>
          </a:xfrm>
          <a:ln>
            <a:solidFill>
              <a:schemeClr val="tx1"/>
            </a:solidFill>
          </a:ln>
        </p:spPr>
      </p:pic>
    </p:spTree>
    <p:extLst>
      <p:ext uri="{BB962C8B-B14F-4D97-AF65-F5344CB8AC3E}">
        <p14:creationId xmlns:p14="http://schemas.microsoft.com/office/powerpoint/2010/main" val="65921735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7AC186-6382-440A-A64A-D42CB6974C83}"/>
              </a:ext>
            </a:extLst>
          </p:cNvPr>
          <p:cNvSpPr>
            <a:spLocks noGrp="1"/>
          </p:cNvSpPr>
          <p:nvPr>
            <p:ph type="title"/>
          </p:nvPr>
        </p:nvSpPr>
        <p:spPr/>
        <p:txBody>
          <a:bodyPr/>
          <a:lstStyle/>
          <a:p>
            <a:r>
              <a:rPr lang="en-CA"/>
              <a:t>Demo - Contrôle d’access</a:t>
            </a:r>
            <a:endParaRPr lang="en-US"/>
          </a:p>
        </p:txBody>
      </p:sp>
      <p:sp>
        <p:nvSpPr>
          <p:cNvPr id="3" name="Content Placeholder 2">
            <a:extLst>
              <a:ext uri="{FF2B5EF4-FFF2-40B4-BE49-F238E27FC236}">
                <a16:creationId xmlns:a16="http://schemas.microsoft.com/office/drawing/2014/main" xmlns="" id="{39EDD75E-96D9-435A-8275-C708BE868810}"/>
              </a:ext>
            </a:extLst>
          </p:cNvPr>
          <p:cNvSpPr>
            <a:spLocks noGrp="1"/>
          </p:cNvSpPr>
          <p:nvPr>
            <p:ph idx="1"/>
          </p:nvPr>
        </p:nvSpPr>
        <p:spPr>
          <a:xfrm>
            <a:off x="469745" y="1484784"/>
            <a:ext cx="6447501" cy="3308746"/>
          </a:xfrm>
        </p:spPr>
        <p:txBody>
          <a:bodyPr>
            <a:noAutofit/>
          </a:bodyPr>
          <a:lstStyle/>
          <a:p>
            <a:r>
              <a:rPr lang="en-US" sz="2000" dirty="0">
                <a:latin typeface="Consolas" panose="020B0609020204030204" pitchFamily="49" charset="0"/>
              </a:rPr>
              <a:t>@</a:t>
            </a:r>
            <a:r>
              <a:rPr lang="en-US" sz="2000" dirty="0" err="1">
                <a:latin typeface="Consolas" panose="020B0609020204030204" pitchFamily="49" charset="0"/>
              </a:rPr>
              <a:t>PreAuthorize</a:t>
            </a:r>
            <a:r>
              <a:rPr lang="en-US" sz="2000" dirty="0">
                <a:latin typeface="Consolas" panose="020B0609020204030204" pitchFamily="49" charset="0"/>
              </a:rPr>
              <a:t>(“</a:t>
            </a:r>
            <a:r>
              <a:rPr lang="en-US" sz="2000" dirty="0" err="1">
                <a:latin typeface="Consolas" panose="020B0609020204030204" pitchFamily="49" charset="0"/>
              </a:rPr>
              <a:t>hasRole</a:t>
            </a:r>
            <a:r>
              <a:rPr lang="en-US" sz="2000" dirty="0">
                <a:latin typeface="Consolas" panose="020B0609020204030204" pitchFamily="49" charset="0"/>
              </a:rPr>
              <a:t>(‘ADMIN’”)</a:t>
            </a:r>
          </a:p>
          <a:p>
            <a:r>
              <a:rPr lang="en-US" sz="2000" dirty="0">
                <a:latin typeface="Consolas" panose="020B0609020204030204" pitchFamily="49" charset="0"/>
              </a:rPr>
              <a:t>@</a:t>
            </a:r>
            <a:r>
              <a:rPr lang="en-US" sz="2000" dirty="0" err="1">
                <a:latin typeface="Consolas" panose="020B0609020204030204" pitchFamily="49" charset="0"/>
              </a:rPr>
              <a:t>PreAuthorize</a:t>
            </a:r>
            <a:r>
              <a:rPr lang="en-US" sz="2000" dirty="0">
                <a:latin typeface="Consolas" panose="020B0609020204030204" pitchFamily="49" charset="0"/>
              </a:rPr>
              <a:t>(“</a:t>
            </a:r>
            <a:r>
              <a:rPr lang="en-US" sz="2000" dirty="0" err="1">
                <a:latin typeface="Consolas" panose="020B0609020204030204" pitchFamily="49" charset="0"/>
              </a:rPr>
              <a:t>hasAnyRole</a:t>
            </a:r>
            <a:r>
              <a:rPr lang="en-US" sz="2000" dirty="0">
                <a:latin typeface="Consolas" panose="020B0609020204030204" pitchFamily="49" charset="0"/>
              </a:rPr>
              <a:t>(‘ADMIN’, ‘USER’)”)</a:t>
            </a:r>
          </a:p>
          <a:p>
            <a:r>
              <a:rPr lang="en-US" sz="2000" dirty="0">
                <a:latin typeface="Consolas" panose="020B0609020204030204" pitchFamily="49" charset="0"/>
              </a:rPr>
              <a:t>@</a:t>
            </a:r>
            <a:r>
              <a:rPr lang="en-US" sz="2000" dirty="0" err="1">
                <a:latin typeface="Consolas" panose="020B0609020204030204" pitchFamily="49" charset="0"/>
              </a:rPr>
              <a:t>PreAuthorize</a:t>
            </a:r>
            <a:r>
              <a:rPr lang="en-US" sz="2000" dirty="0">
                <a:latin typeface="Consolas" panose="020B0609020204030204" pitchFamily="49" charset="0"/>
              </a:rPr>
              <a:t>(“</a:t>
            </a:r>
            <a:r>
              <a:rPr lang="en-US" sz="2000" dirty="0" err="1">
                <a:latin typeface="Consolas" panose="020B0609020204030204" pitchFamily="49" charset="0"/>
              </a:rPr>
              <a:t>hasAuthority</a:t>
            </a:r>
            <a:r>
              <a:rPr lang="en-US" sz="2000" dirty="0">
                <a:latin typeface="Consolas" panose="020B0609020204030204" pitchFamily="49" charset="0"/>
              </a:rPr>
              <a:t>(‘READ’) and </a:t>
            </a:r>
            <a:r>
              <a:rPr lang="en-US" sz="2000" dirty="0" err="1">
                <a:latin typeface="Consolas" panose="020B0609020204030204" pitchFamily="49" charset="0"/>
              </a:rPr>
              <a:t>hasRole</a:t>
            </a:r>
            <a:r>
              <a:rPr lang="en-US" sz="2000" dirty="0">
                <a:latin typeface="Consolas" panose="020B0609020204030204" pitchFamily="49" charset="0"/>
              </a:rPr>
              <a:t>(‘USER’)”)</a:t>
            </a:r>
          </a:p>
          <a:p>
            <a:endParaRPr lang="en-US" sz="2000" b="1" dirty="0">
              <a:latin typeface="Consolas" panose="020B0609020204030204" pitchFamily="49" charset="0"/>
            </a:endParaRPr>
          </a:p>
          <a:p>
            <a:pPr marL="0" indent="0">
              <a:buNone/>
            </a:pPr>
            <a:r>
              <a:rPr lang="en-US" sz="2000" b="1" dirty="0">
                <a:latin typeface="Consolas" panose="020B0609020204030204" pitchFamily="49" charset="0"/>
              </a:rPr>
              <a:t>VS </a:t>
            </a:r>
          </a:p>
          <a:p>
            <a:pPr marL="0" indent="0">
              <a:buNone/>
            </a:pPr>
            <a:endParaRPr lang="en-US" sz="2000" b="1" dirty="0">
              <a:latin typeface="Consolas" panose="020B0609020204030204" pitchFamily="49" charset="0"/>
            </a:endParaRPr>
          </a:p>
          <a:p>
            <a:pPr marL="0" indent="0">
              <a:buNone/>
            </a:pPr>
            <a:r>
              <a:rPr lang="en-US" sz="2000" b="1" u="sng" dirty="0" err="1">
                <a:latin typeface="Consolas" panose="020B0609020204030204" pitchFamily="49" charset="0"/>
              </a:rPr>
              <a:t>antMatchers</a:t>
            </a:r>
            <a:endParaRPr lang="en-CA" sz="2000" dirty="0">
              <a:latin typeface="Consolas" panose="020B0609020204030204" pitchFamily="49" charset="0"/>
            </a:endParaRPr>
          </a:p>
          <a:p>
            <a:r>
              <a:rPr lang="en-CA" sz="2000" dirty="0">
                <a:latin typeface="Consolas" panose="020B0609020204030204" pitchFamily="49" charset="0"/>
              </a:rPr>
              <a:t>.</a:t>
            </a:r>
            <a:r>
              <a:rPr lang="en-CA" sz="2000" dirty="0" err="1">
                <a:latin typeface="Consolas" panose="020B0609020204030204" pitchFamily="49" charset="0"/>
              </a:rPr>
              <a:t>antMatchers</a:t>
            </a:r>
            <a:r>
              <a:rPr lang="en-US" sz="2000" dirty="0">
                <a:latin typeface="Consolas" panose="020B0609020204030204" pitchFamily="49" charset="0"/>
              </a:rPr>
              <a:t>(“/</a:t>
            </a:r>
            <a:r>
              <a:rPr lang="en-US" sz="2000" dirty="0" err="1">
                <a:latin typeface="Consolas" panose="020B0609020204030204" pitchFamily="49" charset="0"/>
              </a:rPr>
              <a:t>api</a:t>
            </a:r>
            <a:r>
              <a:rPr lang="en-US" sz="2000" dirty="0">
                <a:latin typeface="Consolas" panose="020B0609020204030204" pitchFamily="49" charset="0"/>
              </a:rPr>
              <a:t>/admin/**”).</a:t>
            </a:r>
            <a:r>
              <a:rPr lang="en-US" sz="2000" dirty="0" err="1">
                <a:latin typeface="Consolas" panose="020B0609020204030204" pitchFamily="49" charset="0"/>
              </a:rPr>
              <a:t>hasRole</a:t>
            </a:r>
            <a:r>
              <a:rPr lang="en-US" sz="2000" dirty="0">
                <a:latin typeface="Consolas" panose="020B0609020204030204" pitchFamily="49" charset="0"/>
              </a:rPr>
              <a:t>(“ADMIN”)</a:t>
            </a:r>
          </a:p>
          <a:p>
            <a:r>
              <a:rPr lang="en-US" sz="2000" dirty="0">
                <a:latin typeface="Consolas" panose="020B0609020204030204" pitchFamily="49" charset="0"/>
              </a:rPr>
              <a:t>.</a:t>
            </a:r>
            <a:r>
              <a:rPr lang="en-US" sz="2000" dirty="0" err="1">
                <a:latin typeface="Consolas" panose="020B0609020204030204" pitchFamily="49" charset="0"/>
              </a:rPr>
              <a:t>antMatchers</a:t>
            </a:r>
            <a:r>
              <a:rPr lang="en-US" sz="2000" dirty="0">
                <a:latin typeface="Consolas" panose="020B0609020204030204" pitchFamily="49" charset="0"/>
              </a:rPr>
              <a:t>(“/**”).authenticated()</a:t>
            </a:r>
          </a:p>
          <a:p>
            <a:r>
              <a:rPr lang="en-US" sz="2000" dirty="0">
                <a:latin typeface="Consolas" panose="020B0609020204030204" pitchFamily="49" charset="0"/>
              </a:rPr>
              <a:t>.</a:t>
            </a:r>
            <a:r>
              <a:rPr lang="en-US" sz="2000" dirty="0" err="1">
                <a:latin typeface="Consolas" panose="020B0609020204030204" pitchFamily="49" charset="0"/>
              </a:rPr>
              <a:t>antMatchers</a:t>
            </a:r>
            <a:r>
              <a:rPr lang="en-US" sz="2000" dirty="0">
                <a:latin typeface="Consolas" panose="020B0609020204030204" pitchFamily="49" charset="0"/>
              </a:rPr>
              <a:t>(“/</a:t>
            </a:r>
            <a:r>
              <a:rPr lang="en-US" sz="2000" dirty="0" err="1">
                <a:latin typeface="Consolas" panose="020B0609020204030204" pitchFamily="49" charset="0"/>
              </a:rPr>
              <a:t>secretpage</a:t>
            </a:r>
            <a:r>
              <a:rPr lang="en-US" sz="2000" dirty="0">
                <a:latin typeface="Consolas" panose="020B0609020204030204" pitchFamily="49" charset="0"/>
              </a:rPr>
              <a:t>”).</a:t>
            </a:r>
            <a:r>
              <a:rPr lang="en-US" sz="2000" dirty="0" err="1">
                <a:latin typeface="Consolas" panose="020B0609020204030204" pitchFamily="49" charset="0"/>
              </a:rPr>
              <a:t>hasIpAddress</a:t>
            </a:r>
            <a:r>
              <a:rPr lang="en-US" sz="2000" dirty="0">
                <a:latin typeface="Consolas" panose="020B0609020204030204" pitchFamily="49" charset="0"/>
              </a:rPr>
              <a:t>(“127.0.0.1”)</a:t>
            </a:r>
          </a:p>
          <a:p>
            <a:endParaRPr lang="en-US" sz="2000" dirty="0">
              <a:latin typeface="Consolas" panose="020B0609020204030204" pitchFamily="49" charset="0"/>
            </a:endParaRP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pic>
        <p:nvPicPr>
          <p:cNvPr id="4" name="Picture 3" descr="A picture containing object&#10;&#10;Description generated with high confidence">
            <a:extLst>
              <a:ext uri="{FF2B5EF4-FFF2-40B4-BE49-F238E27FC236}">
                <a16:creationId xmlns:a16="http://schemas.microsoft.com/office/drawing/2014/main" xmlns="" id="{91EF4BD0-50FA-4A1F-A574-6037CF3194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96" y="924597"/>
            <a:ext cx="389853" cy="389853"/>
          </a:xfrm>
          <a:prstGeom prst="rect">
            <a:avLst/>
          </a:prstGeom>
        </p:spPr>
      </p:pic>
      <p:sp>
        <p:nvSpPr>
          <p:cNvPr id="5" name="Rectangle 1">
            <a:extLst>
              <a:ext uri="{FF2B5EF4-FFF2-40B4-BE49-F238E27FC236}">
                <a16:creationId xmlns:a16="http://schemas.microsoft.com/office/drawing/2014/main" xmlns="" id="{7DEC9F1A-C8A4-4CF6-BED2-D385C5658ABE}"/>
              </a:ext>
            </a:extLst>
          </p:cNvPr>
          <p:cNvSpPr>
            <a:spLocks noChangeArrowheads="1"/>
          </p:cNvSpPr>
          <p:nvPr/>
        </p:nvSpPr>
        <p:spPr bwMode="auto">
          <a:xfrm>
            <a:off x="3379315" y="3138996"/>
            <a:ext cx="3915435" cy="120084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a:spcBef>
                <a:spcPct val="0"/>
              </a:spcBef>
            </a:pPr>
            <a:r>
              <a:rPr lang="en-US" altLang="en-US" sz="788" dirty="0">
                <a:solidFill>
                  <a:srgbClr val="BBB529"/>
                </a:solidFill>
                <a:latin typeface="Courier New" panose="02070309020205020404" pitchFamily="49" charset="0"/>
                <a:cs typeface="Courier New" panose="02070309020205020404" pitchFamily="49" charset="0"/>
              </a:rPr>
              <a:t>@Override</a:t>
            </a:r>
            <a:br>
              <a:rPr lang="en-US" altLang="en-US" sz="788" dirty="0">
                <a:solidFill>
                  <a:srgbClr val="BBB529"/>
                </a:solidFill>
                <a:latin typeface="Courier New" panose="02070309020205020404" pitchFamily="49" charset="0"/>
                <a:cs typeface="Courier New" panose="02070309020205020404" pitchFamily="49" charset="0"/>
              </a:rPr>
            </a:br>
            <a:r>
              <a:rPr lang="en-US" altLang="en-US" sz="788" dirty="0">
                <a:solidFill>
                  <a:srgbClr val="CC7832"/>
                </a:solidFill>
                <a:latin typeface="Courier New" panose="02070309020205020404" pitchFamily="49" charset="0"/>
                <a:cs typeface="Courier New" panose="02070309020205020404" pitchFamily="49" charset="0"/>
              </a:rPr>
              <a:t>protected void </a:t>
            </a:r>
            <a:r>
              <a:rPr lang="en-US" altLang="en-US" sz="788" dirty="0">
                <a:solidFill>
                  <a:srgbClr val="FFC66D"/>
                </a:solidFill>
                <a:latin typeface="Courier New" panose="02070309020205020404" pitchFamily="49" charset="0"/>
                <a:cs typeface="Courier New" panose="02070309020205020404" pitchFamily="49" charset="0"/>
              </a:rPr>
              <a:t>configure</a:t>
            </a:r>
            <a:r>
              <a:rPr lang="en-US" altLang="en-US" sz="788" dirty="0">
                <a:solidFill>
                  <a:srgbClr val="A9B7C6"/>
                </a:solidFill>
                <a:latin typeface="Courier New" panose="02070309020205020404" pitchFamily="49" charset="0"/>
                <a:cs typeface="Courier New" panose="02070309020205020404" pitchFamily="49" charset="0"/>
              </a:rPr>
              <a:t>(</a:t>
            </a:r>
            <a:r>
              <a:rPr lang="en-US" altLang="en-US" sz="788" dirty="0" err="1">
                <a:solidFill>
                  <a:srgbClr val="A9B7C6"/>
                </a:solidFill>
                <a:latin typeface="Courier New" panose="02070309020205020404" pitchFamily="49" charset="0"/>
                <a:cs typeface="Courier New" panose="02070309020205020404" pitchFamily="49" charset="0"/>
              </a:rPr>
              <a:t>HttpSecurity</a:t>
            </a:r>
            <a:r>
              <a:rPr lang="en-US" altLang="en-US" sz="788" dirty="0">
                <a:solidFill>
                  <a:srgbClr val="A9B7C6"/>
                </a:solidFill>
                <a:latin typeface="Courier New" panose="02070309020205020404" pitchFamily="49" charset="0"/>
                <a:cs typeface="Courier New" panose="02070309020205020404" pitchFamily="49" charset="0"/>
              </a:rPr>
              <a:t> http) </a:t>
            </a:r>
            <a:r>
              <a:rPr lang="en-US" altLang="en-US" sz="788" dirty="0">
                <a:solidFill>
                  <a:srgbClr val="CC7832"/>
                </a:solidFill>
                <a:latin typeface="Courier New" panose="02070309020205020404" pitchFamily="49" charset="0"/>
                <a:cs typeface="Courier New" panose="02070309020205020404" pitchFamily="49" charset="0"/>
              </a:rPr>
              <a:t>throws </a:t>
            </a:r>
            <a:r>
              <a:rPr lang="en-US" altLang="en-US" sz="788" dirty="0">
                <a:solidFill>
                  <a:srgbClr val="A9B7C6"/>
                </a:solidFill>
                <a:latin typeface="Courier New" panose="02070309020205020404" pitchFamily="49" charset="0"/>
                <a:cs typeface="Courier New" panose="02070309020205020404" pitchFamily="49" charset="0"/>
              </a:rPr>
              <a:t>Exception {</a:t>
            </a:r>
            <a:br>
              <a:rPr lang="en-US" altLang="en-US" sz="788" dirty="0">
                <a:solidFill>
                  <a:srgbClr val="A9B7C6"/>
                </a:solidFill>
                <a:latin typeface="Courier New" panose="02070309020205020404" pitchFamily="49" charset="0"/>
                <a:cs typeface="Courier New" panose="02070309020205020404" pitchFamily="49" charset="0"/>
              </a:rPr>
            </a:br>
            <a:r>
              <a:rPr lang="en-US" altLang="en-US" sz="788" dirty="0">
                <a:solidFill>
                  <a:srgbClr val="A9B7C6"/>
                </a:solidFill>
                <a:latin typeface="Courier New" panose="02070309020205020404" pitchFamily="49" charset="0"/>
                <a:cs typeface="Courier New" panose="02070309020205020404" pitchFamily="49" charset="0"/>
              </a:rPr>
              <a:t>   </a:t>
            </a:r>
            <a:r>
              <a:rPr lang="en-US" altLang="en-US" sz="788" dirty="0" err="1">
                <a:solidFill>
                  <a:srgbClr val="A9B7C6"/>
                </a:solidFill>
                <a:latin typeface="Courier New" panose="02070309020205020404" pitchFamily="49" charset="0"/>
                <a:cs typeface="Courier New" panose="02070309020205020404" pitchFamily="49" charset="0"/>
              </a:rPr>
              <a:t>http.httpBasic</a:t>
            </a:r>
            <a:r>
              <a:rPr lang="en-US" altLang="en-US" sz="788" dirty="0">
                <a:solidFill>
                  <a:srgbClr val="A9B7C6"/>
                </a:solidFill>
                <a:latin typeface="Courier New" panose="02070309020205020404" pitchFamily="49" charset="0"/>
                <a:cs typeface="Courier New" panose="02070309020205020404" pitchFamily="49" charset="0"/>
              </a:rPr>
              <a:t>()</a:t>
            </a:r>
            <a:br>
              <a:rPr lang="en-US" altLang="en-US" sz="788" dirty="0">
                <a:solidFill>
                  <a:srgbClr val="A9B7C6"/>
                </a:solidFill>
                <a:latin typeface="Courier New" panose="02070309020205020404" pitchFamily="49" charset="0"/>
                <a:cs typeface="Courier New" panose="02070309020205020404" pitchFamily="49" charset="0"/>
              </a:rPr>
            </a:br>
            <a:r>
              <a:rPr lang="en-US" altLang="en-US" sz="788" dirty="0">
                <a:solidFill>
                  <a:srgbClr val="A9B7C6"/>
                </a:solidFill>
                <a:latin typeface="Courier New" panose="02070309020205020404" pitchFamily="49" charset="0"/>
                <a:cs typeface="Courier New" panose="02070309020205020404" pitchFamily="49" charset="0"/>
              </a:rPr>
              <a:t>         .and()</a:t>
            </a:r>
            <a:br>
              <a:rPr lang="en-US" altLang="en-US" sz="788" dirty="0">
                <a:solidFill>
                  <a:srgbClr val="A9B7C6"/>
                </a:solidFill>
                <a:latin typeface="Courier New" panose="02070309020205020404" pitchFamily="49" charset="0"/>
                <a:cs typeface="Courier New" panose="02070309020205020404" pitchFamily="49" charset="0"/>
              </a:rPr>
            </a:br>
            <a:r>
              <a:rPr lang="en-US" altLang="en-US" sz="788" dirty="0">
                <a:solidFill>
                  <a:srgbClr val="A9B7C6"/>
                </a:solidFill>
                <a:latin typeface="Courier New" panose="02070309020205020404" pitchFamily="49" charset="0"/>
                <a:cs typeface="Courier New" panose="02070309020205020404" pitchFamily="49" charset="0"/>
              </a:rPr>
              <a:t>      .</a:t>
            </a:r>
            <a:r>
              <a:rPr lang="en-US" altLang="en-US" sz="788" dirty="0" err="1">
                <a:solidFill>
                  <a:srgbClr val="A9B7C6"/>
                </a:solidFill>
                <a:latin typeface="Courier New" panose="02070309020205020404" pitchFamily="49" charset="0"/>
                <a:cs typeface="Courier New" panose="02070309020205020404" pitchFamily="49" charset="0"/>
              </a:rPr>
              <a:t>authorizeRequests</a:t>
            </a:r>
            <a:r>
              <a:rPr lang="en-US" altLang="en-US" sz="788" dirty="0">
                <a:solidFill>
                  <a:srgbClr val="A9B7C6"/>
                </a:solidFill>
                <a:latin typeface="Courier New" panose="02070309020205020404" pitchFamily="49" charset="0"/>
                <a:cs typeface="Courier New" panose="02070309020205020404" pitchFamily="49" charset="0"/>
              </a:rPr>
              <a:t>()</a:t>
            </a:r>
            <a:br>
              <a:rPr lang="en-US" altLang="en-US" sz="788" dirty="0">
                <a:solidFill>
                  <a:srgbClr val="A9B7C6"/>
                </a:solidFill>
                <a:latin typeface="Courier New" panose="02070309020205020404" pitchFamily="49" charset="0"/>
                <a:cs typeface="Courier New" panose="02070309020205020404" pitchFamily="49" charset="0"/>
              </a:rPr>
            </a:br>
            <a:r>
              <a:rPr lang="en-US" altLang="en-US" sz="788" dirty="0">
                <a:solidFill>
                  <a:srgbClr val="A9B7C6"/>
                </a:solidFill>
                <a:latin typeface="Courier New" panose="02070309020205020404" pitchFamily="49" charset="0"/>
                <a:cs typeface="Courier New" panose="02070309020205020404" pitchFamily="49" charset="0"/>
              </a:rPr>
              <a:t>         </a:t>
            </a:r>
            <a:r>
              <a:rPr lang="en-US" altLang="en-US" sz="1050" b="1" dirty="0">
                <a:solidFill>
                  <a:srgbClr val="A9B7C6"/>
                </a:solidFill>
                <a:latin typeface="Courier New" panose="02070309020205020404" pitchFamily="49" charset="0"/>
                <a:cs typeface="Courier New" panose="02070309020205020404" pitchFamily="49" charset="0"/>
              </a:rPr>
              <a:t>.</a:t>
            </a:r>
            <a:r>
              <a:rPr lang="en-US" altLang="en-US" sz="1050" b="1" dirty="0" err="1">
                <a:solidFill>
                  <a:srgbClr val="A9B7C6"/>
                </a:solidFill>
                <a:latin typeface="Courier New" panose="02070309020205020404" pitchFamily="49" charset="0"/>
                <a:cs typeface="Courier New" panose="02070309020205020404" pitchFamily="49" charset="0"/>
              </a:rPr>
              <a:t>antMatchers</a:t>
            </a:r>
            <a:r>
              <a:rPr lang="en-US" altLang="en-US" sz="1050" b="1" dirty="0">
                <a:solidFill>
                  <a:srgbClr val="A9B7C6"/>
                </a:solidFill>
                <a:latin typeface="Courier New" panose="02070309020205020404" pitchFamily="49" charset="0"/>
                <a:cs typeface="Courier New" panose="02070309020205020404" pitchFamily="49" charset="0"/>
              </a:rPr>
              <a:t>(</a:t>
            </a:r>
            <a:r>
              <a:rPr lang="en-US" altLang="en-US" sz="1050" b="1" dirty="0">
                <a:solidFill>
                  <a:srgbClr val="6A8759"/>
                </a:solidFill>
                <a:latin typeface="Courier New" panose="02070309020205020404" pitchFamily="49" charset="0"/>
                <a:cs typeface="Courier New" panose="02070309020205020404" pitchFamily="49" charset="0"/>
              </a:rPr>
              <a:t>"/admin"</a:t>
            </a:r>
            <a:r>
              <a:rPr lang="en-US" altLang="en-US" sz="1050" b="1" dirty="0">
                <a:solidFill>
                  <a:srgbClr val="A9B7C6"/>
                </a:solidFill>
                <a:latin typeface="Courier New" panose="02070309020205020404" pitchFamily="49" charset="0"/>
                <a:cs typeface="Courier New" panose="02070309020205020404" pitchFamily="49" charset="0"/>
              </a:rPr>
              <a:t>).</a:t>
            </a:r>
            <a:r>
              <a:rPr lang="en-US" altLang="en-US" sz="1050" b="1" dirty="0" err="1">
                <a:solidFill>
                  <a:srgbClr val="A9B7C6"/>
                </a:solidFill>
                <a:latin typeface="Courier New" panose="02070309020205020404" pitchFamily="49" charset="0"/>
                <a:cs typeface="Courier New" panose="02070309020205020404" pitchFamily="49" charset="0"/>
              </a:rPr>
              <a:t>hasRole</a:t>
            </a:r>
            <a:r>
              <a:rPr lang="en-US" altLang="en-US" sz="1050" b="1" dirty="0">
                <a:solidFill>
                  <a:srgbClr val="A9B7C6"/>
                </a:solidFill>
                <a:latin typeface="Courier New" panose="02070309020205020404" pitchFamily="49" charset="0"/>
                <a:cs typeface="Courier New" panose="02070309020205020404" pitchFamily="49" charset="0"/>
              </a:rPr>
              <a:t>(</a:t>
            </a:r>
            <a:r>
              <a:rPr lang="en-US" altLang="en-US" sz="1050" b="1" dirty="0">
                <a:solidFill>
                  <a:srgbClr val="6A8759"/>
                </a:solidFill>
                <a:latin typeface="Courier New" panose="02070309020205020404" pitchFamily="49" charset="0"/>
                <a:cs typeface="Courier New" panose="02070309020205020404" pitchFamily="49" charset="0"/>
              </a:rPr>
              <a:t>"ADMIN"</a:t>
            </a:r>
            <a:r>
              <a:rPr lang="en-US" altLang="en-US" sz="1050" b="1" dirty="0">
                <a:solidFill>
                  <a:srgbClr val="A9B7C6"/>
                </a:solidFill>
                <a:latin typeface="Courier New" panose="02070309020205020404" pitchFamily="49" charset="0"/>
                <a:cs typeface="Courier New" panose="02070309020205020404" pitchFamily="49" charset="0"/>
              </a:rPr>
              <a:t>)</a:t>
            </a:r>
            <a:r>
              <a:rPr lang="en-US" altLang="en-US" sz="788" dirty="0">
                <a:solidFill>
                  <a:srgbClr val="A9B7C6"/>
                </a:solidFill>
                <a:latin typeface="Courier New" panose="02070309020205020404" pitchFamily="49" charset="0"/>
                <a:cs typeface="Courier New" panose="02070309020205020404" pitchFamily="49" charset="0"/>
              </a:rPr>
              <a:t/>
            </a:r>
            <a:br>
              <a:rPr lang="en-US" altLang="en-US" sz="788" dirty="0">
                <a:solidFill>
                  <a:srgbClr val="A9B7C6"/>
                </a:solidFill>
                <a:latin typeface="Courier New" panose="02070309020205020404" pitchFamily="49" charset="0"/>
                <a:cs typeface="Courier New" panose="02070309020205020404" pitchFamily="49" charset="0"/>
              </a:rPr>
            </a:br>
            <a:r>
              <a:rPr lang="en-US" altLang="en-US" sz="788" dirty="0">
                <a:solidFill>
                  <a:srgbClr val="A9B7C6"/>
                </a:solidFill>
                <a:latin typeface="Courier New" panose="02070309020205020404" pitchFamily="49" charset="0"/>
                <a:cs typeface="Courier New" panose="02070309020205020404" pitchFamily="49" charset="0"/>
              </a:rPr>
              <a:t>         .</a:t>
            </a:r>
            <a:r>
              <a:rPr lang="en-US" altLang="en-US" sz="788" dirty="0" err="1">
                <a:solidFill>
                  <a:srgbClr val="A9B7C6"/>
                </a:solidFill>
                <a:latin typeface="Courier New" panose="02070309020205020404" pitchFamily="49" charset="0"/>
                <a:cs typeface="Courier New" panose="02070309020205020404" pitchFamily="49" charset="0"/>
              </a:rPr>
              <a:t>anyRequest</a:t>
            </a:r>
            <a:r>
              <a:rPr lang="en-US" altLang="en-US" sz="788" dirty="0">
                <a:solidFill>
                  <a:srgbClr val="A9B7C6"/>
                </a:solidFill>
                <a:latin typeface="Courier New" panose="02070309020205020404" pitchFamily="49" charset="0"/>
                <a:cs typeface="Courier New" panose="02070309020205020404" pitchFamily="49" charset="0"/>
              </a:rPr>
              <a:t>().authenticated()</a:t>
            </a:r>
            <a:br>
              <a:rPr lang="en-US" altLang="en-US" sz="788" dirty="0">
                <a:solidFill>
                  <a:srgbClr val="A9B7C6"/>
                </a:solidFill>
                <a:latin typeface="Courier New" panose="02070309020205020404" pitchFamily="49" charset="0"/>
                <a:cs typeface="Courier New" panose="02070309020205020404" pitchFamily="49" charset="0"/>
              </a:rPr>
            </a:br>
            <a:r>
              <a:rPr lang="en-US" altLang="en-US" sz="788" dirty="0">
                <a:solidFill>
                  <a:srgbClr val="A9B7C6"/>
                </a:solidFill>
                <a:latin typeface="Courier New" panose="02070309020205020404" pitchFamily="49" charset="0"/>
                <a:cs typeface="Courier New" panose="02070309020205020404" pitchFamily="49" charset="0"/>
              </a:rPr>
              <a:t>         .and()</a:t>
            </a:r>
          </a:p>
          <a:p>
            <a:pPr defTabSz="685800">
              <a:spcBef>
                <a:spcPct val="0"/>
              </a:spcBef>
            </a:pPr>
            <a:r>
              <a:rPr lang="en-US" altLang="en-US" sz="788" dirty="0">
                <a:solidFill>
                  <a:srgbClr val="A9B7C6"/>
                </a:solidFill>
                <a:latin typeface="Courier New" panose="02070309020205020404" pitchFamily="49" charset="0"/>
                <a:cs typeface="Courier New" panose="02070309020205020404" pitchFamily="49" charset="0"/>
              </a:rPr>
              <a:t>   </a:t>
            </a:r>
            <a:r>
              <a:rPr lang="en-US" altLang="en-US" sz="788" dirty="0">
                <a:solidFill>
                  <a:schemeClr val="tx1">
                    <a:lumMod val="65000"/>
                    <a:lumOff val="35000"/>
                  </a:schemeClr>
                </a:solidFill>
                <a:latin typeface="Courier New" panose="02070309020205020404" pitchFamily="49" charset="0"/>
                <a:cs typeface="Courier New" panose="02070309020205020404" pitchFamily="49" charset="0"/>
              </a:rPr>
              <a:t>// ...</a:t>
            </a:r>
            <a:endParaRPr lang="en-US" altLang="en-US" sz="1800" dirty="0">
              <a:solidFill>
                <a:schemeClr val="tx1">
                  <a:lumMod val="65000"/>
                  <a:lumOff val="35000"/>
                </a:schemeClr>
              </a:solidFill>
              <a:latin typeface="Arial" panose="020B0604020202020204" pitchFamily="34" charset="0"/>
            </a:endParaRPr>
          </a:p>
        </p:txBody>
      </p:sp>
      <p:sp>
        <p:nvSpPr>
          <p:cNvPr id="6" name="Left Brace 5">
            <a:extLst>
              <a:ext uri="{FF2B5EF4-FFF2-40B4-BE49-F238E27FC236}">
                <a16:creationId xmlns:a16="http://schemas.microsoft.com/office/drawing/2014/main" xmlns="" id="{97A196D5-8F84-450B-94F2-390F08BA62A3}"/>
              </a:ext>
            </a:extLst>
          </p:cNvPr>
          <p:cNvSpPr/>
          <p:nvPr/>
        </p:nvSpPr>
        <p:spPr>
          <a:xfrm>
            <a:off x="3208249" y="3138996"/>
            <a:ext cx="173961" cy="1180197"/>
          </a:xfrm>
          <a:prstGeom prst="leftBrace">
            <a:avLst>
              <a:gd name="adj1" fmla="val 8333"/>
              <a:gd name="adj2" fmla="val 8692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00"/>
          </a:p>
        </p:txBody>
      </p:sp>
    </p:spTree>
    <p:extLst>
      <p:ext uri="{BB962C8B-B14F-4D97-AF65-F5344CB8AC3E}">
        <p14:creationId xmlns:p14="http://schemas.microsoft.com/office/powerpoint/2010/main" val="419906045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7AC186-6382-440A-A64A-D42CB6974C83}"/>
              </a:ext>
            </a:extLst>
          </p:cNvPr>
          <p:cNvSpPr>
            <a:spLocks noGrp="1"/>
          </p:cNvSpPr>
          <p:nvPr>
            <p:ph type="title"/>
          </p:nvPr>
        </p:nvSpPr>
        <p:spPr/>
        <p:txBody>
          <a:bodyPr/>
          <a:lstStyle/>
          <a:p>
            <a:r>
              <a:rPr lang="en-CA"/>
              <a:t>Demo – OAuth2</a:t>
            </a:r>
            <a:endParaRPr lang="en-US"/>
          </a:p>
        </p:txBody>
      </p:sp>
      <p:sp>
        <p:nvSpPr>
          <p:cNvPr id="3" name="Content Placeholder 2">
            <a:extLst>
              <a:ext uri="{FF2B5EF4-FFF2-40B4-BE49-F238E27FC236}">
                <a16:creationId xmlns:a16="http://schemas.microsoft.com/office/drawing/2014/main" xmlns="" id="{39EDD75E-96D9-435A-8275-C708BE868810}"/>
              </a:ext>
            </a:extLst>
          </p:cNvPr>
          <p:cNvSpPr>
            <a:spLocks noGrp="1"/>
          </p:cNvSpPr>
          <p:nvPr>
            <p:ph idx="1"/>
          </p:nvPr>
        </p:nvSpPr>
        <p:spPr>
          <a:xfrm>
            <a:off x="515350" y="1078745"/>
            <a:ext cx="6447501" cy="258365"/>
          </a:xfrm>
        </p:spPr>
        <p:txBody>
          <a:bodyPr>
            <a:normAutofit fontScale="40000" lnSpcReduction="20000"/>
          </a:bodyPr>
          <a:lstStyle/>
          <a:p>
            <a:r>
              <a:rPr lang="en-US" dirty="0"/>
              <a:t>OAuth2</a:t>
            </a:r>
          </a:p>
        </p:txBody>
      </p:sp>
      <p:sp>
        <p:nvSpPr>
          <p:cNvPr id="5" name="Rectangle 1">
            <a:extLst>
              <a:ext uri="{FF2B5EF4-FFF2-40B4-BE49-F238E27FC236}">
                <a16:creationId xmlns:a16="http://schemas.microsoft.com/office/drawing/2014/main" xmlns="" id="{55A37EB9-3602-449C-889B-EBA20ABC2FB7}"/>
              </a:ext>
            </a:extLst>
          </p:cNvPr>
          <p:cNvSpPr>
            <a:spLocks noChangeArrowheads="1"/>
          </p:cNvSpPr>
          <p:nvPr/>
        </p:nvSpPr>
        <p:spPr bwMode="auto">
          <a:xfrm>
            <a:off x="515350" y="1659426"/>
            <a:ext cx="8628650" cy="5770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a:spcBef>
                <a:spcPct val="0"/>
              </a:spcBef>
            </a:pPr>
            <a:r>
              <a:rPr lang="en-US" altLang="en-US" sz="1100" dirty="0">
                <a:solidFill>
                  <a:srgbClr val="808080"/>
                </a:solidFill>
                <a:latin typeface="Arial" panose="020B0604020202020204" pitchFamily="34" charset="0"/>
                <a:cs typeface="Arial" panose="020B0604020202020204" pitchFamily="34" charset="0"/>
              </a:rPr>
              <a:t># To create one, go here: https://console.developers.google.com/apis/credentials</a:t>
            </a:r>
            <a:br>
              <a:rPr lang="en-US" altLang="en-US" sz="1100" dirty="0">
                <a:solidFill>
                  <a:srgbClr val="808080"/>
                </a:solidFill>
                <a:latin typeface="Arial" panose="020B0604020202020204" pitchFamily="34" charset="0"/>
                <a:cs typeface="Arial" panose="020B0604020202020204" pitchFamily="34" charset="0"/>
              </a:rPr>
            </a:br>
            <a:r>
              <a:rPr lang="en-US" altLang="en-US" sz="1100" dirty="0">
                <a:solidFill>
                  <a:srgbClr val="CC7832"/>
                </a:solidFill>
                <a:latin typeface="Arial" panose="020B0604020202020204" pitchFamily="34" charset="0"/>
                <a:cs typeface="Arial" panose="020B0604020202020204" pitchFamily="34" charset="0"/>
              </a:rPr>
              <a:t>spring.security.oauth2.client.registration.google.</a:t>
            </a:r>
            <a:r>
              <a:rPr lang="en-US" altLang="en-US" sz="1100" dirty="0">
                <a:solidFill>
                  <a:srgbClr val="FFC66D"/>
                </a:solidFill>
                <a:latin typeface="Arial" panose="020B0604020202020204" pitchFamily="34" charset="0"/>
                <a:cs typeface="Arial" panose="020B0604020202020204" pitchFamily="34" charset="0"/>
              </a:rPr>
              <a:t>client-id</a:t>
            </a:r>
            <a:r>
              <a:rPr lang="en-US" altLang="en-US" sz="1100" dirty="0">
                <a:solidFill>
                  <a:srgbClr val="808080"/>
                </a:solidFill>
                <a:latin typeface="Arial" panose="020B0604020202020204" pitchFamily="34" charset="0"/>
                <a:cs typeface="Arial" panose="020B0604020202020204" pitchFamily="34" charset="0"/>
              </a:rPr>
              <a:t>=</a:t>
            </a:r>
            <a:r>
              <a:rPr lang="en-US" altLang="en-US" sz="1100" dirty="0">
                <a:solidFill>
                  <a:srgbClr val="6A8759"/>
                </a:solidFill>
                <a:latin typeface="Arial" panose="020B0604020202020204" pitchFamily="34" charset="0"/>
                <a:cs typeface="Arial" panose="020B0604020202020204" pitchFamily="34" charset="0"/>
              </a:rPr>
              <a:t>141337637966-7sg3r2avt3s0036cfffnva9t6dl9k2ok.apps.googleusercontent.com</a:t>
            </a:r>
            <a:br>
              <a:rPr lang="en-US" altLang="en-US" sz="1100" dirty="0">
                <a:solidFill>
                  <a:srgbClr val="6A8759"/>
                </a:solidFill>
                <a:latin typeface="Arial" panose="020B0604020202020204" pitchFamily="34" charset="0"/>
                <a:cs typeface="Arial" panose="020B0604020202020204" pitchFamily="34" charset="0"/>
              </a:rPr>
            </a:br>
            <a:r>
              <a:rPr lang="en-US" altLang="en-US" sz="1100" dirty="0">
                <a:solidFill>
                  <a:srgbClr val="CC7832"/>
                </a:solidFill>
                <a:latin typeface="Arial" panose="020B0604020202020204" pitchFamily="34" charset="0"/>
                <a:cs typeface="Arial" panose="020B0604020202020204" pitchFamily="34" charset="0"/>
              </a:rPr>
              <a:t>spring.security.oauth2.client.registration.google.</a:t>
            </a:r>
            <a:r>
              <a:rPr lang="en-US" altLang="en-US" sz="1100" dirty="0">
                <a:solidFill>
                  <a:srgbClr val="FFC66D"/>
                </a:solidFill>
                <a:latin typeface="Arial" panose="020B0604020202020204" pitchFamily="34" charset="0"/>
                <a:cs typeface="Arial" panose="020B0604020202020204" pitchFamily="34" charset="0"/>
              </a:rPr>
              <a:t>client-secret</a:t>
            </a:r>
            <a:r>
              <a:rPr lang="en-US" altLang="en-US" sz="1100" dirty="0">
                <a:solidFill>
                  <a:srgbClr val="808080"/>
                </a:solidFill>
                <a:latin typeface="Arial" panose="020B0604020202020204" pitchFamily="34" charset="0"/>
                <a:cs typeface="Arial" panose="020B0604020202020204" pitchFamily="34" charset="0"/>
              </a:rPr>
              <a:t>=</a:t>
            </a:r>
            <a:r>
              <a:rPr lang="en-US" altLang="en-US" sz="1100" dirty="0">
                <a:solidFill>
                  <a:srgbClr val="6A8759"/>
                </a:solidFill>
                <a:latin typeface="Arial" panose="020B0604020202020204" pitchFamily="34" charset="0"/>
                <a:cs typeface="Arial" panose="020B0604020202020204" pitchFamily="34" charset="0"/>
              </a:rPr>
              <a:t>wbsfWY2QVFPlJHC1h1OKcUml</a:t>
            </a:r>
            <a:endParaRPr lang="en-US" altLang="en-US" sz="1100" dirty="0">
              <a:latin typeface="Arial" panose="020B0604020202020204" pitchFamily="34" charset="0"/>
              <a:cs typeface="Arial" panose="020B0604020202020204" pitchFamily="34" charset="0"/>
            </a:endParaRPr>
          </a:p>
        </p:txBody>
      </p:sp>
      <p:sp>
        <p:nvSpPr>
          <p:cNvPr id="6" name="Rectangle 2">
            <a:extLst>
              <a:ext uri="{FF2B5EF4-FFF2-40B4-BE49-F238E27FC236}">
                <a16:creationId xmlns:a16="http://schemas.microsoft.com/office/drawing/2014/main" xmlns="" id="{A879A7F3-2627-42E3-9F83-1065DDA4537E}"/>
              </a:ext>
            </a:extLst>
          </p:cNvPr>
          <p:cNvSpPr>
            <a:spLocks noChangeArrowheads="1"/>
          </p:cNvSpPr>
          <p:nvPr/>
        </p:nvSpPr>
        <p:spPr bwMode="auto">
          <a:xfrm>
            <a:off x="4170301" y="3196852"/>
            <a:ext cx="4939105" cy="311623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a:spcBef>
                <a:spcPct val="0"/>
              </a:spcBef>
            </a:pPr>
            <a:r>
              <a:rPr lang="en-US" altLang="en-US" sz="1100" dirty="0">
                <a:solidFill>
                  <a:srgbClr val="BBB529"/>
                </a:solidFill>
                <a:latin typeface="Arial" panose="020B0604020202020204" pitchFamily="34" charset="0"/>
                <a:cs typeface="Arial" panose="020B0604020202020204" pitchFamily="34" charset="0"/>
              </a:rPr>
              <a:t>@Override</a:t>
            </a:r>
            <a:br>
              <a:rPr lang="en-US" altLang="en-US" sz="1100" dirty="0">
                <a:solidFill>
                  <a:srgbClr val="BBB529"/>
                </a:solidFill>
                <a:latin typeface="Arial" panose="020B0604020202020204" pitchFamily="34" charset="0"/>
                <a:cs typeface="Arial" panose="020B0604020202020204" pitchFamily="34" charset="0"/>
              </a:rPr>
            </a:br>
            <a:r>
              <a:rPr lang="en-US" altLang="en-US" sz="1100" dirty="0">
                <a:solidFill>
                  <a:srgbClr val="CC7832"/>
                </a:solidFill>
                <a:latin typeface="Arial" panose="020B0604020202020204" pitchFamily="34" charset="0"/>
                <a:cs typeface="Arial" panose="020B0604020202020204" pitchFamily="34" charset="0"/>
              </a:rPr>
              <a:t>protected void </a:t>
            </a:r>
            <a:r>
              <a:rPr lang="en-US" altLang="en-US" sz="1100" dirty="0">
                <a:solidFill>
                  <a:srgbClr val="FFC66D"/>
                </a:solidFill>
                <a:latin typeface="Arial" panose="020B0604020202020204" pitchFamily="34" charset="0"/>
                <a:cs typeface="Arial" panose="020B0604020202020204" pitchFamily="34" charset="0"/>
              </a:rPr>
              <a:t>configure</a:t>
            </a:r>
            <a:r>
              <a:rPr lang="en-US" altLang="en-US" sz="1100" dirty="0">
                <a:solidFill>
                  <a:srgbClr val="A9B7C6"/>
                </a:solidFill>
                <a:latin typeface="Arial" panose="020B0604020202020204" pitchFamily="34" charset="0"/>
                <a:cs typeface="Arial" panose="020B0604020202020204" pitchFamily="34" charset="0"/>
              </a:rPr>
              <a:t>(</a:t>
            </a:r>
            <a:r>
              <a:rPr lang="en-US" altLang="en-US" sz="1100" dirty="0" err="1">
                <a:solidFill>
                  <a:srgbClr val="A9B7C6"/>
                </a:solidFill>
                <a:latin typeface="Arial" panose="020B0604020202020204" pitchFamily="34" charset="0"/>
                <a:cs typeface="Arial" panose="020B0604020202020204" pitchFamily="34" charset="0"/>
              </a:rPr>
              <a:t>HttpSecurity</a:t>
            </a:r>
            <a:r>
              <a:rPr lang="en-US" altLang="en-US" sz="1100" dirty="0">
                <a:solidFill>
                  <a:srgbClr val="A9B7C6"/>
                </a:solidFill>
                <a:latin typeface="Arial" panose="020B0604020202020204" pitchFamily="34" charset="0"/>
                <a:cs typeface="Arial" panose="020B0604020202020204" pitchFamily="34" charset="0"/>
              </a:rPr>
              <a:t> http) </a:t>
            </a:r>
            <a:r>
              <a:rPr lang="en-US" altLang="en-US" sz="1100" dirty="0">
                <a:solidFill>
                  <a:srgbClr val="CC7832"/>
                </a:solidFill>
                <a:latin typeface="Arial" panose="020B0604020202020204" pitchFamily="34" charset="0"/>
                <a:cs typeface="Arial" panose="020B0604020202020204" pitchFamily="34" charset="0"/>
              </a:rPr>
              <a:t>throws </a:t>
            </a:r>
            <a:r>
              <a:rPr lang="en-US" altLang="en-US" sz="1100" dirty="0">
                <a:solidFill>
                  <a:srgbClr val="A9B7C6"/>
                </a:solidFill>
                <a:latin typeface="Arial" panose="020B0604020202020204" pitchFamily="34" charset="0"/>
                <a:cs typeface="Arial" panose="020B0604020202020204" pitchFamily="34" charset="0"/>
              </a:rPr>
              <a:t>Exception {</a:t>
            </a:r>
            <a:br>
              <a:rPr lang="en-US" altLang="en-US" sz="1100" dirty="0">
                <a:solidFill>
                  <a:srgbClr val="A9B7C6"/>
                </a:solidFill>
                <a:latin typeface="Arial" panose="020B0604020202020204" pitchFamily="34" charset="0"/>
                <a:cs typeface="Arial" panose="020B0604020202020204" pitchFamily="34" charset="0"/>
              </a:rPr>
            </a:br>
            <a:r>
              <a:rPr lang="en-US" altLang="en-US" sz="1100" dirty="0">
                <a:solidFill>
                  <a:srgbClr val="A9B7C6"/>
                </a:solidFill>
                <a:latin typeface="Arial" panose="020B0604020202020204" pitchFamily="34" charset="0"/>
                <a:cs typeface="Arial" panose="020B0604020202020204" pitchFamily="34" charset="0"/>
              </a:rPr>
              <a:t>   </a:t>
            </a:r>
            <a:r>
              <a:rPr lang="en-US" altLang="en-US" sz="1100" dirty="0" err="1">
                <a:solidFill>
                  <a:srgbClr val="A9B7C6"/>
                </a:solidFill>
                <a:latin typeface="Arial" panose="020B0604020202020204" pitchFamily="34" charset="0"/>
                <a:cs typeface="Arial" panose="020B0604020202020204" pitchFamily="34" charset="0"/>
              </a:rPr>
              <a:t>http.httpBasic</a:t>
            </a:r>
            <a:r>
              <a:rPr lang="en-US" altLang="en-US" sz="1100" dirty="0">
                <a:solidFill>
                  <a:srgbClr val="A9B7C6"/>
                </a:solidFill>
                <a:latin typeface="Arial" panose="020B0604020202020204" pitchFamily="34" charset="0"/>
                <a:cs typeface="Arial" panose="020B0604020202020204" pitchFamily="34" charset="0"/>
              </a:rPr>
              <a:t>()</a:t>
            </a:r>
            <a:br>
              <a:rPr lang="en-US" altLang="en-US" sz="1100" dirty="0">
                <a:solidFill>
                  <a:srgbClr val="A9B7C6"/>
                </a:solidFill>
                <a:latin typeface="Arial" panose="020B0604020202020204" pitchFamily="34" charset="0"/>
                <a:cs typeface="Arial" panose="020B0604020202020204" pitchFamily="34" charset="0"/>
              </a:rPr>
            </a:br>
            <a:r>
              <a:rPr lang="en-US" altLang="en-US" sz="1100" dirty="0">
                <a:solidFill>
                  <a:srgbClr val="A9B7C6"/>
                </a:solidFill>
                <a:latin typeface="Arial" panose="020B0604020202020204" pitchFamily="34" charset="0"/>
                <a:cs typeface="Arial" panose="020B0604020202020204" pitchFamily="34" charset="0"/>
              </a:rPr>
              <a:t>         .and()</a:t>
            </a:r>
            <a:br>
              <a:rPr lang="en-US" altLang="en-US" sz="1100" dirty="0">
                <a:solidFill>
                  <a:srgbClr val="A9B7C6"/>
                </a:solidFill>
                <a:latin typeface="Arial" panose="020B0604020202020204" pitchFamily="34" charset="0"/>
                <a:cs typeface="Arial" panose="020B0604020202020204" pitchFamily="34" charset="0"/>
              </a:rPr>
            </a:br>
            <a:r>
              <a:rPr lang="en-US" altLang="en-US" sz="1100" dirty="0">
                <a:solidFill>
                  <a:srgbClr val="A9B7C6"/>
                </a:solidFill>
                <a:latin typeface="Arial" panose="020B0604020202020204" pitchFamily="34" charset="0"/>
                <a:cs typeface="Arial" panose="020B0604020202020204" pitchFamily="34" charset="0"/>
              </a:rPr>
              <a:t>      .</a:t>
            </a:r>
            <a:r>
              <a:rPr lang="en-US" altLang="en-US" sz="1100" dirty="0" err="1">
                <a:solidFill>
                  <a:srgbClr val="A9B7C6"/>
                </a:solidFill>
                <a:latin typeface="Arial" panose="020B0604020202020204" pitchFamily="34" charset="0"/>
                <a:cs typeface="Arial" panose="020B0604020202020204" pitchFamily="34" charset="0"/>
              </a:rPr>
              <a:t>authorizeRequests</a:t>
            </a:r>
            <a:r>
              <a:rPr lang="en-US" altLang="en-US" sz="1100" dirty="0">
                <a:solidFill>
                  <a:srgbClr val="A9B7C6"/>
                </a:solidFill>
                <a:latin typeface="Arial" panose="020B0604020202020204" pitchFamily="34" charset="0"/>
                <a:cs typeface="Arial" panose="020B0604020202020204" pitchFamily="34" charset="0"/>
              </a:rPr>
              <a:t>()</a:t>
            </a:r>
            <a:br>
              <a:rPr lang="en-US" altLang="en-US" sz="1100" dirty="0">
                <a:solidFill>
                  <a:srgbClr val="A9B7C6"/>
                </a:solidFill>
                <a:latin typeface="Arial" panose="020B0604020202020204" pitchFamily="34" charset="0"/>
                <a:cs typeface="Arial" panose="020B0604020202020204" pitchFamily="34" charset="0"/>
              </a:rPr>
            </a:br>
            <a:r>
              <a:rPr lang="en-US" altLang="en-US" sz="1100" dirty="0">
                <a:solidFill>
                  <a:srgbClr val="A9B7C6"/>
                </a:solidFill>
                <a:latin typeface="Arial" panose="020B0604020202020204" pitchFamily="34" charset="0"/>
                <a:cs typeface="Arial" panose="020B0604020202020204" pitchFamily="34" charset="0"/>
              </a:rPr>
              <a:t>         .</a:t>
            </a:r>
            <a:r>
              <a:rPr lang="en-US" altLang="en-US" sz="1100" dirty="0" err="1">
                <a:solidFill>
                  <a:srgbClr val="A9B7C6"/>
                </a:solidFill>
                <a:latin typeface="Arial" panose="020B0604020202020204" pitchFamily="34" charset="0"/>
                <a:cs typeface="Arial" panose="020B0604020202020204" pitchFamily="34" charset="0"/>
              </a:rPr>
              <a:t>antMatchers</a:t>
            </a:r>
            <a:r>
              <a:rPr lang="en-US" altLang="en-US" sz="1100" dirty="0">
                <a:solidFill>
                  <a:srgbClr val="A9B7C6"/>
                </a:solidFill>
                <a:latin typeface="Arial" panose="020B0604020202020204" pitchFamily="34" charset="0"/>
                <a:cs typeface="Arial" panose="020B0604020202020204" pitchFamily="34" charset="0"/>
              </a:rPr>
              <a:t>(</a:t>
            </a:r>
            <a:r>
              <a:rPr lang="en-US" altLang="en-US" sz="1100" dirty="0">
                <a:solidFill>
                  <a:srgbClr val="6A8759"/>
                </a:solidFill>
                <a:latin typeface="Arial" panose="020B0604020202020204" pitchFamily="34" charset="0"/>
                <a:cs typeface="Arial" panose="020B0604020202020204" pitchFamily="34" charset="0"/>
              </a:rPr>
              <a:t>"/admin"</a:t>
            </a:r>
            <a:r>
              <a:rPr lang="en-US" altLang="en-US" sz="1100" dirty="0">
                <a:solidFill>
                  <a:srgbClr val="A9B7C6"/>
                </a:solidFill>
                <a:latin typeface="Arial" panose="020B0604020202020204" pitchFamily="34" charset="0"/>
                <a:cs typeface="Arial" panose="020B0604020202020204" pitchFamily="34" charset="0"/>
              </a:rPr>
              <a:t>).</a:t>
            </a:r>
            <a:r>
              <a:rPr lang="en-US" altLang="en-US" sz="1100" dirty="0" err="1">
                <a:solidFill>
                  <a:srgbClr val="A9B7C6"/>
                </a:solidFill>
                <a:latin typeface="Arial" panose="020B0604020202020204" pitchFamily="34" charset="0"/>
                <a:cs typeface="Arial" panose="020B0604020202020204" pitchFamily="34" charset="0"/>
              </a:rPr>
              <a:t>hasRole</a:t>
            </a:r>
            <a:r>
              <a:rPr lang="en-US" altLang="en-US" sz="1100" dirty="0">
                <a:solidFill>
                  <a:srgbClr val="A9B7C6"/>
                </a:solidFill>
                <a:latin typeface="Arial" panose="020B0604020202020204" pitchFamily="34" charset="0"/>
                <a:cs typeface="Arial" panose="020B0604020202020204" pitchFamily="34" charset="0"/>
              </a:rPr>
              <a:t>(</a:t>
            </a:r>
            <a:r>
              <a:rPr lang="en-US" altLang="en-US" sz="1100" dirty="0">
                <a:solidFill>
                  <a:srgbClr val="6A8759"/>
                </a:solidFill>
                <a:latin typeface="Arial" panose="020B0604020202020204" pitchFamily="34" charset="0"/>
                <a:cs typeface="Arial" panose="020B0604020202020204" pitchFamily="34" charset="0"/>
              </a:rPr>
              <a:t>"ADMIN"</a:t>
            </a:r>
            <a:r>
              <a:rPr lang="en-US" altLang="en-US" sz="1100" dirty="0">
                <a:solidFill>
                  <a:srgbClr val="A9B7C6"/>
                </a:solidFill>
                <a:latin typeface="Arial" panose="020B0604020202020204" pitchFamily="34" charset="0"/>
                <a:cs typeface="Arial" panose="020B0604020202020204" pitchFamily="34" charset="0"/>
              </a:rPr>
              <a:t>)</a:t>
            </a:r>
            <a:br>
              <a:rPr lang="en-US" altLang="en-US" sz="1100" dirty="0">
                <a:solidFill>
                  <a:srgbClr val="A9B7C6"/>
                </a:solidFill>
                <a:latin typeface="Arial" panose="020B0604020202020204" pitchFamily="34" charset="0"/>
                <a:cs typeface="Arial" panose="020B0604020202020204" pitchFamily="34" charset="0"/>
              </a:rPr>
            </a:br>
            <a:r>
              <a:rPr lang="en-US" altLang="en-US" sz="1100" dirty="0">
                <a:solidFill>
                  <a:srgbClr val="A9B7C6"/>
                </a:solidFill>
                <a:latin typeface="Arial" panose="020B0604020202020204" pitchFamily="34" charset="0"/>
                <a:cs typeface="Arial" panose="020B0604020202020204" pitchFamily="34" charset="0"/>
              </a:rPr>
              <a:t>         .</a:t>
            </a:r>
            <a:r>
              <a:rPr lang="en-US" altLang="en-US" sz="1100" dirty="0" err="1">
                <a:solidFill>
                  <a:srgbClr val="A9B7C6"/>
                </a:solidFill>
                <a:latin typeface="Arial" panose="020B0604020202020204" pitchFamily="34" charset="0"/>
                <a:cs typeface="Arial" panose="020B0604020202020204" pitchFamily="34" charset="0"/>
              </a:rPr>
              <a:t>anyRequest</a:t>
            </a:r>
            <a:r>
              <a:rPr lang="en-US" altLang="en-US" sz="1100" dirty="0">
                <a:solidFill>
                  <a:srgbClr val="A9B7C6"/>
                </a:solidFill>
                <a:latin typeface="Arial" panose="020B0604020202020204" pitchFamily="34" charset="0"/>
                <a:cs typeface="Arial" panose="020B0604020202020204" pitchFamily="34" charset="0"/>
              </a:rPr>
              <a:t>().authenticated()</a:t>
            </a:r>
            <a:br>
              <a:rPr lang="en-US" altLang="en-US" sz="1100" dirty="0">
                <a:solidFill>
                  <a:srgbClr val="A9B7C6"/>
                </a:solidFill>
                <a:latin typeface="Arial" panose="020B0604020202020204" pitchFamily="34" charset="0"/>
                <a:cs typeface="Arial" panose="020B0604020202020204" pitchFamily="34" charset="0"/>
              </a:rPr>
            </a:br>
            <a:r>
              <a:rPr lang="en-US" altLang="en-US" sz="1100" dirty="0">
                <a:solidFill>
                  <a:srgbClr val="A9B7C6"/>
                </a:solidFill>
                <a:latin typeface="Arial" panose="020B0604020202020204" pitchFamily="34" charset="0"/>
                <a:cs typeface="Arial" panose="020B0604020202020204" pitchFamily="34" charset="0"/>
              </a:rPr>
              <a:t>         .and()</a:t>
            </a:r>
            <a:br>
              <a:rPr lang="en-US" altLang="en-US" sz="1100" dirty="0">
                <a:solidFill>
                  <a:srgbClr val="A9B7C6"/>
                </a:solidFill>
                <a:latin typeface="Arial" panose="020B0604020202020204" pitchFamily="34" charset="0"/>
                <a:cs typeface="Arial" panose="020B0604020202020204" pitchFamily="34" charset="0"/>
              </a:rPr>
            </a:br>
            <a:r>
              <a:rPr lang="en-US" altLang="en-US" sz="1100" dirty="0">
                <a:solidFill>
                  <a:srgbClr val="A9B7C6"/>
                </a:solidFill>
                <a:latin typeface="Arial" panose="020B0604020202020204" pitchFamily="34" charset="0"/>
                <a:cs typeface="Arial" panose="020B0604020202020204" pitchFamily="34" charset="0"/>
              </a:rPr>
              <a:t>      .</a:t>
            </a:r>
            <a:r>
              <a:rPr lang="en-US" altLang="en-US" sz="1100" dirty="0" err="1">
                <a:solidFill>
                  <a:srgbClr val="A9B7C6"/>
                </a:solidFill>
                <a:latin typeface="Arial" panose="020B0604020202020204" pitchFamily="34" charset="0"/>
                <a:cs typeface="Arial" panose="020B0604020202020204" pitchFamily="34" charset="0"/>
              </a:rPr>
              <a:t>formLogin</a:t>
            </a:r>
            <a:r>
              <a:rPr lang="en-US" altLang="en-US" sz="1100" dirty="0">
                <a:solidFill>
                  <a:srgbClr val="A9B7C6"/>
                </a:solidFill>
                <a:latin typeface="Arial" panose="020B0604020202020204" pitchFamily="34" charset="0"/>
                <a:cs typeface="Arial" panose="020B0604020202020204" pitchFamily="34" charset="0"/>
              </a:rPr>
              <a:t>()</a:t>
            </a:r>
            <a:br>
              <a:rPr lang="en-US" altLang="en-US" sz="1100" dirty="0">
                <a:solidFill>
                  <a:srgbClr val="A9B7C6"/>
                </a:solidFill>
                <a:latin typeface="Arial" panose="020B0604020202020204" pitchFamily="34" charset="0"/>
                <a:cs typeface="Arial" panose="020B0604020202020204" pitchFamily="34" charset="0"/>
              </a:rPr>
            </a:br>
            <a:r>
              <a:rPr lang="en-US" altLang="en-US" sz="1100" dirty="0">
                <a:solidFill>
                  <a:srgbClr val="A9B7C6"/>
                </a:solidFill>
                <a:latin typeface="Arial" panose="020B0604020202020204" pitchFamily="34" charset="0"/>
                <a:cs typeface="Arial" panose="020B0604020202020204" pitchFamily="34" charset="0"/>
              </a:rPr>
              <a:t>         .and()</a:t>
            </a:r>
            <a:br>
              <a:rPr lang="en-US" altLang="en-US" sz="1100" dirty="0">
                <a:solidFill>
                  <a:srgbClr val="A9B7C6"/>
                </a:solidFill>
                <a:latin typeface="Arial" panose="020B0604020202020204" pitchFamily="34" charset="0"/>
                <a:cs typeface="Arial" panose="020B0604020202020204" pitchFamily="34" charset="0"/>
              </a:rPr>
            </a:br>
            <a:r>
              <a:rPr lang="en-US" altLang="en-US" sz="1100" dirty="0">
                <a:solidFill>
                  <a:srgbClr val="A9B7C6"/>
                </a:solidFill>
                <a:latin typeface="Arial" panose="020B0604020202020204" pitchFamily="34" charset="0"/>
                <a:cs typeface="Arial" panose="020B0604020202020204" pitchFamily="34" charset="0"/>
              </a:rPr>
              <a:t>      .logout()</a:t>
            </a:r>
            <a:br>
              <a:rPr lang="en-US" altLang="en-US" sz="1100" dirty="0">
                <a:solidFill>
                  <a:srgbClr val="A9B7C6"/>
                </a:solidFill>
                <a:latin typeface="Arial" panose="020B0604020202020204" pitchFamily="34" charset="0"/>
                <a:cs typeface="Arial" panose="020B0604020202020204" pitchFamily="34" charset="0"/>
              </a:rPr>
            </a:br>
            <a:r>
              <a:rPr lang="en-US" altLang="en-US" sz="1100" dirty="0">
                <a:solidFill>
                  <a:srgbClr val="A9B7C6"/>
                </a:solidFill>
                <a:latin typeface="Arial" panose="020B0604020202020204" pitchFamily="34" charset="0"/>
                <a:cs typeface="Arial" panose="020B0604020202020204" pitchFamily="34" charset="0"/>
              </a:rPr>
              <a:t>         .</a:t>
            </a:r>
            <a:r>
              <a:rPr lang="en-US" altLang="en-US" sz="1100" dirty="0" err="1">
                <a:solidFill>
                  <a:srgbClr val="A9B7C6"/>
                </a:solidFill>
                <a:latin typeface="Arial" panose="020B0604020202020204" pitchFamily="34" charset="0"/>
                <a:cs typeface="Arial" panose="020B0604020202020204" pitchFamily="34" charset="0"/>
              </a:rPr>
              <a:t>logoutRequestMatcher</a:t>
            </a:r>
            <a:r>
              <a:rPr lang="en-US" altLang="en-US" sz="1100" dirty="0">
                <a:solidFill>
                  <a:srgbClr val="A9B7C6"/>
                </a:solidFill>
                <a:latin typeface="Arial" panose="020B0604020202020204" pitchFamily="34" charset="0"/>
                <a:cs typeface="Arial" panose="020B0604020202020204" pitchFamily="34" charset="0"/>
              </a:rPr>
              <a:t>(</a:t>
            </a:r>
            <a:r>
              <a:rPr lang="en-US" altLang="en-US" sz="1100" dirty="0">
                <a:solidFill>
                  <a:srgbClr val="CC7832"/>
                </a:solidFill>
                <a:latin typeface="Arial" panose="020B0604020202020204" pitchFamily="34" charset="0"/>
                <a:cs typeface="Arial" panose="020B0604020202020204" pitchFamily="34" charset="0"/>
              </a:rPr>
              <a:t>new </a:t>
            </a:r>
            <a:r>
              <a:rPr lang="en-US" altLang="en-US" sz="1100" dirty="0" err="1">
                <a:solidFill>
                  <a:srgbClr val="A9B7C6"/>
                </a:solidFill>
                <a:latin typeface="Arial" panose="020B0604020202020204" pitchFamily="34" charset="0"/>
                <a:cs typeface="Arial" panose="020B0604020202020204" pitchFamily="34" charset="0"/>
              </a:rPr>
              <a:t>AntPathRequestMatcher</a:t>
            </a:r>
            <a:r>
              <a:rPr lang="en-US" altLang="en-US" sz="1100" dirty="0">
                <a:solidFill>
                  <a:srgbClr val="A9B7C6"/>
                </a:solidFill>
                <a:latin typeface="Arial" panose="020B0604020202020204" pitchFamily="34" charset="0"/>
                <a:cs typeface="Arial" panose="020B0604020202020204" pitchFamily="34" charset="0"/>
              </a:rPr>
              <a:t>(</a:t>
            </a:r>
            <a:r>
              <a:rPr lang="en-US" altLang="en-US" sz="1100" dirty="0">
                <a:solidFill>
                  <a:srgbClr val="6A8759"/>
                </a:solidFill>
                <a:latin typeface="Arial" panose="020B0604020202020204" pitchFamily="34" charset="0"/>
                <a:cs typeface="Arial" panose="020B0604020202020204" pitchFamily="34" charset="0"/>
              </a:rPr>
              <a:t>"/logout"</a:t>
            </a:r>
            <a:r>
              <a:rPr lang="en-US" altLang="en-US" sz="1100" dirty="0">
                <a:solidFill>
                  <a:srgbClr val="A9B7C6"/>
                </a:solidFill>
                <a:latin typeface="Arial" panose="020B0604020202020204" pitchFamily="34" charset="0"/>
                <a:cs typeface="Arial" panose="020B0604020202020204" pitchFamily="34" charset="0"/>
              </a:rPr>
              <a:t>))</a:t>
            </a:r>
            <a:br>
              <a:rPr lang="en-US" altLang="en-US" sz="1100" dirty="0">
                <a:solidFill>
                  <a:srgbClr val="A9B7C6"/>
                </a:solidFill>
                <a:latin typeface="Arial" panose="020B0604020202020204" pitchFamily="34" charset="0"/>
                <a:cs typeface="Arial" panose="020B0604020202020204" pitchFamily="34" charset="0"/>
              </a:rPr>
            </a:br>
            <a:r>
              <a:rPr lang="en-US" altLang="en-US" sz="1100" dirty="0">
                <a:solidFill>
                  <a:srgbClr val="A9B7C6"/>
                </a:solidFill>
                <a:latin typeface="Arial" panose="020B0604020202020204" pitchFamily="34" charset="0"/>
                <a:cs typeface="Arial" panose="020B0604020202020204" pitchFamily="34" charset="0"/>
              </a:rPr>
              <a:t>         .</a:t>
            </a:r>
            <a:r>
              <a:rPr lang="en-US" altLang="en-US" sz="1100" dirty="0" err="1">
                <a:solidFill>
                  <a:srgbClr val="A9B7C6"/>
                </a:solidFill>
                <a:latin typeface="Arial" panose="020B0604020202020204" pitchFamily="34" charset="0"/>
                <a:cs typeface="Arial" panose="020B0604020202020204" pitchFamily="34" charset="0"/>
              </a:rPr>
              <a:t>invalidateHttpSession</a:t>
            </a:r>
            <a:r>
              <a:rPr lang="en-US" altLang="en-US" sz="1100" dirty="0">
                <a:solidFill>
                  <a:srgbClr val="A9B7C6"/>
                </a:solidFill>
                <a:latin typeface="Arial" panose="020B0604020202020204" pitchFamily="34" charset="0"/>
                <a:cs typeface="Arial" panose="020B0604020202020204" pitchFamily="34" charset="0"/>
              </a:rPr>
              <a:t>(</a:t>
            </a:r>
            <a:r>
              <a:rPr lang="en-US" altLang="en-US" sz="1100" dirty="0">
                <a:solidFill>
                  <a:srgbClr val="CC7832"/>
                </a:solidFill>
                <a:latin typeface="Arial" panose="020B0604020202020204" pitchFamily="34" charset="0"/>
                <a:cs typeface="Arial" panose="020B0604020202020204" pitchFamily="34" charset="0"/>
              </a:rPr>
              <a:t>true</a:t>
            </a:r>
            <a:r>
              <a:rPr lang="en-US" altLang="en-US" sz="1100" dirty="0">
                <a:solidFill>
                  <a:srgbClr val="A9B7C6"/>
                </a:solidFill>
                <a:latin typeface="Arial" panose="020B0604020202020204" pitchFamily="34" charset="0"/>
                <a:cs typeface="Arial" panose="020B0604020202020204" pitchFamily="34" charset="0"/>
              </a:rPr>
              <a:t>)</a:t>
            </a:r>
            <a:br>
              <a:rPr lang="en-US" altLang="en-US" sz="1100" dirty="0">
                <a:solidFill>
                  <a:srgbClr val="A9B7C6"/>
                </a:solidFill>
                <a:latin typeface="Arial" panose="020B0604020202020204" pitchFamily="34" charset="0"/>
                <a:cs typeface="Arial" panose="020B0604020202020204" pitchFamily="34" charset="0"/>
              </a:rPr>
            </a:br>
            <a:r>
              <a:rPr lang="en-US" altLang="en-US" sz="1100" dirty="0">
                <a:solidFill>
                  <a:srgbClr val="A9B7C6"/>
                </a:solidFill>
                <a:latin typeface="Arial" panose="020B0604020202020204" pitchFamily="34" charset="0"/>
                <a:cs typeface="Arial" panose="020B0604020202020204" pitchFamily="34" charset="0"/>
              </a:rPr>
              <a:t>         .</a:t>
            </a:r>
            <a:r>
              <a:rPr lang="en-US" altLang="en-US" sz="1100" dirty="0" err="1">
                <a:solidFill>
                  <a:srgbClr val="A9B7C6"/>
                </a:solidFill>
                <a:latin typeface="Arial" panose="020B0604020202020204" pitchFamily="34" charset="0"/>
                <a:cs typeface="Arial" panose="020B0604020202020204" pitchFamily="34" charset="0"/>
              </a:rPr>
              <a:t>clearAuthentication</a:t>
            </a:r>
            <a:r>
              <a:rPr lang="en-US" altLang="en-US" sz="1100" dirty="0">
                <a:solidFill>
                  <a:srgbClr val="A9B7C6"/>
                </a:solidFill>
                <a:latin typeface="Arial" panose="020B0604020202020204" pitchFamily="34" charset="0"/>
                <a:cs typeface="Arial" panose="020B0604020202020204" pitchFamily="34" charset="0"/>
              </a:rPr>
              <a:t>(</a:t>
            </a:r>
            <a:r>
              <a:rPr lang="en-US" altLang="en-US" sz="1100" dirty="0">
                <a:solidFill>
                  <a:srgbClr val="CC7832"/>
                </a:solidFill>
                <a:latin typeface="Arial" panose="020B0604020202020204" pitchFamily="34" charset="0"/>
                <a:cs typeface="Arial" panose="020B0604020202020204" pitchFamily="34" charset="0"/>
              </a:rPr>
              <a:t>true</a:t>
            </a:r>
            <a:r>
              <a:rPr lang="en-US" altLang="en-US" sz="1100" dirty="0">
                <a:solidFill>
                  <a:srgbClr val="A9B7C6"/>
                </a:solidFill>
                <a:latin typeface="Arial" panose="020B0604020202020204" pitchFamily="34" charset="0"/>
                <a:cs typeface="Arial" panose="020B0604020202020204" pitchFamily="34" charset="0"/>
              </a:rPr>
              <a:t>)</a:t>
            </a:r>
            <a:br>
              <a:rPr lang="en-US" altLang="en-US" sz="1100" dirty="0">
                <a:solidFill>
                  <a:srgbClr val="A9B7C6"/>
                </a:solidFill>
                <a:latin typeface="Arial" panose="020B0604020202020204" pitchFamily="34" charset="0"/>
                <a:cs typeface="Arial" panose="020B0604020202020204" pitchFamily="34" charset="0"/>
              </a:rPr>
            </a:br>
            <a:r>
              <a:rPr lang="en-US" altLang="en-US" sz="1100" dirty="0">
                <a:solidFill>
                  <a:srgbClr val="A9B7C6"/>
                </a:solidFill>
                <a:latin typeface="Arial" panose="020B0604020202020204" pitchFamily="34" charset="0"/>
                <a:cs typeface="Arial" panose="020B0604020202020204" pitchFamily="34" charset="0"/>
              </a:rPr>
              <a:t>         .</a:t>
            </a:r>
            <a:r>
              <a:rPr lang="en-US" altLang="en-US" sz="1100" dirty="0" err="1">
                <a:solidFill>
                  <a:srgbClr val="A9B7C6"/>
                </a:solidFill>
                <a:latin typeface="Arial" panose="020B0604020202020204" pitchFamily="34" charset="0"/>
                <a:cs typeface="Arial" panose="020B0604020202020204" pitchFamily="34" charset="0"/>
              </a:rPr>
              <a:t>deleteCookies</a:t>
            </a:r>
            <a:r>
              <a:rPr lang="en-US" altLang="en-US" sz="1100" dirty="0">
                <a:solidFill>
                  <a:srgbClr val="A9B7C6"/>
                </a:solidFill>
                <a:latin typeface="Arial" panose="020B0604020202020204" pitchFamily="34" charset="0"/>
                <a:cs typeface="Arial" panose="020B0604020202020204" pitchFamily="34" charset="0"/>
              </a:rPr>
              <a:t>(</a:t>
            </a:r>
            <a:r>
              <a:rPr lang="en-US" altLang="en-US" sz="1100" dirty="0">
                <a:solidFill>
                  <a:srgbClr val="6A8759"/>
                </a:solidFill>
                <a:latin typeface="Arial" panose="020B0604020202020204" pitchFamily="34" charset="0"/>
                <a:cs typeface="Arial" panose="020B0604020202020204" pitchFamily="34" charset="0"/>
              </a:rPr>
              <a:t>"JSESSIONID"</a:t>
            </a:r>
            <a:r>
              <a:rPr lang="en-US" altLang="en-US" sz="1100" dirty="0">
                <a:solidFill>
                  <a:srgbClr val="A9B7C6"/>
                </a:solidFill>
                <a:latin typeface="Arial" panose="020B0604020202020204" pitchFamily="34" charset="0"/>
                <a:cs typeface="Arial" panose="020B0604020202020204" pitchFamily="34" charset="0"/>
              </a:rPr>
              <a:t>)</a:t>
            </a:r>
            <a:br>
              <a:rPr lang="en-US" altLang="en-US" sz="1100" dirty="0">
                <a:solidFill>
                  <a:srgbClr val="A9B7C6"/>
                </a:solidFill>
                <a:latin typeface="Arial" panose="020B0604020202020204" pitchFamily="34" charset="0"/>
                <a:cs typeface="Arial" panose="020B0604020202020204" pitchFamily="34" charset="0"/>
              </a:rPr>
            </a:br>
            <a:r>
              <a:rPr lang="en-US" altLang="en-US" sz="1100" dirty="0">
                <a:solidFill>
                  <a:srgbClr val="A9B7C6"/>
                </a:solidFill>
                <a:latin typeface="Arial" panose="020B0604020202020204" pitchFamily="34" charset="0"/>
                <a:cs typeface="Arial" panose="020B0604020202020204" pitchFamily="34" charset="0"/>
              </a:rPr>
              <a:t>         .</a:t>
            </a:r>
            <a:r>
              <a:rPr lang="en-US" altLang="en-US" sz="1100" dirty="0" err="1">
                <a:solidFill>
                  <a:srgbClr val="A9B7C6"/>
                </a:solidFill>
                <a:latin typeface="Arial" panose="020B0604020202020204" pitchFamily="34" charset="0"/>
                <a:cs typeface="Arial" panose="020B0604020202020204" pitchFamily="34" charset="0"/>
              </a:rPr>
              <a:t>permitAll</a:t>
            </a:r>
            <a:r>
              <a:rPr lang="en-US" altLang="en-US" sz="1100" dirty="0">
                <a:solidFill>
                  <a:srgbClr val="A9B7C6"/>
                </a:solidFill>
                <a:latin typeface="Arial" panose="020B0604020202020204" pitchFamily="34" charset="0"/>
                <a:cs typeface="Arial" panose="020B0604020202020204" pitchFamily="34" charset="0"/>
              </a:rPr>
              <a:t>()</a:t>
            </a:r>
            <a:br>
              <a:rPr lang="en-US" altLang="en-US" sz="1100" dirty="0">
                <a:solidFill>
                  <a:srgbClr val="A9B7C6"/>
                </a:solidFill>
                <a:latin typeface="Arial" panose="020B0604020202020204" pitchFamily="34" charset="0"/>
                <a:cs typeface="Arial" panose="020B0604020202020204" pitchFamily="34" charset="0"/>
              </a:rPr>
            </a:br>
            <a:r>
              <a:rPr lang="en-US" altLang="en-US" sz="1100" dirty="0">
                <a:solidFill>
                  <a:srgbClr val="A9B7C6"/>
                </a:solidFill>
                <a:latin typeface="Arial" panose="020B0604020202020204" pitchFamily="34" charset="0"/>
                <a:cs typeface="Arial" panose="020B0604020202020204" pitchFamily="34" charset="0"/>
              </a:rPr>
              <a:t>         .and()</a:t>
            </a:r>
            <a:br>
              <a:rPr lang="en-US" altLang="en-US" sz="1100" dirty="0">
                <a:solidFill>
                  <a:srgbClr val="A9B7C6"/>
                </a:solidFill>
                <a:latin typeface="Arial" panose="020B0604020202020204" pitchFamily="34" charset="0"/>
                <a:cs typeface="Arial" panose="020B0604020202020204" pitchFamily="34" charset="0"/>
              </a:rPr>
            </a:br>
            <a:r>
              <a:rPr lang="en-US" altLang="en-US" sz="1100" dirty="0">
                <a:solidFill>
                  <a:srgbClr val="A9B7C6"/>
                </a:solidFill>
                <a:latin typeface="Arial" panose="020B0604020202020204" pitchFamily="34" charset="0"/>
                <a:cs typeface="Arial" panose="020B0604020202020204" pitchFamily="34" charset="0"/>
              </a:rPr>
              <a:t>      </a:t>
            </a:r>
            <a:r>
              <a:rPr lang="en-US" altLang="en-US" sz="1100" b="1" dirty="0">
                <a:solidFill>
                  <a:srgbClr val="A9B7C6"/>
                </a:solidFill>
                <a:latin typeface="Arial" panose="020B0604020202020204" pitchFamily="34" charset="0"/>
                <a:cs typeface="Arial" panose="020B0604020202020204" pitchFamily="34" charset="0"/>
              </a:rPr>
              <a:t>.oauth2Login()</a:t>
            </a:r>
            <a:r>
              <a:rPr lang="en-US" altLang="en-US" sz="1100" b="1" dirty="0">
                <a:solidFill>
                  <a:srgbClr val="CC7832"/>
                </a:solidFill>
                <a:latin typeface="Arial" panose="020B0604020202020204" pitchFamily="34" charset="0"/>
                <a:cs typeface="Arial" panose="020B0604020202020204" pitchFamily="34" charset="0"/>
              </a:rPr>
              <a:t>;</a:t>
            </a:r>
            <a:endParaRPr lang="en-US" altLang="en-US" sz="1100" b="1" dirty="0">
              <a:latin typeface="Arial" panose="020B0604020202020204" pitchFamily="34" charset="0"/>
              <a:cs typeface="Arial" panose="020B0604020202020204" pitchFamily="34" charset="0"/>
            </a:endParaRPr>
          </a:p>
        </p:txBody>
      </p:sp>
      <p:sp>
        <p:nvSpPr>
          <p:cNvPr id="7" name="Left Brace 6">
            <a:extLst>
              <a:ext uri="{FF2B5EF4-FFF2-40B4-BE49-F238E27FC236}">
                <a16:creationId xmlns:a16="http://schemas.microsoft.com/office/drawing/2014/main" xmlns="" id="{C881722C-CFA1-481A-9C7A-03BD07A94239}"/>
              </a:ext>
            </a:extLst>
          </p:cNvPr>
          <p:cNvSpPr/>
          <p:nvPr/>
        </p:nvSpPr>
        <p:spPr>
          <a:xfrm rot="16200000">
            <a:off x="4606411" y="2329967"/>
            <a:ext cx="126507" cy="34772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00"/>
          </a:p>
        </p:txBody>
      </p:sp>
      <p:sp>
        <p:nvSpPr>
          <p:cNvPr id="8" name="TextBox 7">
            <a:extLst>
              <a:ext uri="{FF2B5EF4-FFF2-40B4-BE49-F238E27FC236}">
                <a16:creationId xmlns:a16="http://schemas.microsoft.com/office/drawing/2014/main" xmlns="" id="{1126E3EC-21BF-4DFD-BB1F-54BAC61449F2}"/>
              </a:ext>
            </a:extLst>
          </p:cNvPr>
          <p:cNvSpPr txBox="1"/>
          <p:nvPr/>
        </p:nvSpPr>
        <p:spPr>
          <a:xfrm>
            <a:off x="2435916" y="2536166"/>
            <a:ext cx="4270217" cy="415498"/>
          </a:xfrm>
          <a:prstGeom prst="rect">
            <a:avLst/>
          </a:prstGeom>
          <a:noFill/>
        </p:spPr>
        <p:txBody>
          <a:bodyPr wrap="square" rtlCol="0">
            <a:spAutoFit/>
          </a:bodyPr>
          <a:lstStyle/>
          <a:p>
            <a:pPr algn="ctr"/>
            <a:r>
              <a:rPr lang="en-US" sz="2100" dirty="0" err="1" smtClean="0"/>
              <a:t>Fournisseur</a:t>
            </a:r>
            <a:r>
              <a:rPr lang="en-US" sz="2100" dirty="0" smtClean="0"/>
              <a:t> (</a:t>
            </a:r>
            <a:r>
              <a:rPr lang="en-US" sz="2100" dirty="0"/>
              <a:t>provider)</a:t>
            </a:r>
          </a:p>
        </p:txBody>
      </p:sp>
      <p:cxnSp>
        <p:nvCxnSpPr>
          <p:cNvPr id="11" name="Straight Arrow Connector 10">
            <a:extLst>
              <a:ext uri="{FF2B5EF4-FFF2-40B4-BE49-F238E27FC236}">
                <a16:creationId xmlns:a16="http://schemas.microsoft.com/office/drawing/2014/main" xmlns="" id="{5DCAB159-36DC-4533-A92E-4DCF8EB876E2}"/>
              </a:ext>
            </a:extLst>
          </p:cNvPr>
          <p:cNvCxnSpPr>
            <a:cxnSpLocks/>
            <a:stCxn id="8" idx="2"/>
            <a:endCxn id="13" idx="0"/>
          </p:cNvCxnSpPr>
          <p:nvPr/>
        </p:nvCxnSpPr>
        <p:spPr>
          <a:xfrm flipH="1">
            <a:off x="2095633" y="2951664"/>
            <a:ext cx="2475392" cy="12636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xmlns="" id="{32E50819-27A0-4216-A787-B17C2D06925A}"/>
              </a:ext>
            </a:extLst>
          </p:cNvPr>
          <p:cNvSpPr txBox="1"/>
          <p:nvPr/>
        </p:nvSpPr>
        <p:spPr>
          <a:xfrm>
            <a:off x="1452196" y="4215283"/>
            <a:ext cx="1286873" cy="415498"/>
          </a:xfrm>
          <a:prstGeom prst="rect">
            <a:avLst/>
          </a:prstGeom>
          <a:noFill/>
        </p:spPr>
        <p:txBody>
          <a:bodyPr wrap="square" rtlCol="0">
            <a:spAutoFit/>
          </a:bodyPr>
          <a:lstStyle/>
          <a:p>
            <a:pPr algn="ctr"/>
            <a:r>
              <a:rPr lang="en-US" sz="2100" dirty="0"/>
              <a:t>Par </a:t>
            </a:r>
            <a:r>
              <a:rPr lang="en-US" sz="2100" dirty="0" err="1" smtClean="0"/>
              <a:t>défaut</a:t>
            </a:r>
            <a:endParaRPr lang="en-US" sz="2100" dirty="0"/>
          </a:p>
        </p:txBody>
      </p:sp>
      <p:pic>
        <p:nvPicPr>
          <p:cNvPr id="29" name="Picture 28" descr="A close up of a logo&#10;&#10;Description generated with high confidence">
            <a:extLst>
              <a:ext uri="{FF2B5EF4-FFF2-40B4-BE49-F238E27FC236}">
                <a16:creationId xmlns:a16="http://schemas.microsoft.com/office/drawing/2014/main" xmlns="" id="{6E5EEE2A-7A10-40AB-A6B9-2AC7B6129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790" y="4879163"/>
            <a:ext cx="470160" cy="470160"/>
          </a:xfrm>
          <a:prstGeom prst="rect">
            <a:avLst/>
          </a:prstGeom>
        </p:spPr>
      </p:pic>
      <p:pic>
        <p:nvPicPr>
          <p:cNvPr id="31" name="Picture 30" descr="A picture containing vector graphics&#10;&#10;Description generated with very high confidence">
            <a:extLst>
              <a:ext uri="{FF2B5EF4-FFF2-40B4-BE49-F238E27FC236}">
                <a16:creationId xmlns:a16="http://schemas.microsoft.com/office/drawing/2014/main" xmlns="" id="{AD81F189-B9D4-4C3F-93AF-F4F2F59DC7F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2104" y="4882882"/>
            <a:ext cx="470160" cy="466442"/>
          </a:xfrm>
          <a:prstGeom prst="rect">
            <a:avLst/>
          </a:prstGeom>
        </p:spPr>
      </p:pic>
      <p:pic>
        <p:nvPicPr>
          <p:cNvPr id="33" name="Picture 32" descr="A close up of a sign&#10;&#10;Description generated with very high confidence">
            <a:extLst>
              <a:ext uri="{FF2B5EF4-FFF2-40B4-BE49-F238E27FC236}">
                <a16:creationId xmlns:a16="http://schemas.microsoft.com/office/drawing/2014/main" xmlns="" id="{DDB00572-BBB3-470D-BDC3-D2864FB8399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6919" t="17435" r="15988" b="18481"/>
          <a:stretch/>
        </p:blipFill>
        <p:spPr>
          <a:xfrm>
            <a:off x="2230700" y="4879163"/>
            <a:ext cx="492234" cy="470161"/>
          </a:xfrm>
          <a:prstGeom prst="rect">
            <a:avLst/>
          </a:prstGeom>
        </p:spPr>
      </p:pic>
      <p:pic>
        <p:nvPicPr>
          <p:cNvPr id="35" name="Picture 34">
            <a:extLst>
              <a:ext uri="{FF2B5EF4-FFF2-40B4-BE49-F238E27FC236}">
                <a16:creationId xmlns:a16="http://schemas.microsoft.com/office/drawing/2014/main" xmlns="" id="{E634A9BF-D948-4CC1-A260-263B818C42E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735" t="24641" r="13421" b="16702"/>
          <a:stretch/>
        </p:blipFill>
        <p:spPr>
          <a:xfrm>
            <a:off x="2852059" y="4879162"/>
            <a:ext cx="699233" cy="526898"/>
          </a:xfrm>
          <a:prstGeom prst="rect">
            <a:avLst/>
          </a:prstGeom>
        </p:spPr>
      </p:pic>
      <p:cxnSp>
        <p:nvCxnSpPr>
          <p:cNvPr id="42" name="Straight Arrow Connector 41">
            <a:extLst>
              <a:ext uri="{FF2B5EF4-FFF2-40B4-BE49-F238E27FC236}">
                <a16:creationId xmlns:a16="http://schemas.microsoft.com/office/drawing/2014/main" xmlns="" id="{22101B0D-F5EE-4AB7-958C-AD021BACDF50}"/>
              </a:ext>
            </a:extLst>
          </p:cNvPr>
          <p:cNvCxnSpPr>
            <a:stCxn id="13" idx="2"/>
            <a:endCxn id="29" idx="0"/>
          </p:cNvCxnSpPr>
          <p:nvPr/>
        </p:nvCxnSpPr>
        <p:spPr>
          <a:xfrm flipH="1">
            <a:off x="1039870" y="4630781"/>
            <a:ext cx="1055763" cy="248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xmlns="" id="{2866CD49-B266-4F60-80DD-479860CE9757}"/>
              </a:ext>
            </a:extLst>
          </p:cNvPr>
          <p:cNvCxnSpPr>
            <a:stCxn id="13" idx="2"/>
            <a:endCxn id="31" idx="0"/>
          </p:cNvCxnSpPr>
          <p:nvPr/>
        </p:nvCxnSpPr>
        <p:spPr>
          <a:xfrm flipH="1">
            <a:off x="1767184" y="4630781"/>
            <a:ext cx="328449" cy="252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xmlns="" id="{9E5C10EF-5A5F-47E1-A5E2-A6AC06C40692}"/>
              </a:ext>
            </a:extLst>
          </p:cNvPr>
          <p:cNvCxnSpPr>
            <a:cxnSpLocks/>
            <a:stCxn id="13" idx="2"/>
            <a:endCxn id="33" idx="0"/>
          </p:cNvCxnSpPr>
          <p:nvPr/>
        </p:nvCxnSpPr>
        <p:spPr>
          <a:xfrm>
            <a:off x="2095633" y="4630781"/>
            <a:ext cx="381184" cy="248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xmlns="" id="{192532A9-9BD9-4B89-B7F1-368E59E2545F}"/>
              </a:ext>
            </a:extLst>
          </p:cNvPr>
          <p:cNvCxnSpPr>
            <a:stCxn id="13" idx="2"/>
            <a:endCxn id="35" idx="0"/>
          </p:cNvCxnSpPr>
          <p:nvPr/>
        </p:nvCxnSpPr>
        <p:spPr>
          <a:xfrm>
            <a:off x="2095633" y="4630781"/>
            <a:ext cx="1106043" cy="2483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68499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7AC186-6382-440A-A64A-D42CB6974C83}"/>
              </a:ext>
            </a:extLst>
          </p:cNvPr>
          <p:cNvSpPr>
            <a:spLocks noGrp="1"/>
          </p:cNvSpPr>
          <p:nvPr>
            <p:ph type="title"/>
          </p:nvPr>
        </p:nvSpPr>
        <p:spPr/>
        <p:txBody>
          <a:bodyPr/>
          <a:lstStyle/>
          <a:p>
            <a:r>
              <a:rPr lang="en-CA"/>
              <a:t>Demo – OAuth2</a:t>
            </a:r>
            <a:endParaRPr lang="en-US"/>
          </a:p>
        </p:txBody>
      </p:sp>
      <p:pic>
        <p:nvPicPr>
          <p:cNvPr id="5" name="Content Placeholder 4">
            <a:extLst>
              <a:ext uri="{FF2B5EF4-FFF2-40B4-BE49-F238E27FC236}">
                <a16:creationId xmlns:a16="http://schemas.microsoft.com/office/drawing/2014/main" xmlns="" id="{02761EAC-2D9D-451C-BBB9-F4802EE10509}"/>
              </a:ext>
            </a:extLst>
          </p:cNvPr>
          <p:cNvPicPr>
            <a:picLocks noGrp="1" noChangeAspect="1"/>
          </p:cNvPicPr>
          <p:nvPr>
            <p:ph idx="1"/>
          </p:nvPr>
        </p:nvPicPr>
        <p:blipFill>
          <a:blip r:embed="rId2"/>
          <a:stretch>
            <a:fillRect/>
          </a:stretch>
        </p:blipFill>
        <p:spPr>
          <a:xfrm>
            <a:off x="1306711" y="2558059"/>
            <a:ext cx="4521994" cy="1907381"/>
          </a:xfrm>
          <a:prstGeom prst="rect">
            <a:avLst/>
          </a:prstGeom>
          <a:ln>
            <a:solidFill>
              <a:schemeClr val="tx1"/>
            </a:solidFill>
          </a:ln>
        </p:spPr>
      </p:pic>
      <p:pic>
        <p:nvPicPr>
          <p:cNvPr id="4" name="Picture 3" descr="A picture containing object&#10;&#10;Description generated with high confidence">
            <a:extLst>
              <a:ext uri="{FF2B5EF4-FFF2-40B4-BE49-F238E27FC236}">
                <a16:creationId xmlns:a16="http://schemas.microsoft.com/office/drawing/2014/main" xmlns="" id="{91EF4BD0-50FA-4A1F-A574-6037CF31948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96" y="924597"/>
            <a:ext cx="389853" cy="389853"/>
          </a:xfrm>
          <a:prstGeom prst="rect">
            <a:avLst/>
          </a:prstGeom>
        </p:spPr>
      </p:pic>
      <p:sp>
        <p:nvSpPr>
          <p:cNvPr id="6" name="Right Brace 5">
            <a:extLst>
              <a:ext uri="{FF2B5EF4-FFF2-40B4-BE49-F238E27FC236}">
                <a16:creationId xmlns:a16="http://schemas.microsoft.com/office/drawing/2014/main" xmlns="" id="{526C4126-64B7-4D5E-8060-E83F1549BB0C}"/>
              </a:ext>
            </a:extLst>
          </p:cNvPr>
          <p:cNvSpPr/>
          <p:nvPr/>
        </p:nvSpPr>
        <p:spPr>
          <a:xfrm>
            <a:off x="6079332" y="2558058"/>
            <a:ext cx="178594" cy="190738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100"/>
          </a:p>
        </p:txBody>
      </p:sp>
      <p:sp>
        <p:nvSpPr>
          <p:cNvPr id="7" name="TextBox 6">
            <a:extLst>
              <a:ext uri="{FF2B5EF4-FFF2-40B4-BE49-F238E27FC236}">
                <a16:creationId xmlns:a16="http://schemas.microsoft.com/office/drawing/2014/main" xmlns="" id="{44C4FCF4-A18F-4244-A5BB-98D23713A1CB}"/>
              </a:ext>
            </a:extLst>
          </p:cNvPr>
          <p:cNvSpPr txBox="1"/>
          <p:nvPr/>
        </p:nvSpPr>
        <p:spPr>
          <a:xfrm>
            <a:off x="6386513" y="3362236"/>
            <a:ext cx="2101857" cy="415498"/>
          </a:xfrm>
          <a:prstGeom prst="rect">
            <a:avLst/>
          </a:prstGeom>
          <a:noFill/>
        </p:spPr>
        <p:txBody>
          <a:bodyPr wrap="none" rtlCol="0">
            <a:spAutoFit/>
          </a:bodyPr>
          <a:lstStyle/>
          <a:p>
            <a:r>
              <a:rPr lang="en-US" sz="2100">
                <a:latin typeface="Consolas" panose="020B0609020204030204" pitchFamily="49" charset="0"/>
              </a:rPr>
              <a:t>oauth2Login()</a:t>
            </a:r>
          </a:p>
        </p:txBody>
      </p:sp>
    </p:spTree>
    <p:extLst>
      <p:ext uri="{BB962C8B-B14F-4D97-AF65-F5344CB8AC3E}">
        <p14:creationId xmlns:p14="http://schemas.microsoft.com/office/powerpoint/2010/main" val="14353243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7AC186-6382-440A-A64A-D42CB6974C83}"/>
              </a:ext>
            </a:extLst>
          </p:cNvPr>
          <p:cNvSpPr>
            <a:spLocks noGrp="1"/>
          </p:cNvSpPr>
          <p:nvPr>
            <p:ph type="title"/>
          </p:nvPr>
        </p:nvSpPr>
        <p:spPr/>
        <p:txBody>
          <a:bodyPr/>
          <a:lstStyle/>
          <a:p>
            <a:r>
              <a:rPr lang="en-CA"/>
              <a:t>Demo – Page de connexion personalisé</a:t>
            </a:r>
            <a:endParaRPr lang="en-US"/>
          </a:p>
        </p:txBody>
      </p:sp>
      <p:graphicFrame>
        <p:nvGraphicFramePr>
          <p:cNvPr id="10" name="Content Placeholder 9">
            <a:extLst>
              <a:ext uri="{FF2B5EF4-FFF2-40B4-BE49-F238E27FC236}">
                <a16:creationId xmlns:a16="http://schemas.microsoft.com/office/drawing/2014/main" xmlns="" id="{0A4048E1-4F17-488B-8551-EBD2BD6225CD}"/>
              </a:ext>
            </a:extLst>
          </p:cNvPr>
          <p:cNvGraphicFramePr>
            <a:graphicFrameLocks noGrp="1"/>
          </p:cNvGraphicFramePr>
          <p:nvPr>
            <p:ph sz="half" idx="1"/>
            <p:extLst/>
          </p:nvPr>
        </p:nvGraphicFramePr>
        <p:xfrm>
          <a:off x="508000" y="2455070"/>
          <a:ext cx="3971131" cy="1699260"/>
        </p:xfrm>
        <a:graphic>
          <a:graphicData uri="http://schemas.openxmlformats.org/drawingml/2006/table">
            <a:tbl>
              <a:tblPr firstRow="1" bandRow="1">
                <a:tableStyleId>{5C22544A-7EE6-4342-B048-85BDC9FD1C3A}</a:tableStyleId>
              </a:tblPr>
              <a:tblGrid>
                <a:gridCol w="1663700">
                  <a:extLst>
                    <a:ext uri="{9D8B030D-6E8A-4147-A177-3AD203B41FA5}">
                      <a16:colId xmlns:a16="http://schemas.microsoft.com/office/drawing/2014/main" xmlns="" val="1917771324"/>
                    </a:ext>
                  </a:extLst>
                </a:gridCol>
                <a:gridCol w="2307431">
                  <a:extLst>
                    <a:ext uri="{9D8B030D-6E8A-4147-A177-3AD203B41FA5}">
                      <a16:colId xmlns:a16="http://schemas.microsoft.com/office/drawing/2014/main" xmlns="" val="3935724187"/>
                    </a:ext>
                  </a:extLst>
                </a:gridCol>
              </a:tblGrid>
              <a:tr h="274320">
                <a:tc>
                  <a:txBody>
                    <a:bodyPr/>
                    <a:lstStyle/>
                    <a:p>
                      <a:r>
                        <a:rPr lang="en-US" sz="1400"/>
                        <a:t>Methode</a:t>
                      </a:r>
                    </a:p>
                  </a:txBody>
                  <a:tcPr marL="68580" marR="68580" marT="34290" marB="34290"/>
                </a:tc>
                <a:tc>
                  <a:txBody>
                    <a:bodyPr/>
                    <a:lstStyle/>
                    <a:p>
                      <a:r>
                        <a:rPr lang="en-US" sz="1400"/>
                        <a:t>Description</a:t>
                      </a:r>
                    </a:p>
                  </a:txBody>
                  <a:tcPr marL="68580" marR="68580" marT="34290" marB="34290"/>
                </a:tc>
                <a:extLst>
                  <a:ext uri="{0D108BD9-81ED-4DB2-BD59-A6C34878D82A}">
                    <a16:rowId xmlns:a16="http://schemas.microsoft.com/office/drawing/2014/main" xmlns="" val="1425996606"/>
                  </a:ext>
                </a:extLst>
              </a:tr>
              <a:tr h="480060">
                <a:tc>
                  <a:txBody>
                    <a:bodyPr/>
                    <a:lstStyle/>
                    <a:p>
                      <a:r>
                        <a:rPr lang="en-US" sz="1100">
                          <a:latin typeface="Consolas" panose="020B0609020204030204" pitchFamily="49" charset="0"/>
                        </a:rPr>
                        <a:t>loginPage()</a:t>
                      </a:r>
                    </a:p>
                  </a:txBody>
                  <a:tcPr marL="68580" marR="68580" marT="34290" marB="34290"/>
                </a:tc>
                <a:tc>
                  <a:txBody>
                    <a:bodyPr/>
                    <a:lstStyle/>
                    <a:p>
                      <a:r>
                        <a:rPr lang="en-CA" sz="1400"/>
                        <a:t>Page où l’authentification est faite</a:t>
                      </a:r>
                      <a:endParaRPr lang="en-US" sz="1400"/>
                    </a:p>
                  </a:txBody>
                  <a:tcPr marL="68580" marR="68580" marT="34290" marB="34290"/>
                </a:tc>
                <a:extLst>
                  <a:ext uri="{0D108BD9-81ED-4DB2-BD59-A6C34878D82A}">
                    <a16:rowId xmlns:a16="http://schemas.microsoft.com/office/drawing/2014/main" xmlns="" val="1350600214"/>
                  </a:ext>
                </a:extLst>
              </a:tr>
              <a:tr h="685800">
                <a:tc>
                  <a:txBody>
                    <a:bodyPr/>
                    <a:lstStyle/>
                    <a:p>
                      <a:r>
                        <a:rPr lang="en-US" sz="1100">
                          <a:latin typeface="Consolas" panose="020B0609020204030204" pitchFamily="49" charset="0"/>
                        </a:rPr>
                        <a:t>defaultSuccessUrl()</a:t>
                      </a:r>
                    </a:p>
                  </a:txBody>
                  <a:tcPr marL="68580" marR="68580" marT="34290" marB="34290"/>
                </a:tc>
                <a:tc>
                  <a:txBody>
                    <a:bodyPr/>
                    <a:lstStyle/>
                    <a:p>
                      <a:r>
                        <a:rPr lang="en-US" sz="1400"/>
                        <a:t>La page par defaut sur laquelle l’utilisateur doit etre redirig</a:t>
                      </a:r>
                      <a:r>
                        <a:rPr lang="en-CA" sz="1400"/>
                        <a:t>é si l’authentification a réussi </a:t>
                      </a:r>
                      <a:endParaRPr lang="en-US" sz="1400"/>
                    </a:p>
                  </a:txBody>
                  <a:tcPr marL="68580" marR="68580" marT="34290" marB="34290"/>
                </a:tc>
                <a:extLst>
                  <a:ext uri="{0D108BD9-81ED-4DB2-BD59-A6C34878D82A}">
                    <a16:rowId xmlns:a16="http://schemas.microsoft.com/office/drawing/2014/main" xmlns="" val="3541677053"/>
                  </a:ext>
                </a:extLst>
              </a:tr>
            </a:tbl>
          </a:graphicData>
        </a:graphic>
      </p:graphicFrame>
      <p:pic>
        <p:nvPicPr>
          <p:cNvPr id="4" name="Picture 3" descr="A picture containing object&#10;&#10;Description generated with high confidence">
            <a:extLst>
              <a:ext uri="{FF2B5EF4-FFF2-40B4-BE49-F238E27FC236}">
                <a16:creationId xmlns:a16="http://schemas.microsoft.com/office/drawing/2014/main" xmlns="" id="{91EF4BD0-50FA-4A1F-A574-6037CF31948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96" y="924597"/>
            <a:ext cx="389853" cy="389853"/>
          </a:xfrm>
          <a:prstGeom prst="rect">
            <a:avLst/>
          </a:prstGeom>
        </p:spPr>
      </p:pic>
      <p:sp>
        <p:nvSpPr>
          <p:cNvPr id="8" name="Rectangle 2">
            <a:extLst>
              <a:ext uri="{FF2B5EF4-FFF2-40B4-BE49-F238E27FC236}">
                <a16:creationId xmlns:a16="http://schemas.microsoft.com/office/drawing/2014/main" xmlns="" id="{71445EEB-3522-40F5-A98A-03EE76630D6E}"/>
              </a:ext>
            </a:extLst>
          </p:cNvPr>
          <p:cNvSpPr>
            <a:spLocks noGrp="1" noChangeArrowheads="1"/>
          </p:cNvSpPr>
          <p:nvPr>
            <p:ph sz="half" idx="2"/>
          </p:nvPr>
        </p:nvSpPr>
        <p:spPr bwMode="auto">
          <a:xfrm>
            <a:off x="4572000" y="2380050"/>
            <a:ext cx="3862054" cy="2873864"/>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marL="0" indent="0" defTabSz="685800">
              <a:spcBef>
                <a:spcPct val="0"/>
              </a:spcBef>
              <a:buNone/>
            </a:pPr>
            <a:r>
              <a:rPr lang="en-US" altLang="en-US" sz="675">
                <a:solidFill>
                  <a:srgbClr val="BBB529"/>
                </a:solidFill>
                <a:latin typeface="Courier New" panose="02070309020205020404" pitchFamily="49" charset="0"/>
                <a:cs typeface="Courier New" panose="02070309020205020404" pitchFamily="49" charset="0"/>
              </a:rPr>
              <a:t>@Override</a:t>
            </a:r>
            <a:br>
              <a:rPr lang="en-US" altLang="en-US" sz="675">
                <a:solidFill>
                  <a:srgbClr val="BBB529"/>
                </a:solidFill>
                <a:latin typeface="Courier New" panose="02070309020205020404" pitchFamily="49" charset="0"/>
                <a:cs typeface="Courier New" panose="02070309020205020404" pitchFamily="49" charset="0"/>
              </a:rPr>
            </a:br>
            <a:r>
              <a:rPr lang="en-US" altLang="en-US" sz="675">
                <a:solidFill>
                  <a:srgbClr val="CC7832"/>
                </a:solidFill>
                <a:latin typeface="Courier New" panose="02070309020205020404" pitchFamily="49" charset="0"/>
                <a:cs typeface="Courier New" panose="02070309020205020404" pitchFamily="49" charset="0"/>
              </a:rPr>
              <a:t>protected void </a:t>
            </a:r>
            <a:r>
              <a:rPr lang="en-US" altLang="en-US" sz="675">
                <a:solidFill>
                  <a:srgbClr val="FFC66D"/>
                </a:solidFill>
                <a:latin typeface="Courier New" panose="02070309020205020404" pitchFamily="49" charset="0"/>
                <a:cs typeface="Courier New" panose="02070309020205020404" pitchFamily="49" charset="0"/>
              </a:rPr>
              <a:t>configure</a:t>
            </a:r>
            <a:r>
              <a:rPr lang="en-US" altLang="en-US" sz="675">
                <a:solidFill>
                  <a:srgbClr val="A9B7C6"/>
                </a:solidFill>
                <a:latin typeface="Courier New" panose="02070309020205020404" pitchFamily="49" charset="0"/>
                <a:cs typeface="Courier New" panose="02070309020205020404" pitchFamily="49" charset="0"/>
              </a:rPr>
              <a:t>(HttpSecurity http) </a:t>
            </a:r>
            <a:r>
              <a:rPr lang="en-US" altLang="en-US" sz="675">
                <a:solidFill>
                  <a:srgbClr val="CC7832"/>
                </a:solidFill>
                <a:latin typeface="Courier New" panose="02070309020205020404" pitchFamily="49" charset="0"/>
                <a:cs typeface="Courier New" panose="02070309020205020404" pitchFamily="49" charset="0"/>
              </a:rPr>
              <a:t>throws </a:t>
            </a:r>
            <a:r>
              <a:rPr lang="en-US" altLang="en-US" sz="675">
                <a:solidFill>
                  <a:srgbClr val="A9B7C6"/>
                </a:solidFill>
                <a:latin typeface="Courier New" panose="02070309020205020404" pitchFamily="49" charset="0"/>
                <a:cs typeface="Courier New" panose="02070309020205020404" pitchFamily="49" charset="0"/>
              </a:rPr>
              <a:t>Exception {</a:t>
            </a:r>
            <a:br>
              <a:rPr lang="en-US" altLang="en-US" sz="675">
                <a:solidFill>
                  <a:srgbClr val="A9B7C6"/>
                </a:solidFill>
                <a:latin typeface="Courier New" panose="02070309020205020404" pitchFamily="49" charset="0"/>
                <a:cs typeface="Courier New" panose="02070309020205020404" pitchFamily="49" charset="0"/>
              </a:rPr>
            </a:br>
            <a:r>
              <a:rPr lang="en-US" altLang="en-US" sz="675">
                <a:solidFill>
                  <a:srgbClr val="A9B7C6"/>
                </a:solidFill>
                <a:latin typeface="Courier New" panose="02070309020205020404" pitchFamily="49" charset="0"/>
                <a:cs typeface="Courier New" panose="02070309020205020404" pitchFamily="49" charset="0"/>
              </a:rPr>
              <a:t>   http.httpBasic()</a:t>
            </a:r>
            <a:br>
              <a:rPr lang="en-US" altLang="en-US" sz="675">
                <a:solidFill>
                  <a:srgbClr val="A9B7C6"/>
                </a:solidFill>
                <a:latin typeface="Courier New" panose="02070309020205020404" pitchFamily="49" charset="0"/>
                <a:cs typeface="Courier New" panose="02070309020205020404" pitchFamily="49" charset="0"/>
              </a:rPr>
            </a:br>
            <a:r>
              <a:rPr lang="en-US" altLang="en-US" sz="675">
                <a:solidFill>
                  <a:srgbClr val="A9B7C6"/>
                </a:solidFill>
                <a:latin typeface="Courier New" panose="02070309020205020404" pitchFamily="49" charset="0"/>
                <a:cs typeface="Courier New" panose="02070309020205020404" pitchFamily="49" charset="0"/>
              </a:rPr>
              <a:t>         .and()</a:t>
            </a:r>
            <a:br>
              <a:rPr lang="en-US" altLang="en-US" sz="675">
                <a:solidFill>
                  <a:srgbClr val="A9B7C6"/>
                </a:solidFill>
                <a:latin typeface="Courier New" panose="02070309020205020404" pitchFamily="49" charset="0"/>
                <a:cs typeface="Courier New" panose="02070309020205020404" pitchFamily="49" charset="0"/>
              </a:rPr>
            </a:br>
            <a:r>
              <a:rPr lang="en-US" altLang="en-US" sz="675">
                <a:solidFill>
                  <a:srgbClr val="A9B7C6"/>
                </a:solidFill>
                <a:latin typeface="Courier New" panose="02070309020205020404" pitchFamily="49" charset="0"/>
                <a:cs typeface="Courier New" panose="02070309020205020404" pitchFamily="49" charset="0"/>
              </a:rPr>
              <a:t>      .authorizeRequests()</a:t>
            </a:r>
            <a:br>
              <a:rPr lang="en-US" altLang="en-US" sz="675">
                <a:solidFill>
                  <a:srgbClr val="A9B7C6"/>
                </a:solidFill>
                <a:latin typeface="Courier New" panose="02070309020205020404" pitchFamily="49" charset="0"/>
                <a:cs typeface="Courier New" panose="02070309020205020404" pitchFamily="49" charset="0"/>
              </a:rPr>
            </a:br>
            <a:r>
              <a:rPr lang="en-US" altLang="en-US" sz="675">
                <a:solidFill>
                  <a:srgbClr val="A9B7C6"/>
                </a:solidFill>
                <a:latin typeface="Courier New" panose="02070309020205020404" pitchFamily="49" charset="0"/>
                <a:cs typeface="Courier New" panose="02070309020205020404" pitchFamily="49" charset="0"/>
              </a:rPr>
              <a:t>         .anyRequest().authenticated()</a:t>
            </a:r>
            <a:br>
              <a:rPr lang="en-US" altLang="en-US" sz="675">
                <a:solidFill>
                  <a:srgbClr val="A9B7C6"/>
                </a:solidFill>
                <a:latin typeface="Courier New" panose="02070309020205020404" pitchFamily="49" charset="0"/>
                <a:cs typeface="Courier New" panose="02070309020205020404" pitchFamily="49" charset="0"/>
              </a:rPr>
            </a:br>
            <a:r>
              <a:rPr lang="en-US" altLang="en-US" sz="675">
                <a:solidFill>
                  <a:srgbClr val="A9B7C6"/>
                </a:solidFill>
                <a:latin typeface="Courier New" panose="02070309020205020404" pitchFamily="49" charset="0"/>
                <a:cs typeface="Courier New" panose="02070309020205020404" pitchFamily="49" charset="0"/>
              </a:rPr>
              <a:t>         .and()</a:t>
            </a:r>
            <a:br>
              <a:rPr lang="en-US" altLang="en-US" sz="675">
                <a:solidFill>
                  <a:srgbClr val="A9B7C6"/>
                </a:solidFill>
                <a:latin typeface="Courier New" panose="02070309020205020404" pitchFamily="49" charset="0"/>
                <a:cs typeface="Courier New" panose="02070309020205020404" pitchFamily="49" charset="0"/>
              </a:rPr>
            </a:br>
            <a:r>
              <a:rPr lang="en-US" altLang="en-US" sz="675">
                <a:solidFill>
                  <a:srgbClr val="A9B7C6"/>
                </a:solidFill>
                <a:latin typeface="Courier New" panose="02070309020205020404" pitchFamily="49" charset="0"/>
                <a:cs typeface="Courier New" panose="02070309020205020404" pitchFamily="49" charset="0"/>
              </a:rPr>
              <a:t>      </a:t>
            </a:r>
            <a:r>
              <a:rPr lang="en-US" altLang="en-US" sz="675" strike="sngStrike">
                <a:solidFill>
                  <a:srgbClr val="FF0000"/>
                </a:solidFill>
                <a:latin typeface="Courier New" panose="02070309020205020404" pitchFamily="49" charset="0"/>
                <a:cs typeface="Courier New" panose="02070309020205020404" pitchFamily="49" charset="0"/>
              </a:rPr>
              <a:t>.formLogin()</a:t>
            </a:r>
            <a:br>
              <a:rPr lang="en-US" altLang="en-US" sz="675" strike="sngStrike">
                <a:solidFill>
                  <a:srgbClr val="FF0000"/>
                </a:solidFill>
                <a:latin typeface="Courier New" panose="02070309020205020404" pitchFamily="49" charset="0"/>
                <a:cs typeface="Courier New" panose="02070309020205020404" pitchFamily="49" charset="0"/>
              </a:rPr>
            </a:br>
            <a:r>
              <a:rPr lang="en-US" altLang="en-US" sz="675">
                <a:solidFill>
                  <a:srgbClr val="A9B7C6"/>
                </a:solidFill>
                <a:latin typeface="Courier New" panose="02070309020205020404" pitchFamily="49" charset="0"/>
                <a:cs typeface="Courier New" panose="02070309020205020404" pitchFamily="49" charset="0"/>
              </a:rPr>
              <a:t>         </a:t>
            </a:r>
            <a:r>
              <a:rPr lang="en-US" altLang="en-US" sz="675" strike="sngStrike">
                <a:solidFill>
                  <a:srgbClr val="FF0000"/>
                </a:solidFill>
                <a:latin typeface="Courier New" panose="02070309020205020404" pitchFamily="49" charset="0"/>
                <a:cs typeface="Courier New" panose="02070309020205020404" pitchFamily="49" charset="0"/>
              </a:rPr>
              <a:t>.and()</a:t>
            </a:r>
            <a:r>
              <a:rPr lang="en-US" altLang="en-US" sz="675">
                <a:solidFill>
                  <a:srgbClr val="FF0000"/>
                </a:solidFill>
                <a:latin typeface="Courier New" panose="02070309020205020404" pitchFamily="49" charset="0"/>
                <a:cs typeface="Courier New" panose="02070309020205020404" pitchFamily="49" charset="0"/>
              </a:rPr>
              <a:t/>
            </a:r>
            <a:br>
              <a:rPr lang="en-US" altLang="en-US" sz="675">
                <a:solidFill>
                  <a:srgbClr val="FF0000"/>
                </a:solidFill>
                <a:latin typeface="Courier New" panose="02070309020205020404" pitchFamily="49" charset="0"/>
                <a:cs typeface="Courier New" panose="02070309020205020404" pitchFamily="49" charset="0"/>
              </a:rPr>
            </a:br>
            <a:r>
              <a:rPr lang="en-US" altLang="en-US" sz="675">
                <a:solidFill>
                  <a:srgbClr val="A9B7C6"/>
                </a:solidFill>
                <a:latin typeface="Courier New" panose="02070309020205020404" pitchFamily="49" charset="0"/>
                <a:cs typeface="Courier New" panose="02070309020205020404" pitchFamily="49" charset="0"/>
              </a:rPr>
              <a:t>      .logout()</a:t>
            </a:r>
            <a:br>
              <a:rPr lang="en-US" altLang="en-US" sz="675">
                <a:solidFill>
                  <a:srgbClr val="A9B7C6"/>
                </a:solidFill>
                <a:latin typeface="Courier New" panose="02070309020205020404" pitchFamily="49" charset="0"/>
                <a:cs typeface="Courier New" panose="02070309020205020404" pitchFamily="49" charset="0"/>
              </a:rPr>
            </a:br>
            <a:r>
              <a:rPr lang="en-US" altLang="en-US" sz="675">
                <a:solidFill>
                  <a:srgbClr val="A9B7C6"/>
                </a:solidFill>
                <a:latin typeface="Courier New" panose="02070309020205020404" pitchFamily="49" charset="0"/>
                <a:cs typeface="Courier New" panose="02070309020205020404" pitchFamily="49" charset="0"/>
              </a:rPr>
              <a:t>         .logoutRequestMatcher(</a:t>
            </a:r>
            <a:r>
              <a:rPr lang="en-US" altLang="en-US" sz="675">
                <a:solidFill>
                  <a:srgbClr val="CC7832"/>
                </a:solidFill>
                <a:latin typeface="Courier New" panose="02070309020205020404" pitchFamily="49" charset="0"/>
                <a:cs typeface="Courier New" panose="02070309020205020404" pitchFamily="49" charset="0"/>
              </a:rPr>
              <a:t>new </a:t>
            </a:r>
            <a:r>
              <a:rPr lang="en-US" altLang="en-US" sz="675">
                <a:solidFill>
                  <a:srgbClr val="A9B7C6"/>
                </a:solidFill>
                <a:latin typeface="Courier New" panose="02070309020205020404" pitchFamily="49" charset="0"/>
                <a:cs typeface="Courier New" panose="02070309020205020404" pitchFamily="49" charset="0"/>
              </a:rPr>
              <a:t>AntPathRequestMatcher(</a:t>
            </a:r>
            <a:r>
              <a:rPr lang="en-US" altLang="en-US" sz="675">
                <a:solidFill>
                  <a:srgbClr val="6A8759"/>
                </a:solidFill>
                <a:latin typeface="Courier New" panose="02070309020205020404" pitchFamily="49" charset="0"/>
                <a:cs typeface="Courier New" panose="02070309020205020404" pitchFamily="49" charset="0"/>
              </a:rPr>
              <a:t>"/logout"</a:t>
            </a:r>
            <a:r>
              <a:rPr lang="en-US" altLang="en-US" sz="675">
                <a:solidFill>
                  <a:srgbClr val="A9B7C6"/>
                </a:solidFill>
                <a:latin typeface="Courier New" panose="02070309020205020404" pitchFamily="49" charset="0"/>
                <a:cs typeface="Courier New" panose="02070309020205020404" pitchFamily="49" charset="0"/>
              </a:rPr>
              <a:t>))</a:t>
            </a:r>
            <a:br>
              <a:rPr lang="en-US" altLang="en-US" sz="675">
                <a:solidFill>
                  <a:srgbClr val="A9B7C6"/>
                </a:solidFill>
                <a:latin typeface="Courier New" panose="02070309020205020404" pitchFamily="49" charset="0"/>
                <a:cs typeface="Courier New" panose="02070309020205020404" pitchFamily="49" charset="0"/>
              </a:rPr>
            </a:br>
            <a:r>
              <a:rPr lang="en-US" altLang="en-US" sz="675">
                <a:solidFill>
                  <a:srgbClr val="A9B7C6"/>
                </a:solidFill>
                <a:latin typeface="Courier New" panose="02070309020205020404" pitchFamily="49" charset="0"/>
                <a:cs typeface="Courier New" panose="02070309020205020404" pitchFamily="49" charset="0"/>
              </a:rPr>
              <a:t>         .invalidateHttpSession(</a:t>
            </a:r>
            <a:r>
              <a:rPr lang="en-US" altLang="en-US" sz="675">
                <a:solidFill>
                  <a:srgbClr val="CC7832"/>
                </a:solidFill>
                <a:latin typeface="Courier New" panose="02070309020205020404" pitchFamily="49" charset="0"/>
                <a:cs typeface="Courier New" panose="02070309020205020404" pitchFamily="49" charset="0"/>
              </a:rPr>
              <a:t>true</a:t>
            </a:r>
            <a:r>
              <a:rPr lang="en-US" altLang="en-US" sz="675">
                <a:solidFill>
                  <a:srgbClr val="A9B7C6"/>
                </a:solidFill>
                <a:latin typeface="Courier New" panose="02070309020205020404" pitchFamily="49" charset="0"/>
                <a:cs typeface="Courier New" panose="02070309020205020404" pitchFamily="49" charset="0"/>
              </a:rPr>
              <a:t>)</a:t>
            </a:r>
            <a:br>
              <a:rPr lang="en-US" altLang="en-US" sz="675">
                <a:solidFill>
                  <a:srgbClr val="A9B7C6"/>
                </a:solidFill>
                <a:latin typeface="Courier New" panose="02070309020205020404" pitchFamily="49" charset="0"/>
                <a:cs typeface="Courier New" panose="02070309020205020404" pitchFamily="49" charset="0"/>
              </a:rPr>
            </a:br>
            <a:r>
              <a:rPr lang="en-US" altLang="en-US" sz="675">
                <a:solidFill>
                  <a:srgbClr val="A9B7C6"/>
                </a:solidFill>
                <a:latin typeface="Courier New" panose="02070309020205020404" pitchFamily="49" charset="0"/>
                <a:cs typeface="Courier New" panose="02070309020205020404" pitchFamily="49" charset="0"/>
              </a:rPr>
              <a:t>         .clearAuthentication(</a:t>
            </a:r>
            <a:r>
              <a:rPr lang="en-US" altLang="en-US" sz="675">
                <a:solidFill>
                  <a:srgbClr val="CC7832"/>
                </a:solidFill>
                <a:latin typeface="Courier New" panose="02070309020205020404" pitchFamily="49" charset="0"/>
                <a:cs typeface="Courier New" panose="02070309020205020404" pitchFamily="49" charset="0"/>
              </a:rPr>
              <a:t>true</a:t>
            </a:r>
            <a:r>
              <a:rPr lang="en-US" altLang="en-US" sz="675">
                <a:solidFill>
                  <a:srgbClr val="A9B7C6"/>
                </a:solidFill>
                <a:latin typeface="Courier New" panose="02070309020205020404" pitchFamily="49" charset="0"/>
                <a:cs typeface="Courier New" panose="02070309020205020404" pitchFamily="49" charset="0"/>
              </a:rPr>
              <a:t>)</a:t>
            </a:r>
            <a:br>
              <a:rPr lang="en-US" altLang="en-US" sz="675">
                <a:solidFill>
                  <a:srgbClr val="A9B7C6"/>
                </a:solidFill>
                <a:latin typeface="Courier New" panose="02070309020205020404" pitchFamily="49" charset="0"/>
                <a:cs typeface="Courier New" panose="02070309020205020404" pitchFamily="49" charset="0"/>
              </a:rPr>
            </a:br>
            <a:r>
              <a:rPr lang="en-US" altLang="en-US" sz="675">
                <a:solidFill>
                  <a:srgbClr val="A9B7C6"/>
                </a:solidFill>
                <a:latin typeface="Courier New" panose="02070309020205020404" pitchFamily="49" charset="0"/>
                <a:cs typeface="Courier New" panose="02070309020205020404" pitchFamily="49" charset="0"/>
              </a:rPr>
              <a:t>         .deleteCookies(</a:t>
            </a:r>
            <a:r>
              <a:rPr lang="en-US" altLang="en-US" sz="675">
                <a:solidFill>
                  <a:srgbClr val="6A8759"/>
                </a:solidFill>
                <a:latin typeface="Courier New" panose="02070309020205020404" pitchFamily="49" charset="0"/>
                <a:cs typeface="Courier New" panose="02070309020205020404" pitchFamily="49" charset="0"/>
              </a:rPr>
              <a:t>"JSESSIONID"</a:t>
            </a:r>
            <a:r>
              <a:rPr lang="en-US" altLang="en-US" sz="675">
                <a:solidFill>
                  <a:srgbClr val="A9B7C6"/>
                </a:solidFill>
                <a:latin typeface="Courier New" panose="02070309020205020404" pitchFamily="49" charset="0"/>
                <a:cs typeface="Courier New" panose="02070309020205020404" pitchFamily="49" charset="0"/>
              </a:rPr>
              <a:t>)</a:t>
            </a:r>
            <a:br>
              <a:rPr lang="en-US" altLang="en-US" sz="675">
                <a:solidFill>
                  <a:srgbClr val="A9B7C6"/>
                </a:solidFill>
                <a:latin typeface="Courier New" panose="02070309020205020404" pitchFamily="49" charset="0"/>
                <a:cs typeface="Courier New" panose="02070309020205020404" pitchFamily="49" charset="0"/>
              </a:rPr>
            </a:br>
            <a:r>
              <a:rPr lang="en-US" altLang="en-US" sz="675">
                <a:solidFill>
                  <a:srgbClr val="A9B7C6"/>
                </a:solidFill>
                <a:latin typeface="Courier New" panose="02070309020205020404" pitchFamily="49" charset="0"/>
                <a:cs typeface="Courier New" panose="02070309020205020404" pitchFamily="49" charset="0"/>
              </a:rPr>
              <a:t>         .permitAll()</a:t>
            </a:r>
            <a:br>
              <a:rPr lang="en-US" altLang="en-US" sz="675">
                <a:solidFill>
                  <a:srgbClr val="A9B7C6"/>
                </a:solidFill>
                <a:latin typeface="Courier New" panose="02070309020205020404" pitchFamily="49" charset="0"/>
                <a:cs typeface="Courier New" panose="02070309020205020404" pitchFamily="49" charset="0"/>
              </a:rPr>
            </a:br>
            <a:r>
              <a:rPr lang="en-US" altLang="en-US" sz="675">
                <a:solidFill>
                  <a:srgbClr val="A9B7C6"/>
                </a:solidFill>
                <a:latin typeface="Courier New" panose="02070309020205020404" pitchFamily="49" charset="0"/>
                <a:cs typeface="Courier New" panose="02070309020205020404" pitchFamily="49" charset="0"/>
              </a:rPr>
              <a:t>         .and()</a:t>
            </a:r>
            <a:br>
              <a:rPr lang="en-US" altLang="en-US" sz="675">
                <a:solidFill>
                  <a:srgbClr val="A9B7C6"/>
                </a:solidFill>
                <a:latin typeface="Courier New" panose="02070309020205020404" pitchFamily="49" charset="0"/>
                <a:cs typeface="Courier New" panose="02070309020205020404" pitchFamily="49" charset="0"/>
              </a:rPr>
            </a:br>
            <a:r>
              <a:rPr lang="en-US" altLang="en-US" sz="675">
                <a:solidFill>
                  <a:srgbClr val="A9B7C6"/>
                </a:solidFill>
                <a:latin typeface="Courier New" panose="02070309020205020404" pitchFamily="49" charset="0"/>
                <a:cs typeface="Courier New" panose="02070309020205020404" pitchFamily="49" charset="0"/>
              </a:rPr>
              <a:t>      .oauth2Login()</a:t>
            </a:r>
            <a:br>
              <a:rPr lang="en-US" altLang="en-US" sz="675">
                <a:solidFill>
                  <a:srgbClr val="A9B7C6"/>
                </a:solidFill>
                <a:latin typeface="Courier New" panose="02070309020205020404" pitchFamily="49" charset="0"/>
                <a:cs typeface="Courier New" panose="02070309020205020404" pitchFamily="49" charset="0"/>
              </a:rPr>
            </a:br>
            <a:r>
              <a:rPr lang="en-US" altLang="en-US" sz="675">
                <a:solidFill>
                  <a:srgbClr val="A9B7C6"/>
                </a:solidFill>
                <a:latin typeface="Courier New" panose="02070309020205020404" pitchFamily="49" charset="0"/>
                <a:cs typeface="Courier New" panose="02070309020205020404" pitchFamily="49" charset="0"/>
              </a:rPr>
              <a:t>         </a:t>
            </a:r>
            <a:r>
              <a:rPr lang="en-US" altLang="en-US" sz="1050" b="1">
                <a:solidFill>
                  <a:srgbClr val="A9B7C6"/>
                </a:solidFill>
                <a:latin typeface="Courier New" panose="02070309020205020404" pitchFamily="49" charset="0"/>
                <a:cs typeface="Courier New" panose="02070309020205020404" pitchFamily="49" charset="0"/>
              </a:rPr>
              <a:t>.loginPage(</a:t>
            </a:r>
            <a:r>
              <a:rPr lang="en-US" altLang="en-US" sz="1050" b="1">
                <a:solidFill>
                  <a:srgbClr val="6A8759"/>
                </a:solidFill>
                <a:latin typeface="Courier New" panose="02070309020205020404" pitchFamily="49" charset="0"/>
                <a:cs typeface="Courier New" panose="02070309020205020404" pitchFamily="49" charset="0"/>
              </a:rPr>
              <a:t>"/login"</a:t>
            </a:r>
            <a:r>
              <a:rPr lang="en-US" altLang="en-US" sz="1050" b="1">
                <a:solidFill>
                  <a:srgbClr val="A9B7C6"/>
                </a:solidFill>
                <a:latin typeface="Courier New" panose="02070309020205020404" pitchFamily="49" charset="0"/>
                <a:cs typeface="Courier New" panose="02070309020205020404" pitchFamily="49" charset="0"/>
              </a:rPr>
              <a:t>)</a:t>
            </a:r>
            <a:r>
              <a:rPr lang="en-US" altLang="en-US" sz="675">
                <a:solidFill>
                  <a:srgbClr val="A9B7C6"/>
                </a:solidFill>
                <a:latin typeface="Courier New" panose="02070309020205020404" pitchFamily="49" charset="0"/>
                <a:cs typeface="Courier New" panose="02070309020205020404" pitchFamily="49" charset="0"/>
              </a:rPr>
              <a:t/>
            </a:r>
            <a:br>
              <a:rPr lang="en-US" altLang="en-US" sz="675">
                <a:solidFill>
                  <a:srgbClr val="A9B7C6"/>
                </a:solidFill>
                <a:latin typeface="Courier New" panose="02070309020205020404" pitchFamily="49" charset="0"/>
                <a:cs typeface="Courier New" panose="02070309020205020404" pitchFamily="49" charset="0"/>
              </a:rPr>
            </a:br>
            <a:r>
              <a:rPr lang="en-US" altLang="en-US" sz="675">
                <a:solidFill>
                  <a:srgbClr val="A9B7C6"/>
                </a:solidFill>
                <a:latin typeface="Courier New" panose="02070309020205020404" pitchFamily="49" charset="0"/>
                <a:cs typeface="Courier New" panose="02070309020205020404" pitchFamily="49" charset="0"/>
              </a:rPr>
              <a:t>         .and()</a:t>
            </a:r>
            <a:br>
              <a:rPr lang="en-US" altLang="en-US" sz="675">
                <a:solidFill>
                  <a:srgbClr val="A9B7C6"/>
                </a:solidFill>
                <a:latin typeface="Courier New" panose="02070309020205020404" pitchFamily="49" charset="0"/>
                <a:cs typeface="Courier New" panose="02070309020205020404" pitchFamily="49" charset="0"/>
              </a:rPr>
            </a:br>
            <a:r>
              <a:rPr lang="en-US" altLang="en-US" sz="675">
                <a:solidFill>
                  <a:srgbClr val="A9B7C6"/>
                </a:solidFill>
                <a:latin typeface="Courier New" panose="02070309020205020404" pitchFamily="49" charset="0"/>
                <a:cs typeface="Courier New" panose="02070309020205020404" pitchFamily="49" charset="0"/>
              </a:rPr>
              <a:t>      </a:t>
            </a:r>
            <a:r>
              <a:rPr lang="en-US" altLang="en-US" sz="1200" b="1">
                <a:solidFill>
                  <a:srgbClr val="A9B7C6"/>
                </a:solidFill>
                <a:latin typeface="Courier New" panose="02070309020205020404" pitchFamily="49" charset="0"/>
                <a:cs typeface="Courier New" panose="02070309020205020404" pitchFamily="49" charset="0"/>
              </a:rPr>
              <a:t>.formLogin()</a:t>
            </a:r>
            <a:br>
              <a:rPr lang="en-US" altLang="en-US" sz="1200" b="1">
                <a:solidFill>
                  <a:srgbClr val="A9B7C6"/>
                </a:solidFill>
                <a:latin typeface="Courier New" panose="02070309020205020404" pitchFamily="49" charset="0"/>
                <a:cs typeface="Courier New" panose="02070309020205020404" pitchFamily="49" charset="0"/>
              </a:rPr>
            </a:br>
            <a:r>
              <a:rPr lang="en-US" altLang="en-US" sz="675">
                <a:solidFill>
                  <a:srgbClr val="A9B7C6"/>
                </a:solidFill>
                <a:latin typeface="Courier New" panose="02070309020205020404" pitchFamily="49" charset="0"/>
                <a:cs typeface="Courier New" panose="02070309020205020404" pitchFamily="49" charset="0"/>
              </a:rPr>
              <a:t>         </a:t>
            </a:r>
            <a:r>
              <a:rPr lang="en-US" altLang="en-US" sz="1050" b="1">
                <a:solidFill>
                  <a:srgbClr val="A9B7C6"/>
                </a:solidFill>
                <a:latin typeface="Courier New" panose="02070309020205020404" pitchFamily="49" charset="0"/>
                <a:cs typeface="Courier New" panose="02070309020205020404" pitchFamily="49" charset="0"/>
              </a:rPr>
              <a:t>.loginPage(</a:t>
            </a:r>
            <a:r>
              <a:rPr lang="en-US" altLang="en-US" sz="1050" b="1">
                <a:solidFill>
                  <a:srgbClr val="6A8759"/>
                </a:solidFill>
                <a:latin typeface="Courier New" panose="02070309020205020404" pitchFamily="49" charset="0"/>
                <a:cs typeface="Courier New" panose="02070309020205020404" pitchFamily="49" charset="0"/>
              </a:rPr>
              <a:t>"/login"</a:t>
            </a:r>
            <a:r>
              <a:rPr lang="en-US" altLang="en-US" sz="1050" b="1">
                <a:solidFill>
                  <a:srgbClr val="A9B7C6"/>
                </a:solidFill>
                <a:latin typeface="Courier New" panose="02070309020205020404" pitchFamily="49" charset="0"/>
                <a:cs typeface="Courier New" panose="02070309020205020404" pitchFamily="49" charset="0"/>
              </a:rPr>
              <a:t>)</a:t>
            </a:r>
            <a:r>
              <a:rPr lang="en-US" altLang="en-US" sz="675">
                <a:solidFill>
                  <a:srgbClr val="A9B7C6"/>
                </a:solidFill>
                <a:latin typeface="Courier New" panose="02070309020205020404" pitchFamily="49" charset="0"/>
                <a:cs typeface="Courier New" panose="02070309020205020404" pitchFamily="49" charset="0"/>
              </a:rPr>
              <a:t/>
            </a:r>
            <a:br>
              <a:rPr lang="en-US" altLang="en-US" sz="675">
                <a:solidFill>
                  <a:srgbClr val="A9B7C6"/>
                </a:solidFill>
                <a:latin typeface="Courier New" panose="02070309020205020404" pitchFamily="49" charset="0"/>
                <a:cs typeface="Courier New" panose="02070309020205020404" pitchFamily="49" charset="0"/>
              </a:rPr>
            </a:br>
            <a:r>
              <a:rPr lang="en-US" altLang="en-US" sz="675">
                <a:solidFill>
                  <a:srgbClr val="A9B7C6"/>
                </a:solidFill>
                <a:latin typeface="Courier New" panose="02070309020205020404" pitchFamily="49" charset="0"/>
                <a:cs typeface="Courier New" panose="02070309020205020404" pitchFamily="49" charset="0"/>
              </a:rPr>
              <a:t>         </a:t>
            </a:r>
            <a:r>
              <a:rPr lang="en-US" altLang="en-US" sz="1050" b="1">
                <a:solidFill>
                  <a:srgbClr val="A9B7C6"/>
                </a:solidFill>
                <a:latin typeface="Courier New" panose="02070309020205020404" pitchFamily="49" charset="0"/>
                <a:cs typeface="Courier New" panose="02070309020205020404" pitchFamily="49" charset="0"/>
              </a:rPr>
              <a:t>.defaultSuccessUrl(</a:t>
            </a:r>
            <a:r>
              <a:rPr lang="en-US" altLang="en-US" sz="1050" b="1">
                <a:solidFill>
                  <a:srgbClr val="6A8759"/>
                </a:solidFill>
                <a:latin typeface="Courier New" panose="02070309020205020404" pitchFamily="49" charset="0"/>
                <a:cs typeface="Courier New" panose="02070309020205020404" pitchFamily="49" charset="0"/>
              </a:rPr>
              <a:t>"/"</a:t>
            </a:r>
            <a:r>
              <a:rPr lang="en-US" altLang="en-US" sz="1050" b="1">
                <a:solidFill>
                  <a:srgbClr val="CC7832"/>
                </a:solidFill>
                <a:latin typeface="Courier New" panose="02070309020205020404" pitchFamily="49" charset="0"/>
                <a:cs typeface="Courier New" panose="02070309020205020404" pitchFamily="49" charset="0"/>
              </a:rPr>
              <a:t>, true</a:t>
            </a:r>
            <a:r>
              <a:rPr lang="en-US" altLang="en-US" sz="1050" b="1">
                <a:solidFill>
                  <a:srgbClr val="A9B7C6"/>
                </a:solidFill>
                <a:latin typeface="Courier New" panose="02070309020205020404" pitchFamily="49" charset="0"/>
                <a:cs typeface="Courier New" panose="02070309020205020404" pitchFamily="49" charset="0"/>
              </a:rPr>
              <a:t>)</a:t>
            </a:r>
            <a:r>
              <a:rPr lang="en-US" altLang="en-US" sz="675">
                <a:solidFill>
                  <a:srgbClr val="A9B7C6"/>
                </a:solidFill>
                <a:latin typeface="Courier New" panose="02070309020205020404" pitchFamily="49" charset="0"/>
                <a:cs typeface="Courier New" panose="02070309020205020404" pitchFamily="49" charset="0"/>
              </a:rPr>
              <a:t/>
            </a:r>
            <a:br>
              <a:rPr lang="en-US" altLang="en-US" sz="675">
                <a:solidFill>
                  <a:srgbClr val="A9B7C6"/>
                </a:solidFill>
                <a:latin typeface="Courier New" panose="02070309020205020404" pitchFamily="49" charset="0"/>
                <a:cs typeface="Courier New" panose="02070309020205020404" pitchFamily="49" charset="0"/>
              </a:rPr>
            </a:br>
            <a:r>
              <a:rPr lang="en-US" altLang="en-US" sz="675">
                <a:solidFill>
                  <a:srgbClr val="A9B7C6"/>
                </a:solidFill>
                <a:latin typeface="Courier New" panose="02070309020205020404" pitchFamily="49" charset="0"/>
                <a:cs typeface="Courier New" panose="02070309020205020404" pitchFamily="49" charset="0"/>
              </a:rPr>
              <a:t>         </a:t>
            </a:r>
            <a:r>
              <a:rPr lang="en-US" altLang="en-US" sz="1050" b="1">
                <a:solidFill>
                  <a:srgbClr val="A9B7C6"/>
                </a:solidFill>
                <a:latin typeface="Courier New" panose="02070309020205020404" pitchFamily="49" charset="0"/>
                <a:cs typeface="Courier New" panose="02070309020205020404" pitchFamily="49" charset="0"/>
              </a:rPr>
              <a:t>.permitAll()</a:t>
            </a:r>
            <a:r>
              <a:rPr lang="en-US" altLang="en-US" sz="1050" b="1">
                <a:solidFill>
                  <a:srgbClr val="CC7832"/>
                </a:solidFill>
                <a:latin typeface="Courier New" panose="02070309020205020404" pitchFamily="49" charset="0"/>
                <a:cs typeface="Courier New" panose="02070309020205020404" pitchFamily="49" charset="0"/>
              </a:rPr>
              <a:t>;</a:t>
            </a:r>
            <a:r>
              <a:rPr lang="en-US" altLang="en-US" sz="675">
                <a:solidFill>
                  <a:srgbClr val="CC7832"/>
                </a:solidFill>
                <a:latin typeface="Courier New" panose="02070309020205020404" pitchFamily="49" charset="0"/>
                <a:cs typeface="Courier New" panose="02070309020205020404" pitchFamily="49" charset="0"/>
              </a:rPr>
              <a:t/>
            </a:r>
            <a:br>
              <a:rPr lang="en-US" altLang="en-US" sz="675">
                <a:solidFill>
                  <a:srgbClr val="CC7832"/>
                </a:solidFill>
                <a:latin typeface="Courier New" panose="02070309020205020404" pitchFamily="49" charset="0"/>
                <a:cs typeface="Courier New" panose="02070309020205020404" pitchFamily="49" charset="0"/>
              </a:rPr>
            </a:br>
            <a:r>
              <a:rPr lang="en-US" altLang="en-US" sz="675">
                <a:solidFill>
                  <a:srgbClr val="A9B7C6"/>
                </a:solidFill>
                <a:latin typeface="Courier New" panose="02070309020205020404" pitchFamily="49" charset="0"/>
                <a:cs typeface="Courier New" panose="02070309020205020404" pitchFamily="49" charset="0"/>
              </a:rPr>
              <a:t>}</a:t>
            </a:r>
            <a:endParaRPr lang="en-US" altLang="en-US" sz="1350">
              <a:latin typeface="Arial" panose="020B0604020202020204" pitchFamily="34" charset="0"/>
            </a:endParaRPr>
          </a:p>
        </p:txBody>
      </p:sp>
      <p:sp>
        <p:nvSpPr>
          <p:cNvPr id="11" name="Rectangle 4">
            <a:extLst>
              <a:ext uri="{FF2B5EF4-FFF2-40B4-BE49-F238E27FC236}">
                <a16:creationId xmlns:a16="http://schemas.microsoft.com/office/drawing/2014/main" xmlns="" id="{03F1352D-8571-4FF7-A5AA-396EBF3C8ACB}"/>
              </a:ext>
            </a:extLst>
          </p:cNvPr>
          <p:cNvSpPr>
            <a:spLocks noChangeArrowheads="1"/>
          </p:cNvSpPr>
          <p:nvPr/>
        </p:nvSpPr>
        <p:spPr bwMode="auto">
          <a:xfrm>
            <a:off x="508001" y="4346170"/>
            <a:ext cx="3971130" cy="13388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a:spcBef>
                <a:spcPct val="0"/>
              </a:spcBef>
            </a:pPr>
            <a:r>
              <a:rPr lang="en-US" altLang="en-US" sz="750">
                <a:solidFill>
                  <a:srgbClr val="BBB529"/>
                </a:solidFill>
                <a:latin typeface="Courier New" panose="02070309020205020404" pitchFamily="49" charset="0"/>
                <a:cs typeface="Courier New" panose="02070309020205020404" pitchFamily="49" charset="0"/>
              </a:rPr>
              <a:t>@Controller</a:t>
            </a:r>
            <a:br>
              <a:rPr lang="en-US" altLang="en-US" sz="750">
                <a:solidFill>
                  <a:srgbClr val="BBB529"/>
                </a:solidFill>
                <a:latin typeface="Courier New" panose="02070309020205020404" pitchFamily="49" charset="0"/>
                <a:cs typeface="Courier New" panose="02070309020205020404" pitchFamily="49" charset="0"/>
              </a:rPr>
            </a:br>
            <a:r>
              <a:rPr lang="en-US" altLang="en-US" sz="750">
                <a:solidFill>
                  <a:srgbClr val="CC7832"/>
                </a:solidFill>
                <a:latin typeface="Courier New" panose="02070309020205020404" pitchFamily="49" charset="0"/>
                <a:cs typeface="Courier New" panose="02070309020205020404" pitchFamily="49" charset="0"/>
              </a:rPr>
              <a:t>public class </a:t>
            </a:r>
            <a:r>
              <a:rPr lang="en-US" altLang="en-US" sz="750">
                <a:solidFill>
                  <a:srgbClr val="A9B7C6"/>
                </a:solidFill>
                <a:latin typeface="Courier New" panose="02070309020205020404" pitchFamily="49" charset="0"/>
                <a:cs typeface="Courier New" panose="02070309020205020404" pitchFamily="49" charset="0"/>
              </a:rPr>
              <a:t>ViewController {</a:t>
            </a:r>
            <a:br>
              <a:rPr lang="en-US" altLang="en-US" sz="750">
                <a:solidFill>
                  <a:srgbClr val="A9B7C6"/>
                </a:solidFill>
                <a:latin typeface="Courier New" panose="02070309020205020404" pitchFamily="49" charset="0"/>
                <a:cs typeface="Courier New" panose="02070309020205020404" pitchFamily="49" charset="0"/>
              </a:rPr>
            </a:br>
            <a:r>
              <a:rPr lang="en-US" altLang="en-US" sz="750">
                <a:solidFill>
                  <a:srgbClr val="A9B7C6"/>
                </a:solidFill>
                <a:latin typeface="Courier New" panose="02070309020205020404" pitchFamily="49" charset="0"/>
                <a:cs typeface="Courier New" panose="02070309020205020404" pitchFamily="49" charset="0"/>
              </a:rPr>
              <a:t>   </a:t>
            </a:r>
            <a:br>
              <a:rPr lang="en-US" altLang="en-US" sz="750">
                <a:solidFill>
                  <a:srgbClr val="A9B7C6"/>
                </a:solidFill>
                <a:latin typeface="Courier New" panose="02070309020205020404" pitchFamily="49" charset="0"/>
                <a:cs typeface="Courier New" panose="02070309020205020404" pitchFamily="49" charset="0"/>
              </a:rPr>
            </a:br>
            <a:r>
              <a:rPr lang="en-US" altLang="en-US" sz="750">
                <a:solidFill>
                  <a:srgbClr val="A9B7C6"/>
                </a:solidFill>
                <a:latin typeface="Courier New" panose="02070309020205020404" pitchFamily="49" charset="0"/>
                <a:cs typeface="Courier New" panose="02070309020205020404" pitchFamily="49" charset="0"/>
              </a:rPr>
              <a:t>   </a:t>
            </a:r>
            <a:r>
              <a:rPr lang="en-US" altLang="en-US" sz="750">
                <a:solidFill>
                  <a:srgbClr val="808080"/>
                </a:solidFill>
                <a:latin typeface="Courier New" panose="02070309020205020404" pitchFamily="49" charset="0"/>
                <a:cs typeface="Courier New" panose="02070309020205020404" pitchFamily="49" charset="0"/>
              </a:rPr>
              <a:t>// ...</a:t>
            </a:r>
            <a:br>
              <a:rPr lang="en-US" altLang="en-US" sz="750">
                <a:solidFill>
                  <a:srgbClr val="808080"/>
                </a:solidFill>
                <a:latin typeface="Courier New" panose="02070309020205020404" pitchFamily="49" charset="0"/>
                <a:cs typeface="Courier New" panose="02070309020205020404" pitchFamily="49" charset="0"/>
              </a:rPr>
            </a:br>
            <a:r>
              <a:rPr lang="en-US" altLang="en-US" sz="750">
                <a:solidFill>
                  <a:srgbClr val="808080"/>
                </a:solidFill>
                <a:latin typeface="Courier New" panose="02070309020205020404" pitchFamily="49" charset="0"/>
                <a:cs typeface="Courier New" panose="02070309020205020404" pitchFamily="49" charset="0"/>
              </a:rPr>
              <a:t>   </a:t>
            </a:r>
            <a:br>
              <a:rPr lang="en-US" altLang="en-US" sz="750">
                <a:solidFill>
                  <a:srgbClr val="808080"/>
                </a:solidFill>
                <a:latin typeface="Courier New" panose="02070309020205020404" pitchFamily="49" charset="0"/>
                <a:cs typeface="Courier New" panose="02070309020205020404" pitchFamily="49" charset="0"/>
              </a:rPr>
            </a:br>
            <a:r>
              <a:rPr lang="en-US" altLang="en-US" sz="750">
                <a:solidFill>
                  <a:srgbClr val="808080"/>
                </a:solidFill>
                <a:latin typeface="Courier New" panose="02070309020205020404" pitchFamily="49" charset="0"/>
                <a:cs typeface="Courier New" panose="02070309020205020404" pitchFamily="49" charset="0"/>
              </a:rPr>
              <a:t>   </a:t>
            </a:r>
            <a:r>
              <a:rPr lang="en-US" altLang="en-US" sz="750">
                <a:solidFill>
                  <a:srgbClr val="BBB529"/>
                </a:solidFill>
                <a:latin typeface="Courier New" panose="02070309020205020404" pitchFamily="49" charset="0"/>
                <a:cs typeface="Courier New" panose="02070309020205020404" pitchFamily="49" charset="0"/>
              </a:rPr>
              <a:t>@GetMapping</a:t>
            </a:r>
            <a:r>
              <a:rPr lang="en-US" altLang="en-US" sz="750">
                <a:solidFill>
                  <a:srgbClr val="A9B7C6"/>
                </a:solidFill>
                <a:latin typeface="Courier New" panose="02070309020205020404" pitchFamily="49" charset="0"/>
                <a:cs typeface="Courier New" panose="02070309020205020404" pitchFamily="49" charset="0"/>
              </a:rPr>
              <a:t>(</a:t>
            </a:r>
            <a:r>
              <a:rPr lang="en-US" altLang="en-US" sz="750">
                <a:solidFill>
                  <a:srgbClr val="6A8759"/>
                </a:solidFill>
                <a:latin typeface="Courier New" panose="02070309020205020404" pitchFamily="49" charset="0"/>
                <a:cs typeface="Courier New" panose="02070309020205020404" pitchFamily="49" charset="0"/>
              </a:rPr>
              <a:t>"/login"</a:t>
            </a:r>
            <a:r>
              <a:rPr lang="en-US" altLang="en-US" sz="750">
                <a:solidFill>
                  <a:srgbClr val="A9B7C6"/>
                </a:solidFill>
                <a:latin typeface="Courier New" panose="02070309020205020404" pitchFamily="49" charset="0"/>
                <a:cs typeface="Courier New" panose="02070309020205020404" pitchFamily="49" charset="0"/>
              </a:rPr>
              <a:t>)</a:t>
            </a:r>
            <a:br>
              <a:rPr lang="en-US" altLang="en-US" sz="750">
                <a:solidFill>
                  <a:srgbClr val="A9B7C6"/>
                </a:solidFill>
                <a:latin typeface="Courier New" panose="02070309020205020404" pitchFamily="49" charset="0"/>
                <a:cs typeface="Courier New" panose="02070309020205020404" pitchFamily="49" charset="0"/>
              </a:rPr>
            </a:br>
            <a:r>
              <a:rPr lang="en-US" altLang="en-US" sz="750">
                <a:solidFill>
                  <a:srgbClr val="A9B7C6"/>
                </a:solidFill>
                <a:latin typeface="Courier New" panose="02070309020205020404" pitchFamily="49" charset="0"/>
                <a:cs typeface="Courier New" panose="02070309020205020404" pitchFamily="49" charset="0"/>
              </a:rPr>
              <a:t>   </a:t>
            </a:r>
            <a:r>
              <a:rPr lang="en-US" altLang="en-US" sz="750">
                <a:solidFill>
                  <a:srgbClr val="CC7832"/>
                </a:solidFill>
                <a:latin typeface="Courier New" panose="02070309020205020404" pitchFamily="49" charset="0"/>
                <a:cs typeface="Courier New" panose="02070309020205020404" pitchFamily="49" charset="0"/>
              </a:rPr>
              <a:t>public </a:t>
            </a:r>
            <a:r>
              <a:rPr lang="en-US" altLang="en-US" sz="750">
                <a:solidFill>
                  <a:srgbClr val="A9B7C6"/>
                </a:solidFill>
                <a:latin typeface="Courier New" panose="02070309020205020404" pitchFamily="49" charset="0"/>
                <a:cs typeface="Courier New" panose="02070309020205020404" pitchFamily="49" charset="0"/>
              </a:rPr>
              <a:t>String </a:t>
            </a:r>
            <a:r>
              <a:rPr lang="en-US" altLang="en-US" sz="750">
                <a:solidFill>
                  <a:srgbClr val="FFC66D"/>
                </a:solidFill>
                <a:latin typeface="Courier New" panose="02070309020205020404" pitchFamily="49" charset="0"/>
                <a:cs typeface="Courier New" panose="02070309020205020404" pitchFamily="49" charset="0"/>
              </a:rPr>
              <a:t>customLogin</a:t>
            </a:r>
            <a:r>
              <a:rPr lang="en-US" altLang="en-US" sz="750">
                <a:solidFill>
                  <a:srgbClr val="A9B7C6"/>
                </a:solidFill>
                <a:latin typeface="Courier New" panose="02070309020205020404" pitchFamily="49" charset="0"/>
                <a:cs typeface="Courier New" panose="02070309020205020404" pitchFamily="49" charset="0"/>
              </a:rPr>
              <a:t>() {</a:t>
            </a:r>
            <a:br>
              <a:rPr lang="en-US" altLang="en-US" sz="750">
                <a:solidFill>
                  <a:srgbClr val="A9B7C6"/>
                </a:solidFill>
                <a:latin typeface="Courier New" panose="02070309020205020404" pitchFamily="49" charset="0"/>
                <a:cs typeface="Courier New" panose="02070309020205020404" pitchFamily="49" charset="0"/>
              </a:rPr>
            </a:br>
            <a:r>
              <a:rPr lang="en-US" altLang="en-US" sz="750">
                <a:solidFill>
                  <a:srgbClr val="A9B7C6"/>
                </a:solidFill>
                <a:latin typeface="Courier New" panose="02070309020205020404" pitchFamily="49" charset="0"/>
                <a:cs typeface="Courier New" panose="02070309020205020404" pitchFamily="49" charset="0"/>
              </a:rPr>
              <a:t>      </a:t>
            </a:r>
            <a:r>
              <a:rPr lang="en-US" altLang="en-US" sz="750">
                <a:solidFill>
                  <a:srgbClr val="CC7832"/>
                </a:solidFill>
                <a:latin typeface="Courier New" panose="02070309020205020404" pitchFamily="49" charset="0"/>
                <a:cs typeface="Courier New" panose="02070309020205020404" pitchFamily="49" charset="0"/>
              </a:rPr>
              <a:t>return </a:t>
            </a:r>
            <a:r>
              <a:rPr lang="en-US" altLang="en-US" sz="750">
                <a:solidFill>
                  <a:srgbClr val="6A8759"/>
                </a:solidFill>
                <a:latin typeface="Courier New" panose="02070309020205020404" pitchFamily="49" charset="0"/>
                <a:cs typeface="Courier New" panose="02070309020205020404" pitchFamily="49" charset="0"/>
              </a:rPr>
              <a:t>"customlogin"</a:t>
            </a:r>
            <a:r>
              <a:rPr lang="en-US" altLang="en-US" sz="750">
                <a:solidFill>
                  <a:srgbClr val="CC7832"/>
                </a:solidFill>
                <a:latin typeface="Courier New" panose="02070309020205020404" pitchFamily="49" charset="0"/>
                <a:cs typeface="Courier New" panose="02070309020205020404" pitchFamily="49" charset="0"/>
              </a:rPr>
              <a:t>;</a:t>
            </a:r>
            <a:br>
              <a:rPr lang="en-US" altLang="en-US" sz="750">
                <a:solidFill>
                  <a:srgbClr val="CC7832"/>
                </a:solidFill>
                <a:latin typeface="Courier New" panose="02070309020205020404" pitchFamily="49" charset="0"/>
                <a:cs typeface="Courier New" panose="02070309020205020404" pitchFamily="49" charset="0"/>
              </a:rPr>
            </a:br>
            <a:r>
              <a:rPr lang="en-US" altLang="en-US" sz="750">
                <a:solidFill>
                  <a:srgbClr val="CC7832"/>
                </a:solidFill>
                <a:latin typeface="Courier New" panose="02070309020205020404" pitchFamily="49" charset="0"/>
                <a:cs typeface="Courier New" panose="02070309020205020404" pitchFamily="49" charset="0"/>
              </a:rPr>
              <a:t>   </a:t>
            </a:r>
            <a:r>
              <a:rPr lang="en-US" altLang="en-US" sz="750">
                <a:solidFill>
                  <a:srgbClr val="A9B7C6"/>
                </a:solidFill>
                <a:latin typeface="Courier New" panose="02070309020205020404" pitchFamily="49" charset="0"/>
                <a:cs typeface="Courier New" panose="02070309020205020404" pitchFamily="49" charset="0"/>
              </a:rPr>
              <a:t>}</a:t>
            </a:r>
          </a:p>
          <a:p>
            <a:pPr defTabSz="685800">
              <a:spcBef>
                <a:spcPct val="0"/>
              </a:spcBef>
            </a:pPr>
            <a:endParaRPr lang="en-US" altLang="en-US" sz="750">
              <a:solidFill>
                <a:srgbClr val="A9B7C6"/>
              </a:solidFill>
              <a:latin typeface="Courier New" panose="02070309020205020404" pitchFamily="49" charset="0"/>
              <a:cs typeface="Courier New" panose="02070309020205020404" pitchFamily="49" charset="0"/>
            </a:endParaRPr>
          </a:p>
          <a:p>
            <a:pPr defTabSz="685800">
              <a:spcBef>
                <a:spcPct val="0"/>
              </a:spcBef>
            </a:pPr>
            <a:r>
              <a:rPr lang="en-US" altLang="en-US" sz="750">
                <a:solidFill>
                  <a:srgbClr val="A9B7C6"/>
                </a:solidFill>
                <a:latin typeface="Courier New" panose="02070309020205020404" pitchFamily="49" charset="0"/>
                <a:cs typeface="Courier New" panose="02070309020205020404" pitchFamily="49" charset="0"/>
              </a:rPr>
              <a:t>}</a:t>
            </a:r>
            <a:endParaRPr lang="en-US" altLang="en-US" sz="1350">
              <a:latin typeface="Arial" panose="020B0604020202020204" pitchFamily="34" charset="0"/>
            </a:endParaRPr>
          </a:p>
        </p:txBody>
      </p:sp>
    </p:spTree>
    <p:extLst>
      <p:ext uri="{BB962C8B-B14F-4D97-AF65-F5344CB8AC3E}">
        <p14:creationId xmlns:p14="http://schemas.microsoft.com/office/powerpoint/2010/main" val="2784205105"/>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154627"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C1D31FA9-5446-4718-BAEF-D8353166FD7A}" type="slidenum">
              <a:rPr lang="en-US" altLang="x-none" sz="1400"/>
              <a:pPr/>
              <a:t>187</a:t>
            </a:fld>
            <a:endParaRPr lang="en-US" altLang="x-none" sz="1400"/>
          </a:p>
        </p:txBody>
      </p:sp>
      <p:sp>
        <p:nvSpPr>
          <p:cNvPr id="154628"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154629" name="Rectangle 2"/>
          <p:cNvSpPr>
            <a:spLocks noGrp="1" noChangeArrowheads="1"/>
          </p:cNvSpPr>
          <p:nvPr>
            <p:ph type="title"/>
          </p:nvPr>
        </p:nvSpPr>
        <p:spPr/>
        <p:txBody>
          <a:bodyPr/>
          <a:lstStyle/>
          <a:p>
            <a:r>
              <a:rPr lang="fr-FR" altLang="x-none" sz="3200" smtClean="0"/>
              <a:t>5.0</a:t>
            </a:r>
          </a:p>
        </p:txBody>
      </p:sp>
      <p:sp>
        <p:nvSpPr>
          <p:cNvPr id="154630" name="Rectangle 3"/>
          <p:cNvSpPr>
            <a:spLocks noGrp="1" noChangeArrowheads="1"/>
          </p:cNvSpPr>
          <p:nvPr>
            <p:ph type="body" idx="1"/>
          </p:nvPr>
        </p:nvSpPr>
        <p:spPr/>
        <p:txBody>
          <a:bodyPr/>
          <a:lstStyle/>
          <a:p>
            <a:r>
              <a:rPr lang="fr-FR" altLang="x-none" dirty="0" smtClean="0"/>
              <a:t>Des outils …</a:t>
            </a:r>
          </a:p>
          <a:p>
            <a:r>
              <a:rPr lang="fr-FR" altLang="x-none" dirty="0" err="1" smtClean="0"/>
              <a:t>Spring</a:t>
            </a:r>
            <a:r>
              <a:rPr lang="fr-FR" altLang="x-none" dirty="0" smtClean="0"/>
              <a:t> </a:t>
            </a:r>
            <a:r>
              <a:rPr lang="fr-FR" altLang="x-none" dirty="0" err="1" smtClean="0"/>
              <a:t>Tool</a:t>
            </a:r>
            <a:r>
              <a:rPr lang="fr-FR" altLang="x-none" dirty="0" smtClean="0"/>
              <a:t> Suite</a:t>
            </a:r>
          </a:p>
        </p:txBody>
      </p:sp>
    </p:spTree>
    <p:extLst>
      <p:ext uri="{BB962C8B-B14F-4D97-AF65-F5344CB8AC3E}">
        <p14:creationId xmlns:p14="http://schemas.microsoft.com/office/powerpoint/2010/main" val="2808340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a:xfrm>
            <a:off x="228600" y="44624"/>
            <a:ext cx="8764588" cy="611188"/>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ormAutofit fontScale="90000"/>
          </a:bodyP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dirty="0"/>
              <a:t>Exemple de Rigidité et d’Immobilité</a:t>
            </a:r>
          </a:p>
        </p:txBody>
      </p:sp>
      <p:sp>
        <p:nvSpPr>
          <p:cNvPr id="520195" name="Rectangle 3"/>
          <p:cNvSpPr>
            <a:spLocks noChangeArrowheads="1"/>
          </p:cNvSpPr>
          <p:nvPr/>
        </p:nvSpPr>
        <p:spPr bwMode="auto">
          <a:xfrm>
            <a:off x="1600200" y="1676400"/>
            <a:ext cx="1219200" cy="609600"/>
          </a:xfrm>
          <a:prstGeom prst="rect">
            <a:avLst/>
          </a:prstGeom>
          <a:solidFill>
            <a:schemeClr val="bg1"/>
          </a:solidFill>
          <a:ln w="12600">
            <a:solidFill>
              <a:srgbClr val="000099"/>
            </a:solidFill>
            <a:miter lim="800000"/>
            <a:headEnd/>
            <a:tailEnd/>
          </a:ln>
          <a:effectLst/>
          <a:extLst/>
        </p:spPr>
        <p:txBody>
          <a:bodyPr wrap="none" lIns="92160" tIns="46080" rIns="92160" bIns="46080" anchor="ctr"/>
          <a:lstStyle/>
          <a:p>
            <a:pPr defTabSz="449263" eaLnBrk="1" hangingPunct="1">
              <a:buClr>
                <a:srgbClr val="0000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sz="1800" b="1">
                <a:solidFill>
                  <a:srgbClr val="000099"/>
                </a:solidFill>
                <a:latin typeface="Arial" charset="0"/>
              </a:rPr>
              <a:t>Copy</a:t>
            </a:r>
          </a:p>
        </p:txBody>
      </p:sp>
      <p:sp>
        <p:nvSpPr>
          <p:cNvPr id="520196" name="Rectangle 4"/>
          <p:cNvSpPr>
            <a:spLocks noChangeArrowheads="1"/>
          </p:cNvSpPr>
          <p:nvPr/>
        </p:nvSpPr>
        <p:spPr bwMode="auto">
          <a:xfrm>
            <a:off x="685800" y="2667000"/>
            <a:ext cx="1219200" cy="609600"/>
          </a:xfrm>
          <a:prstGeom prst="rect">
            <a:avLst/>
          </a:prstGeom>
          <a:solidFill>
            <a:schemeClr val="bg1"/>
          </a:solidFill>
          <a:ln w="12600">
            <a:solidFill>
              <a:srgbClr val="000099"/>
            </a:solidFill>
            <a:miter lim="800000"/>
            <a:headEnd/>
            <a:tailEnd/>
          </a:ln>
          <a:effectLst/>
          <a:extLst/>
        </p:spPr>
        <p:txBody>
          <a:bodyPr wrap="none" lIns="92160" tIns="46080" rIns="92160" bIns="46080" anchor="ctr"/>
          <a:lstStyle/>
          <a:p>
            <a:pPr defTabSz="449263" eaLnBrk="1" hangingPunct="1">
              <a:buClr>
                <a:srgbClr val="0000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sz="1800" b="1">
                <a:solidFill>
                  <a:srgbClr val="000099"/>
                </a:solidFill>
                <a:latin typeface="Arial" charset="0"/>
              </a:rPr>
              <a:t>Read</a:t>
            </a:r>
          </a:p>
          <a:p>
            <a:pPr defTabSz="449263" eaLnBrk="1" hangingPunct="1">
              <a:buClr>
                <a:srgbClr val="0000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sz="1800" b="1">
                <a:solidFill>
                  <a:srgbClr val="000099"/>
                </a:solidFill>
                <a:latin typeface="Arial" charset="0"/>
              </a:rPr>
              <a:t>Keyboard</a:t>
            </a:r>
          </a:p>
        </p:txBody>
      </p:sp>
      <p:sp>
        <p:nvSpPr>
          <p:cNvPr id="520197" name="Rectangle 5"/>
          <p:cNvSpPr>
            <a:spLocks noChangeArrowheads="1"/>
          </p:cNvSpPr>
          <p:nvPr/>
        </p:nvSpPr>
        <p:spPr bwMode="auto">
          <a:xfrm>
            <a:off x="2667000" y="2667000"/>
            <a:ext cx="1219200" cy="609600"/>
          </a:xfrm>
          <a:prstGeom prst="rect">
            <a:avLst/>
          </a:prstGeom>
          <a:solidFill>
            <a:schemeClr val="bg1"/>
          </a:solidFill>
          <a:ln w="12600">
            <a:solidFill>
              <a:srgbClr val="000099"/>
            </a:solidFill>
            <a:miter lim="800000"/>
            <a:headEnd/>
            <a:tailEnd/>
          </a:ln>
          <a:effectLst/>
          <a:extLst/>
        </p:spPr>
        <p:txBody>
          <a:bodyPr wrap="none" lIns="92160" tIns="46080" rIns="92160" bIns="46080" anchor="ctr"/>
          <a:lstStyle/>
          <a:p>
            <a:pPr defTabSz="449263" eaLnBrk="1" hangingPunct="1">
              <a:buClr>
                <a:srgbClr val="0000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sz="1800" b="1">
                <a:solidFill>
                  <a:srgbClr val="000099"/>
                </a:solidFill>
                <a:latin typeface="Arial" charset="0"/>
              </a:rPr>
              <a:t>Write</a:t>
            </a:r>
          </a:p>
          <a:p>
            <a:pPr defTabSz="449263" eaLnBrk="1" hangingPunct="1">
              <a:buClr>
                <a:srgbClr val="000099"/>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sz="1800" b="1">
                <a:solidFill>
                  <a:srgbClr val="000099"/>
                </a:solidFill>
                <a:latin typeface="Arial" charset="0"/>
              </a:rPr>
              <a:t>Printer</a:t>
            </a:r>
          </a:p>
        </p:txBody>
      </p:sp>
      <p:cxnSp>
        <p:nvCxnSpPr>
          <p:cNvPr id="520198" name="AutoShape 6"/>
          <p:cNvCxnSpPr>
            <a:cxnSpLocks noChangeShapeType="1"/>
            <a:stCxn id="520195" idx="1"/>
            <a:endCxn id="520196" idx="0"/>
          </p:cNvCxnSpPr>
          <p:nvPr/>
        </p:nvCxnSpPr>
        <p:spPr bwMode="auto">
          <a:xfrm rot="10800000" flipV="1">
            <a:off x="1295400" y="1981200"/>
            <a:ext cx="304800" cy="685800"/>
          </a:xfrm>
          <a:prstGeom prst="bentConnector2">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20199" name="AutoShape 7"/>
          <p:cNvCxnSpPr>
            <a:cxnSpLocks noChangeShapeType="1"/>
            <a:stCxn id="520195" idx="3"/>
            <a:endCxn id="520197" idx="0"/>
          </p:cNvCxnSpPr>
          <p:nvPr/>
        </p:nvCxnSpPr>
        <p:spPr bwMode="auto">
          <a:xfrm>
            <a:off x="2819400" y="1981200"/>
            <a:ext cx="457200" cy="685800"/>
          </a:xfrm>
          <a:prstGeom prst="bentConnector2">
            <a:avLst/>
          </a:prstGeom>
          <a:noFill/>
          <a:ln w="9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20200" name="Rectangle 8"/>
          <p:cNvSpPr>
            <a:spLocks noChangeArrowheads="1"/>
          </p:cNvSpPr>
          <p:nvPr/>
        </p:nvSpPr>
        <p:spPr bwMode="auto">
          <a:xfrm>
            <a:off x="381000" y="4860925"/>
            <a:ext cx="4876800" cy="1330325"/>
          </a:xfrm>
          <a:prstGeom prst="rect">
            <a:avLst/>
          </a:prstGeom>
          <a:solidFill>
            <a:schemeClr val="bg1"/>
          </a:solidFill>
          <a:ln>
            <a:noFill/>
          </a:ln>
          <a:effectLst/>
          <a:extLst/>
        </p:spPr>
        <p:txBody>
          <a:bodyPr lIns="90000" tIns="46800" rIns="90000" bIns="46800">
            <a:spAutoFit/>
          </a:bodyPr>
          <a:lstStyle/>
          <a:p>
            <a:pPr algn="l" defTabSz="449263" eaLnBrk="1" hangingPunct="1">
              <a:lnSpc>
                <a:spcPct val="60000"/>
              </a:lnSpc>
              <a:spcBef>
                <a:spcPts val="1000"/>
              </a:spcBef>
              <a:buClr>
                <a:srgbClr val="000000"/>
              </a:buClr>
              <a:buSzPct val="100000"/>
              <a:buFont typeface="Courier New" pitchFamily="49"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sz="1600" b="1">
                <a:solidFill>
                  <a:srgbClr val="000000"/>
                </a:solidFill>
                <a:latin typeface="Courier New" pitchFamily="49" charset="0"/>
              </a:rPr>
              <a:t>void Copy(){</a:t>
            </a:r>
          </a:p>
          <a:p>
            <a:pPr algn="l" defTabSz="449263" eaLnBrk="1" hangingPunct="1">
              <a:lnSpc>
                <a:spcPct val="60000"/>
              </a:lnSpc>
              <a:spcBef>
                <a:spcPts val="1000"/>
              </a:spcBef>
              <a:buClr>
                <a:srgbClr val="000000"/>
              </a:buClr>
              <a:buSzPct val="100000"/>
              <a:buFont typeface="Courier New" pitchFamily="49"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sz="1600" b="1">
                <a:solidFill>
                  <a:srgbClr val="000000"/>
                </a:solidFill>
                <a:latin typeface="Courier New" pitchFamily="49" charset="0"/>
              </a:rPr>
              <a:t>   int c;</a:t>
            </a:r>
          </a:p>
          <a:p>
            <a:pPr algn="l" defTabSz="449263" eaLnBrk="1" hangingPunct="1">
              <a:lnSpc>
                <a:spcPct val="60000"/>
              </a:lnSpc>
              <a:spcBef>
                <a:spcPts val="1000"/>
              </a:spcBef>
              <a:buClr>
                <a:srgbClr val="000000"/>
              </a:buClr>
              <a:buSzPct val="100000"/>
              <a:buFont typeface="Courier New" pitchFamily="49"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sz="1600" b="1">
                <a:solidFill>
                  <a:srgbClr val="000000"/>
                </a:solidFill>
                <a:latin typeface="Courier New" pitchFamily="49" charset="0"/>
              </a:rPr>
              <a:t>   while ((c = ReadKeyboard()) != EOF)        </a:t>
            </a:r>
          </a:p>
          <a:p>
            <a:pPr algn="l" defTabSz="449263" eaLnBrk="1" hangingPunct="1">
              <a:lnSpc>
                <a:spcPct val="60000"/>
              </a:lnSpc>
              <a:spcBef>
                <a:spcPts val="1000"/>
              </a:spcBef>
              <a:buClr>
                <a:srgbClr val="000000"/>
              </a:buClr>
              <a:buSzPct val="100000"/>
              <a:buFont typeface="Courier New" pitchFamily="49"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sz="1600" b="1">
                <a:solidFill>
                  <a:srgbClr val="000000"/>
                </a:solidFill>
                <a:latin typeface="Courier New" pitchFamily="49" charset="0"/>
              </a:rPr>
              <a:t>     WritePrinter(c);</a:t>
            </a:r>
          </a:p>
          <a:p>
            <a:pPr algn="l" defTabSz="449263" eaLnBrk="1" hangingPunct="1">
              <a:lnSpc>
                <a:spcPct val="60000"/>
              </a:lnSpc>
              <a:spcBef>
                <a:spcPts val="1000"/>
              </a:spcBef>
              <a:buClr>
                <a:srgbClr val="000000"/>
              </a:buClr>
              <a:buSzPct val="100000"/>
              <a:buFont typeface="Courier New" pitchFamily="49"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sz="1600" b="1">
                <a:solidFill>
                  <a:srgbClr val="000000"/>
                </a:solidFill>
                <a:latin typeface="Courier New" pitchFamily="49" charset="0"/>
              </a:rPr>
              <a:t>}</a:t>
            </a:r>
          </a:p>
        </p:txBody>
      </p:sp>
      <p:sp>
        <p:nvSpPr>
          <p:cNvPr id="520201" name="Rectangle 9"/>
          <p:cNvSpPr>
            <a:spLocks noChangeArrowheads="1"/>
          </p:cNvSpPr>
          <p:nvPr/>
        </p:nvSpPr>
        <p:spPr bwMode="auto">
          <a:xfrm>
            <a:off x="1600200" y="3505200"/>
            <a:ext cx="1219200" cy="609600"/>
          </a:xfrm>
          <a:prstGeom prst="rect">
            <a:avLst/>
          </a:prstGeom>
          <a:solidFill>
            <a:schemeClr val="bg1"/>
          </a:solidFill>
          <a:ln w="12600">
            <a:solidFill>
              <a:srgbClr val="A50021"/>
            </a:solidFill>
            <a:prstDash val="sysDot"/>
            <a:miter lim="800000"/>
            <a:headEnd/>
            <a:tailEnd/>
          </a:ln>
          <a:effectLst/>
          <a:extLst/>
        </p:spPr>
        <p:txBody>
          <a:bodyPr wrap="none" lIns="92160" tIns="46080" rIns="92160" bIns="46080" anchor="ctr"/>
          <a:lstStyle/>
          <a:p>
            <a:pPr defTabSz="449263" eaLnBrk="1" hangingPunct="1">
              <a:buClr>
                <a:srgbClr val="A50021"/>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sz="1800" b="1">
                <a:solidFill>
                  <a:srgbClr val="A50021"/>
                </a:solidFill>
                <a:latin typeface="Arial" charset="0"/>
              </a:rPr>
              <a:t>Write</a:t>
            </a:r>
          </a:p>
          <a:p>
            <a:pPr defTabSz="449263" eaLnBrk="1" hangingPunct="1">
              <a:buClr>
                <a:srgbClr val="A50021"/>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sz="1800" b="1">
                <a:solidFill>
                  <a:srgbClr val="A50021"/>
                </a:solidFill>
                <a:latin typeface="Arial" charset="0"/>
              </a:rPr>
              <a:t>Disk</a:t>
            </a:r>
          </a:p>
        </p:txBody>
      </p:sp>
      <p:cxnSp>
        <p:nvCxnSpPr>
          <p:cNvPr id="520202" name="AutoShape 10"/>
          <p:cNvCxnSpPr>
            <a:cxnSpLocks noChangeShapeType="1"/>
          </p:cNvCxnSpPr>
          <p:nvPr/>
        </p:nvCxnSpPr>
        <p:spPr bwMode="auto">
          <a:xfrm>
            <a:off x="395288" y="3789363"/>
            <a:ext cx="1220787" cy="1587"/>
          </a:xfrm>
          <a:prstGeom prst="bentConnector3">
            <a:avLst>
              <a:gd name="adj1" fmla="val 50000"/>
            </a:avLst>
          </a:prstGeom>
          <a:noFill/>
          <a:ln w="9360">
            <a:solidFill>
              <a:srgbClr val="A50021"/>
            </a:solidFill>
            <a:prstDash val="dash"/>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20203" name="Rectangle 11"/>
          <p:cNvSpPr>
            <a:spLocks noChangeArrowheads="1"/>
          </p:cNvSpPr>
          <p:nvPr/>
        </p:nvSpPr>
        <p:spPr bwMode="auto">
          <a:xfrm>
            <a:off x="4267200" y="1447800"/>
            <a:ext cx="4724400" cy="2651125"/>
          </a:xfrm>
          <a:prstGeom prst="rect">
            <a:avLst/>
          </a:prstGeom>
          <a:solidFill>
            <a:schemeClr val="bg1"/>
          </a:solidFill>
          <a:ln>
            <a:noFill/>
          </a:ln>
          <a:effectLst/>
          <a:extLst/>
        </p:spPr>
        <p:txBody>
          <a:bodyPr lIns="90000" tIns="46800" rIns="90000" bIns="46800">
            <a:spAutoFit/>
          </a:bodyPr>
          <a:lstStyle/>
          <a:p>
            <a:pPr algn="l" defTabSz="449263" eaLnBrk="1" hangingPunct="1">
              <a:lnSpc>
                <a:spcPct val="70000"/>
              </a:lnSpc>
              <a:spcBef>
                <a:spcPts val="1000"/>
              </a:spcBef>
              <a:buClr>
                <a:srgbClr val="A50021"/>
              </a:buClr>
              <a:buSzPct val="100000"/>
              <a:buFont typeface="Courier New" pitchFamily="49"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sz="1600" b="1" dirty="0" err="1">
                <a:solidFill>
                  <a:srgbClr val="A50021"/>
                </a:solidFill>
                <a:latin typeface="Courier New" pitchFamily="49" charset="0"/>
              </a:rPr>
              <a:t>enum</a:t>
            </a:r>
            <a:r>
              <a:rPr lang="fr-FR" altLang="x-none" sz="1600" b="1" dirty="0">
                <a:solidFill>
                  <a:srgbClr val="A50021"/>
                </a:solidFill>
                <a:latin typeface="Courier New" pitchFamily="49" charset="0"/>
              </a:rPr>
              <a:t> </a:t>
            </a:r>
            <a:r>
              <a:rPr lang="fr-FR" altLang="x-none" sz="1600" b="1" dirty="0" err="1">
                <a:solidFill>
                  <a:srgbClr val="A50021"/>
                </a:solidFill>
                <a:latin typeface="Courier New" pitchFamily="49" charset="0"/>
              </a:rPr>
              <a:t>OutputDevice</a:t>
            </a:r>
            <a:r>
              <a:rPr lang="fr-FR" altLang="x-none" sz="1600" b="1" dirty="0">
                <a:solidFill>
                  <a:srgbClr val="A50021"/>
                </a:solidFill>
                <a:latin typeface="Courier New" pitchFamily="49" charset="0"/>
              </a:rPr>
              <a:t> {printer, </a:t>
            </a:r>
            <a:r>
              <a:rPr lang="fr-FR" altLang="x-none" sz="1600" b="1" dirty="0" err="1">
                <a:solidFill>
                  <a:srgbClr val="A50021"/>
                </a:solidFill>
                <a:latin typeface="Courier New" pitchFamily="49" charset="0"/>
              </a:rPr>
              <a:t>disk</a:t>
            </a:r>
            <a:r>
              <a:rPr lang="fr-FR" altLang="x-none" sz="1600" b="1" dirty="0">
                <a:solidFill>
                  <a:srgbClr val="A50021"/>
                </a:solidFill>
                <a:latin typeface="Courier New" pitchFamily="49" charset="0"/>
              </a:rPr>
              <a:t>}; </a:t>
            </a:r>
          </a:p>
          <a:p>
            <a:pPr algn="l" defTabSz="449263" eaLnBrk="1" hangingPunct="1">
              <a:lnSpc>
                <a:spcPct val="70000"/>
              </a:lnSpc>
              <a:spcBef>
                <a:spcPts val="1000"/>
              </a:spcBef>
              <a:buClr>
                <a:srgbClr val="000000"/>
              </a:buClr>
              <a:buSzPct val="100000"/>
              <a:buFont typeface="Courier New" pitchFamily="49"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sz="1600" b="1" dirty="0" err="1">
                <a:solidFill>
                  <a:srgbClr val="000000"/>
                </a:solidFill>
                <a:latin typeface="Courier New" pitchFamily="49" charset="0"/>
              </a:rPr>
              <a:t>void</a:t>
            </a:r>
            <a:r>
              <a:rPr lang="fr-FR" altLang="x-none" sz="1600" b="1" dirty="0">
                <a:solidFill>
                  <a:srgbClr val="000000"/>
                </a:solidFill>
                <a:latin typeface="Courier New" pitchFamily="49" charset="0"/>
              </a:rPr>
              <a:t> Copy(</a:t>
            </a:r>
            <a:r>
              <a:rPr lang="fr-FR" altLang="x-none" sz="1600" b="1" dirty="0" err="1">
                <a:solidFill>
                  <a:srgbClr val="A50021"/>
                </a:solidFill>
                <a:latin typeface="Courier New" pitchFamily="49" charset="0"/>
              </a:rPr>
              <a:t>OutputDevice</a:t>
            </a:r>
            <a:r>
              <a:rPr lang="fr-FR" altLang="x-none" sz="1600" b="1" dirty="0">
                <a:solidFill>
                  <a:srgbClr val="A50021"/>
                </a:solidFill>
                <a:latin typeface="Courier New" pitchFamily="49" charset="0"/>
              </a:rPr>
              <a:t> </a:t>
            </a:r>
            <a:r>
              <a:rPr lang="fr-FR" altLang="x-none" sz="1600" b="1" dirty="0" err="1">
                <a:solidFill>
                  <a:srgbClr val="A50021"/>
                </a:solidFill>
                <a:latin typeface="Courier New" pitchFamily="49" charset="0"/>
              </a:rPr>
              <a:t>dev</a:t>
            </a:r>
            <a:r>
              <a:rPr lang="fr-FR" altLang="x-none" sz="1600" b="1" dirty="0">
                <a:solidFill>
                  <a:srgbClr val="000000"/>
                </a:solidFill>
                <a:latin typeface="Courier New" pitchFamily="49" charset="0"/>
              </a:rPr>
              <a:t>){</a:t>
            </a:r>
          </a:p>
          <a:p>
            <a:pPr algn="l" defTabSz="449263" eaLnBrk="1" hangingPunct="1">
              <a:lnSpc>
                <a:spcPct val="70000"/>
              </a:lnSpc>
              <a:spcBef>
                <a:spcPts val="1000"/>
              </a:spcBef>
              <a:buClr>
                <a:srgbClr val="000000"/>
              </a:buClr>
              <a:buSzPct val="100000"/>
              <a:buFont typeface="Courier New" pitchFamily="49"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sz="1600" b="1" dirty="0">
                <a:solidFill>
                  <a:srgbClr val="000000"/>
                </a:solidFill>
                <a:latin typeface="Courier New" pitchFamily="49" charset="0"/>
              </a:rPr>
              <a:t>   </a:t>
            </a:r>
            <a:r>
              <a:rPr lang="fr-FR" altLang="x-none" sz="1600" b="1" dirty="0" err="1">
                <a:solidFill>
                  <a:srgbClr val="000000"/>
                </a:solidFill>
                <a:latin typeface="Courier New" pitchFamily="49" charset="0"/>
              </a:rPr>
              <a:t>int</a:t>
            </a:r>
            <a:r>
              <a:rPr lang="fr-FR" altLang="x-none" sz="1600" b="1" dirty="0">
                <a:solidFill>
                  <a:srgbClr val="000000"/>
                </a:solidFill>
                <a:latin typeface="Courier New" pitchFamily="49" charset="0"/>
              </a:rPr>
              <a:t> c;</a:t>
            </a:r>
          </a:p>
          <a:p>
            <a:pPr algn="l" defTabSz="449263" eaLnBrk="1" hangingPunct="1">
              <a:lnSpc>
                <a:spcPct val="70000"/>
              </a:lnSpc>
              <a:spcBef>
                <a:spcPts val="1000"/>
              </a:spcBef>
              <a:buClr>
                <a:srgbClr val="000000"/>
              </a:buClr>
              <a:buSzPct val="100000"/>
              <a:buFont typeface="Courier New" pitchFamily="49"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sz="1600" b="1" dirty="0">
                <a:solidFill>
                  <a:srgbClr val="000000"/>
                </a:solidFill>
                <a:latin typeface="Courier New" pitchFamily="49" charset="0"/>
              </a:rPr>
              <a:t>   </a:t>
            </a:r>
            <a:r>
              <a:rPr lang="fr-FR" altLang="x-none" sz="1600" b="1" dirty="0" err="1">
                <a:solidFill>
                  <a:srgbClr val="000000"/>
                </a:solidFill>
                <a:latin typeface="Courier New" pitchFamily="49" charset="0"/>
              </a:rPr>
              <a:t>while</a:t>
            </a:r>
            <a:r>
              <a:rPr lang="fr-FR" altLang="x-none" sz="1600" b="1" dirty="0">
                <a:solidFill>
                  <a:srgbClr val="000000"/>
                </a:solidFill>
                <a:latin typeface="Courier New" pitchFamily="49" charset="0"/>
              </a:rPr>
              <a:t>((c = </a:t>
            </a:r>
            <a:r>
              <a:rPr lang="fr-FR" altLang="x-none" sz="1600" b="1" dirty="0" err="1">
                <a:solidFill>
                  <a:srgbClr val="000000"/>
                </a:solidFill>
                <a:latin typeface="Courier New" pitchFamily="49" charset="0"/>
              </a:rPr>
              <a:t>ReadKeyboard</a:t>
            </a:r>
            <a:r>
              <a:rPr lang="fr-FR" altLang="x-none" sz="1600" b="1" dirty="0">
                <a:solidFill>
                  <a:srgbClr val="000000"/>
                </a:solidFill>
                <a:latin typeface="Courier New" pitchFamily="49" charset="0"/>
              </a:rPr>
              <a:t>())!= EOF)           </a:t>
            </a:r>
          </a:p>
          <a:p>
            <a:pPr algn="l" defTabSz="449263" eaLnBrk="1" hangingPunct="1">
              <a:lnSpc>
                <a:spcPct val="70000"/>
              </a:lnSpc>
              <a:spcBef>
                <a:spcPts val="1000"/>
              </a:spcBef>
              <a:buClr>
                <a:srgbClr val="000000"/>
              </a:buClr>
              <a:buSzPct val="100000"/>
              <a:buFont typeface="Courier New" pitchFamily="49"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sz="1600" b="1" dirty="0">
                <a:solidFill>
                  <a:srgbClr val="000000"/>
                </a:solidFill>
                <a:latin typeface="Courier New" pitchFamily="49" charset="0"/>
              </a:rPr>
              <a:t>      </a:t>
            </a:r>
            <a:r>
              <a:rPr lang="fr-FR" altLang="x-none" sz="1600" b="1" dirty="0">
                <a:solidFill>
                  <a:srgbClr val="A50021"/>
                </a:solidFill>
                <a:latin typeface="Courier New" pitchFamily="49" charset="0"/>
              </a:rPr>
              <a:t>if(</a:t>
            </a:r>
            <a:r>
              <a:rPr lang="fr-FR" altLang="x-none" sz="1600" b="1" dirty="0" err="1">
                <a:solidFill>
                  <a:srgbClr val="A50021"/>
                </a:solidFill>
                <a:latin typeface="Courier New" pitchFamily="49" charset="0"/>
              </a:rPr>
              <a:t>dev</a:t>
            </a:r>
            <a:r>
              <a:rPr lang="fr-FR" altLang="x-none" sz="1600" b="1" dirty="0">
                <a:solidFill>
                  <a:srgbClr val="A50021"/>
                </a:solidFill>
                <a:latin typeface="Courier New" pitchFamily="49" charset="0"/>
              </a:rPr>
              <a:t> == printer)</a:t>
            </a:r>
            <a:r>
              <a:rPr lang="ar-SA" altLang="x-none" sz="1600" b="1" dirty="0">
                <a:solidFill>
                  <a:srgbClr val="A50021"/>
                </a:solidFill>
                <a:latin typeface="Courier New" pitchFamily="49" charset="0"/>
                <a:ea typeface="Arial" charset="0"/>
                <a:cs typeface="Arial" charset="0"/>
              </a:rPr>
              <a:t>‏</a:t>
            </a:r>
            <a:endParaRPr lang="fr-FR" altLang="x-none" sz="1600" b="1" dirty="0">
              <a:solidFill>
                <a:srgbClr val="A50021"/>
              </a:solidFill>
              <a:latin typeface="Courier New" pitchFamily="49" charset="0"/>
            </a:endParaRPr>
          </a:p>
          <a:p>
            <a:pPr algn="l" defTabSz="449263" eaLnBrk="1" hangingPunct="1">
              <a:lnSpc>
                <a:spcPct val="70000"/>
              </a:lnSpc>
              <a:spcBef>
                <a:spcPts val="1000"/>
              </a:spcBef>
              <a:buClr>
                <a:srgbClr val="000000"/>
              </a:buClr>
              <a:buSzPct val="100000"/>
              <a:buFont typeface="Courier New" pitchFamily="49"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sz="1600" b="1" dirty="0">
                <a:solidFill>
                  <a:srgbClr val="000000"/>
                </a:solidFill>
                <a:latin typeface="Courier New" pitchFamily="49" charset="0"/>
              </a:rPr>
              <a:t>         </a:t>
            </a:r>
            <a:r>
              <a:rPr lang="fr-FR" altLang="x-none" sz="1600" b="1" dirty="0" err="1">
                <a:solidFill>
                  <a:srgbClr val="000000"/>
                </a:solidFill>
                <a:latin typeface="Courier New" pitchFamily="49" charset="0"/>
              </a:rPr>
              <a:t>WritePrinter</a:t>
            </a:r>
            <a:r>
              <a:rPr lang="fr-FR" altLang="x-none" sz="1600" b="1" dirty="0">
                <a:solidFill>
                  <a:srgbClr val="000000"/>
                </a:solidFill>
                <a:latin typeface="Courier New" pitchFamily="49" charset="0"/>
              </a:rPr>
              <a:t>(c);</a:t>
            </a:r>
          </a:p>
          <a:p>
            <a:pPr algn="l" defTabSz="449263" eaLnBrk="1" hangingPunct="1">
              <a:lnSpc>
                <a:spcPct val="70000"/>
              </a:lnSpc>
              <a:spcBef>
                <a:spcPts val="1000"/>
              </a:spcBef>
              <a:buClr>
                <a:srgbClr val="000000"/>
              </a:buClr>
              <a:buSzPct val="100000"/>
              <a:buFont typeface="Courier New" pitchFamily="49"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sz="1600" b="1" dirty="0">
                <a:solidFill>
                  <a:srgbClr val="000000"/>
                </a:solidFill>
                <a:latin typeface="Courier New" pitchFamily="49" charset="0"/>
              </a:rPr>
              <a:t>     </a:t>
            </a:r>
            <a:r>
              <a:rPr lang="fr-FR" altLang="x-none" sz="1600" b="1" dirty="0">
                <a:solidFill>
                  <a:srgbClr val="A50021"/>
                </a:solidFill>
                <a:latin typeface="Courier New" pitchFamily="49" charset="0"/>
              </a:rPr>
              <a:t> </a:t>
            </a:r>
            <a:r>
              <a:rPr lang="fr-FR" altLang="x-none" sz="1600" b="1" dirty="0" err="1">
                <a:solidFill>
                  <a:srgbClr val="A50021"/>
                </a:solidFill>
                <a:latin typeface="Courier New" pitchFamily="49" charset="0"/>
              </a:rPr>
              <a:t>else</a:t>
            </a:r>
            <a:endParaRPr lang="fr-FR" altLang="x-none" sz="1600" b="1" dirty="0">
              <a:solidFill>
                <a:srgbClr val="A50021"/>
              </a:solidFill>
              <a:latin typeface="Courier New" pitchFamily="49" charset="0"/>
            </a:endParaRPr>
          </a:p>
          <a:p>
            <a:pPr algn="l" defTabSz="449263" eaLnBrk="1" hangingPunct="1">
              <a:lnSpc>
                <a:spcPct val="70000"/>
              </a:lnSpc>
              <a:spcBef>
                <a:spcPts val="1000"/>
              </a:spcBef>
              <a:buClr>
                <a:srgbClr val="A50021"/>
              </a:buClr>
              <a:buSzPct val="100000"/>
              <a:buFont typeface="Courier New" pitchFamily="49"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sz="1600" b="1" dirty="0">
                <a:solidFill>
                  <a:srgbClr val="A50021"/>
                </a:solidFill>
                <a:latin typeface="Courier New" pitchFamily="49" charset="0"/>
              </a:rPr>
              <a:t>         </a:t>
            </a:r>
            <a:r>
              <a:rPr lang="fr-FR" altLang="x-none" sz="1600" b="1" dirty="0" err="1">
                <a:solidFill>
                  <a:srgbClr val="A50021"/>
                </a:solidFill>
                <a:latin typeface="Courier New" pitchFamily="49" charset="0"/>
              </a:rPr>
              <a:t>WriteDisk</a:t>
            </a:r>
            <a:r>
              <a:rPr lang="fr-FR" altLang="x-none" sz="1600" b="1" dirty="0">
                <a:solidFill>
                  <a:srgbClr val="A50021"/>
                </a:solidFill>
                <a:latin typeface="Courier New" pitchFamily="49" charset="0"/>
              </a:rPr>
              <a:t>(c);</a:t>
            </a:r>
          </a:p>
          <a:p>
            <a:pPr algn="l" defTabSz="449263" eaLnBrk="1" hangingPunct="1">
              <a:lnSpc>
                <a:spcPct val="70000"/>
              </a:lnSpc>
              <a:spcBef>
                <a:spcPts val="1000"/>
              </a:spcBef>
              <a:buClr>
                <a:srgbClr val="000000"/>
              </a:buClr>
              <a:buSzPct val="100000"/>
              <a:buFont typeface="Courier New" pitchFamily="49"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sz="1600" b="1" dirty="0">
                <a:solidFill>
                  <a:srgbClr val="000000"/>
                </a:solidFill>
                <a:latin typeface="Courier New" pitchFamily="49" charset="0"/>
              </a:rPr>
              <a:t>}</a:t>
            </a:r>
          </a:p>
        </p:txBody>
      </p:sp>
    </p:spTree>
    <p:extLst>
      <p:ext uri="{BB962C8B-B14F-4D97-AF65-F5344CB8AC3E}">
        <p14:creationId xmlns:p14="http://schemas.microsoft.com/office/powerpoint/2010/main" val="165339513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520201"/>
                                        </p:tgtEl>
                                        <p:attrNameLst>
                                          <p:attrName>style.visibility</p:attrName>
                                        </p:attrNameLst>
                                      </p:cBhvr>
                                      <p:to>
                                        <p:strVal val="visible"/>
                                      </p:to>
                                    </p:set>
                                  </p:childTnLst>
                                </p:cTn>
                              </p:par>
                            </p:childTnLst>
                          </p:cTn>
                        </p:par>
                        <p:par>
                          <p:cTn id="7" fill="hold" nodeType="afterGroup">
                            <p:stCondLst>
                              <p:cond delay="0"/>
                            </p:stCondLst>
                            <p:childTnLst>
                              <p:par>
                                <p:cTn id="8" presetID="17" presetClass="entr" presetSubtype="10" fill="hold" nodeType="afterEffect">
                                  <p:stCondLst>
                                    <p:cond delay="0"/>
                                  </p:stCondLst>
                                  <p:childTnLst>
                                    <p:set>
                                      <p:cBhvr additive="repl">
                                        <p:cTn id="9" dur="1" fill="hold">
                                          <p:stCondLst>
                                            <p:cond delay="0"/>
                                          </p:stCondLst>
                                        </p:cTn>
                                        <p:tgtEl>
                                          <p:spTgt spid="520202"/>
                                        </p:tgtEl>
                                        <p:attrNameLst>
                                          <p:attrName>style.visibility</p:attrName>
                                        </p:attrNameLst>
                                      </p:cBhvr>
                                      <p:to>
                                        <p:strVal val="visible"/>
                                      </p:to>
                                    </p:set>
                                    <p:anim calcmode="lin" valueType="num">
                                      <p:cBhvr additive="repl">
                                        <p:cTn id="10" dur="500" fill="hold"/>
                                        <p:tgtEl>
                                          <p:spTgt spid="520202"/>
                                        </p:tgtEl>
                                        <p:attrNameLst>
                                          <p:attrName>ppt_w</p:attrName>
                                        </p:attrNameLst>
                                      </p:cBhvr>
                                      <p:tavLst>
                                        <p:tav tm="100000">
                                          <p:val>
                                            <p:fltVal val="0"/>
                                          </p:val>
                                        </p:tav>
                                        <p:tav>
                                          <p:val>
                                            <p:strVal val="#ppt_w"/>
                                          </p:val>
                                        </p:tav>
                                      </p:tavLst>
                                    </p:anim>
                                    <p:anim calcmode="lin" valueType="num">
                                      <p:cBhvr additive="repl">
                                        <p:cTn id="11" dur="500" fill="hold"/>
                                        <p:tgtEl>
                                          <p:spTgt spid="520202"/>
                                        </p:tgtEl>
                                        <p:attrNameLst>
                                          <p:attrName>ppt_h</p:attrName>
                                        </p:attrNameLst>
                                      </p:cBhvr>
                                      <p:tavLst>
                                        <p:tav tm="100000">
                                          <p:val>
                                            <p:strVal val="#ppt_h"/>
                                          </p:val>
                                        </p:tav>
                                        <p:tav>
                                          <p:val>
                                            <p:strVal val="#ppt_h"/>
                                          </p:val>
                                        </p:tav>
                                      </p:tavLst>
                                    </p:anim>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fill="hold" nodeType="clickEffect">
                                  <p:stCondLst>
                                    <p:cond delay="0"/>
                                  </p:stCondLst>
                                  <p:childTnLst>
                                    <p:set>
                                      <p:cBhvr additive="repl">
                                        <p:cTn id="15" dur="1" fill="hold">
                                          <p:stCondLst>
                                            <p:cond delay="0"/>
                                          </p:stCondLst>
                                        </p:cTn>
                                        <p:tgtEl>
                                          <p:spTgt spid="520203"/>
                                        </p:tgtEl>
                                        <p:attrNameLst>
                                          <p:attrName>style.visibility</p:attrName>
                                        </p:attrNameLst>
                                      </p:cBhvr>
                                      <p:to>
                                        <p:strVal val="visible"/>
                                      </p:to>
                                    </p:set>
                                    <p:animEffect transition="in" filter="dissolve">
                                      <p:cBhvr additive="repl">
                                        <p:cTn id="16" dur="500"/>
                                        <p:tgtEl>
                                          <p:spTgt spid="520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4099"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6E8BEBC5-1D6C-415B-9755-088FFE540D3E}" type="slidenum">
              <a:rPr lang="en-US" altLang="x-none" sz="1400"/>
              <a:pPr/>
              <a:t>2</a:t>
            </a:fld>
            <a:endParaRPr lang="en-US" altLang="x-none" sz="1400"/>
          </a:p>
        </p:txBody>
      </p:sp>
      <p:sp>
        <p:nvSpPr>
          <p:cNvPr id="4100"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4101" name="Rectangle 2"/>
          <p:cNvSpPr>
            <a:spLocks noGrp="1" noChangeArrowheads="1"/>
          </p:cNvSpPr>
          <p:nvPr>
            <p:ph type="title"/>
          </p:nvPr>
        </p:nvSpPr>
        <p:spPr/>
        <p:txBody>
          <a:bodyPr/>
          <a:lstStyle/>
          <a:p>
            <a:r>
              <a:rPr lang="fr-FR" altLang="x-none" smtClean="0"/>
              <a:t>Objectifs de la présentation</a:t>
            </a:r>
          </a:p>
        </p:txBody>
      </p:sp>
      <p:sp>
        <p:nvSpPr>
          <p:cNvPr id="4102" name="Rectangle 3"/>
          <p:cNvSpPr>
            <a:spLocks noGrp="1" noChangeArrowheads="1"/>
          </p:cNvSpPr>
          <p:nvPr>
            <p:ph type="body" idx="1"/>
          </p:nvPr>
        </p:nvSpPr>
        <p:spPr>
          <a:xfrm>
            <a:off x="685800" y="1143000"/>
            <a:ext cx="7772400" cy="5418138"/>
          </a:xfrm>
        </p:spPr>
        <p:txBody>
          <a:bodyPr/>
          <a:lstStyle/>
          <a:p>
            <a:pPr>
              <a:lnSpc>
                <a:spcPct val="90000"/>
              </a:lnSpc>
            </a:pPr>
            <a:r>
              <a:rPr lang="fr-FR" altLang="x-none" sz="2400" dirty="0" smtClean="0"/>
              <a:t>Ce que la présentation couvrira :</a:t>
            </a:r>
          </a:p>
          <a:p>
            <a:pPr lvl="1">
              <a:lnSpc>
                <a:spcPct val="90000"/>
              </a:lnSpc>
            </a:pPr>
            <a:r>
              <a:rPr lang="fr-FR" altLang="x-none" sz="2000" dirty="0" smtClean="0"/>
              <a:t>Offrir une vision globale du </a:t>
            </a:r>
            <a:r>
              <a:rPr lang="fr-FR" altLang="x-none" sz="2000" dirty="0" err="1" smtClean="0"/>
              <a:t>framework</a:t>
            </a:r>
            <a:r>
              <a:rPr lang="fr-FR" altLang="x-none" sz="2000" dirty="0" smtClean="0"/>
              <a:t> </a:t>
            </a:r>
            <a:r>
              <a:rPr lang="fr-FR" altLang="x-none" sz="2000" dirty="0" err="1" smtClean="0"/>
              <a:t>Spring</a:t>
            </a:r>
            <a:r>
              <a:rPr lang="fr-FR" altLang="x-none" sz="2000" dirty="0" smtClean="0"/>
              <a:t> et de ses objectifs;</a:t>
            </a:r>
          </a:p>
          <a:p>
            <a:pPr lvl="1">
              <a:lnSpc>
                <a:spcPct val="90000"/>
              </a:lnSpc>
            </a:pPr>
            <a:r>
              <a:rPr lang="fr-FR" altLang="x-none" sz="2000" dirty="0" smtClean="0"/>
              <a:t>Positionnement du </a:t>
            </a:r>
            <a:r>
              <a:rPr lang="fr-FR" altLang="x-none" sz="2000" dirty="0" err="1" smtClean="0"/>
              <a:t>framework</a:t>
            </a:r>
            <a:r>
              <a:rPr lang="fr-FR" altLang="x-none" sz="2000" dirty="0" smtClean="0"/>
              <a:t> dans une architecture JEE;</a:t>
            </a:r>
          </a:p>
          <a:p>
            <a:pPr lvl="1">
              <a:lnSpc>
                <a:spcPct val="90000"/>
              </a:lnSpc>
            </a:pPr>
            <a:r>
              <a:rPr lang="fr-FR" altLang="x-none" sz="2000" dirty="0" smtClean="0"/>
              <a:t>Présentation des bases du </a:t>
            </a:r>
            <a:r>
              <a:rPr lang="fr-FR" altLang="x-none" sz="2000" dirty="0" err="1" smtClean="0"/>
              <a:t>framework</a:t>
            </a:r>
            <a:r>
              <a:rPr lang="fr-FR" altLang="x-none" sz="2000" dirty="0" smtClean="0"/>
              <a:t> (</a:t>
            </a:r>
            <a:r>
              <a:rPr lang="fr-FR" altLang="x-none" sz="2000" dirty="0" err="1" smtClean="0"/>
              <a:t>Spring</a:t>
            </a:r>
            <a:r>
              <a:rPr lang="fr-FR" altLang="x-none" sz="2000" dirty="0" smtClean="0"/>
              <a:t> </a:t>
            </a:r>
            <a:r>
              <a:rPr lang="fr-FR" altLang="x-none" sz="2000" dirty="0" err="1" smtClean="0"/>
              <a:t>Core</a:t>
            </a:r>
            <a:r>
              <a:rPr lang="fr-FR" altLang="x-none" sz="2000" dirty="0" smtClean="0"/>
              <a:t> &amp; AOP);</a:t>
            </a:r>
          </a:p>
          <a:p>
            <a:pPr lvl="1">
              <a:lnSpc>
                <a:spcPct val="90000"/>
              </a:lnSpc>
            </a:pPr>
            <a:r>
              <a:rPr lang="fr-FR" altLang="x-none" sz="2000" dirty="0" smtClean="0"/>
              <a:t>Facilités pour les tests unitaires;</a:t>
            </a:r>
          </a:p>
          <a:p>
            <a:pPr>
              <a:lnSpc>
                <a:spcPct val="90000"/>
              </a:lnSpc>
            </a:pPr>
            <a:endParaRPr lang="fr-FR" altLang="x-none" sz="2400" dirty="0" smtClean="0"/>
          </a:p>
          <a:p>
            <a:pPr>
              <a:lnSpc>
                <a:spcPct val="90000"/>
              </a:lnSpc>
            </a:pPr>
            <a:r>
              <a:rPr lang="fr-FR" altLang="x-none" sz="2400" dirty="0" smtClean="0"/>
              <a:t>Ce que la présentation ne couvrira pas:</a:t>
            </a:r>
          </a:p>
          <a:p>
            <a:pPr lvl="1">
              <a:lnSpc>
                <a:spcPct val="90000"/>
              </a:lnSpc>
            </a:pPr>
            <a:r>
              <a:rPr lang="fr-FR" altLang="x-none" sz="2000" dirty="0" smtClean="0"/>
              <a:t>Présentation de la gestion des transactions;</a:t>
            </a:r>
          </a:p>
          <a:p>
            <a:pPr lvl="1">
              <a:lnSpc>
                <a:spcPct val="90000"/>
              </a:lnSpc>
            </a:pPr>
            <a:r>
              <a:rPr lang="fr-FR" altLang="x-none" sz="2000" dirty="0" smtClean="0"/>
              <a:t>Intégration avec les </a:t>
            </a:r>
            <a:r>
              <a:rPr lang="fr-FR" altLang="x-none" sz="2000" dirty="0" err="1" smtClean="0"/>
              <a:t>EJBs</a:t>
            </a:r>
            <a:r>
              <a:rPr lang="fr-FR" altLang="x-none" sz="2000" dirty="0" smtClean="0"/>
              <a:t>;</a:t>
            </a:r>
          </a:p>
          <a:p>
            <a:pPr lvl="1">
              <a:lnSpc>
                <a:spcPct val="90000"/>
              </a:lnSpc>
            </a:pPr>
            <a:r>
              <a:rPr lang="fr-FR" altLang="x-none" sz="2000" dirty="0" smtClean="0"/>
              <a:t>Supports JMS, JMX, </a:t>
            </a:r>
            <a:r>
              <a:rPr lang="fr-FR" altLang="x-none" sz="2000" dirty="0" err="1" smtClean="0"/>
              <a:t>JavaMail</a:t>
            </a:r>
            <a:r>
              <a:rPr lang="fr-FR" altLang="x-none" sz="2000" dirty="0" smtClean="0"/>
              <a:t>, Quartz;</a:t>
            </a:r>
          </a:p>
          <a:p>
            <a:pPr lvl="1">
              <a:lnSpc>
                <a:spcPct val="90000"/>
              </a:lnSpc>
            </a:pPr>
            <a:r>
              <a:rPr lang="fr-FR" altLang="x-none" sz="2000" dirty="0" err="1" smtClean="0"/>
              <a:t>Spring</a:t>
            </a:r>
            <a:r>
              <a:rPr lang="fr-FR" altLang="x-none" sz="2000" dirty="0" smtClean="0"/>
              <a:t> Rich Client.</a:t>
            </a:r>
          </a:p>
          <a:p>
            <a:pPr lvl="1">
              <a:lnSpc>
                <a:spcPct val="90000"/>
              </a:lnSpc>
            </a:pPr>
            <a:r>
              <a:rPr lang="fr-FR" altLang="x-none" sz="2000" dirty="0" smtClean="0"/>
              <a:t>Présentation de l’accès aux données (principe des intégrations et différents supports);</a:t>
            </a:r>
          </a:p>
          <a:p>
            <a:pPr lvl="1">
              <a:lnSpc>
                <a:spcPct val="90000"/>
              </a:lnSpc>
            </a:pPr>
            <a:r>
              <a:rPr lang="fr-FR" altLang="x-none" sz="2000" dirty="0" smtClean="0"/>
              <a:t>Présentation du support de </a:t>
            </a:r>
            <a:r>
              <a:rPr lang="fr-FR" altLang="x-none" sz="2000" dirty="0" err="1" smtClean="0"/>
              <a:t>Spring</a:t>
            </a:r>
            <a:r>
              <a:rPr lang="fr-FR" altLang="x-none" sz="2000" dirty="0" smtClean="0"/>
              <a:t> pour le MVC (principe des intégrations et différents supports);</a:t>
            </a:r>
          </a:p>
          <a:p>
            <a:pPr lvl="1">
              <a:lnSpc>
                <a:spcPct val="90000"/>
              </a:lnSpc>
            </a:pPr>
            <a:endParaRPr lang="fr-FR" altLang="x-none" sz="20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a:xfrm>
            <a:off x="228600" y="79921"/>
            <a:ext cx="8766175" cy="612775"/>
          </a:xfrm>
          <a:ln/>
          <a:extLst>
            <a:ext uri="{91240B29-F687-4F45-9708-019B960494DF}">
              <a14:hiddenLine xmlns:a14="http://schemas.microsoft.com/office/drawing/2010/main" w="9525">
                <a:solidFill>
                  <a:srgbClr val="000000"/>
                </a:solidFill>
                <a:round/>
                <a:headEnd/>
                <a:tailEnd/>
              </a14:hiddenLine>
            </a:ext>
          </a:extLst>
        </p:spPr>
        <p:txBody>
          <a:bodyPr lIns="0" tIns="0" rIns="0" bIns="0">
            <a:normAutofit/>
          </a:bodyPr>
          <a:lstStyle/>
          <a:p>
            <a:pPr defTabSz="449263">
              <a:tabLst>
                <a:tab pos="0" algn="l"/>
                <a:tab pos="722313" algn="l"/>
                <a:tab pos="1446213" algn="l"/>
                <a:tab pos="2170113" algn="l"/>
                <a:tab pos="2894013" algn="l"/>
                <a:tab pos="3617913" algn="l"/>
                <a:tab pos="4343400" algn="l"/>
                <a:tab pos="5065713" algn="l"/>
                <a:tab pos="5789613" algn="l"/>
                <a:tab pos="6513513" algn="l"/>
                <a:tab pos="7237413" algn="l"/>
                <a:tab pos="7961313" algn="l"/>
                <a:tab pos="8229600" algn="l"/>
                <a:tab pos="8686800" algn="l"/>
                <a:tab pos="9144000" algn="l"/>
                <a:tab pos="9601200" algn="l"/>
                <a:tab pos="10058400" algn="l"/>
                <a:tab pos="10515600" algn="l"/>
              </a:tabLst>
            </a:pPr>
            <a:r>
              <a:rPr lang="fr-FR" altLang="x-none"/>
              <a:t>Plan</a:t>
            </a:r>
          </a:p>
        </p:txBody>
      </p:sp>
      <p:sp>
        <p:nvSpPr>
          <p:cNvPr id="458755" name="Rectangle 3"/>
          <p:cNvSpPr>
            <a:spLocks noGrp="1" noChangeArrowheads="1"/>
          </p:cNvSpPr>
          <p:nvPr>
            <p:ph idx="1"/>
          </p:nvPr>
        </p:nvSpPr>
        <p:spPr>
          <a:xfrm>
            <a:off x="228600" y="990600"/>
            <a:ext cx="8766175" cy="5337175"/>
          </a:xfrm>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marL="430213" indent="-323850"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en-GB" altLang="x-none"/>
          </a:p>
          <a:p>
            <a:pPr marL="430213" indent="-323850"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x-none"/>
              <a:t>Single Responsibility Principle (SRP)</a:t>
            </a:r>
            <a:r>
              <a:rPr lang="ar-SA" altLang="x-none">
                <a:ea typeface="Arial" charset="0"/>
                <a:cs typeface="Arial" charset="0"/>
              </a:rPr>
              <a:t>‏</a:t>
            </a:r>
            <a:endParaRPr lang="en-GB" altLang="x-none"/>
          </a:p>
          <a:p>
            <a:pPr marL="430213" indent="-323850"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x-none"/>
              <a:t>Open/Closed Principle (OCP)</a:t>
            </a:r>
            <a:r>
              <a:rPr lang="ar-SA" altLang="x-none">
                <a:ea typeface="Arial" charset="0"/>
                <a:cs typeface="Arial" charset="0"/>
              </a:rPr>
              <a:t>‏</a:t>
            </a:r>
            <a:endParaRPr lang="en-GB" altLang="x-none"/>
          </a:p>
          <a:p>
            <a:pPr marL="430213" indent="-323850"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x-none"/>
              <a:t>Liskov Substitution Principle (LSP)</a:t>
            </a:r>
            <a:r>
              <a:rPr lang="ar-SA" altLang="x-none">
                <a:ea typeface="Arial" charset="0"/>
                <a:cs typeface="Arial" charset="0"/>
              </a:rPr>
              <a:t>‏</a:t>
            </a:r>
            <a:endParaRPr lang="en-GB" altLang="x-none"/>
          </a:p>
          <a:p>
            <a:pPr marL="862013" lvl="1"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x-none"/>
              <a:t>a.k.a. Design by Contract</a:t>
            </a:r>
          </a:p>
          <a:p>
            <a:pPr marL="430213" indent="-323850"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x-none"/>
              <a:t>Dependency Inversion Principle (DIP)</a:t>
            </a:r>
            <a:r>
              <a:rPr lang="ar-SA" altLang="x-none">
                <a:ea typeface="Arial" charset="0"/>
                <a:cs typeface="Arial" charset="0"/>
              </a:rPr>
              <a:t>‏</a:t>
            </a:r>
            <a:endParaRPr lang="en-GB" altLang="x-none"/>
          </a:p>
          <a:p>
            <a:pPr marL="430213" indent="-323850"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x-none"/>
              <a:t>Interface Segregation Principle (ISP)</a:t>
            </a:r>
            <a:r>
              <a:rPr lang="ar-SA" altLang="x-none">
                <a:ea typeface="Arial" charset="0"/>
                <a:cs typeface="Arial" charset="0"/>
              </a:rPr>
              <a:t>‏</a:t>
            </a:r>
            <a:endParaRPr lang="en-GB" altLang="x-none"/>
          </a:p>
        </p:txBody>
      </p:sp>
    </p:spTree>
    <p:extLst>
      <p:ext uri="{BB962C8B-B14F-4D97-AF65-F5344CB8AC3E}">
        <p14:creationId xmlns:p14="http://schemas.microsoft.com/office/powerpoint/2010/main" val="79522504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a:xfrm>
            <a:off x="228600" y="116632"/>
            <a:ext cx="8764588" cy="485775"/>
          </a:xfrm>
          <a:ln/>
          <a:extLst>
            <a:ext uri="{91240B29-F687-4F45-9708-019B960494DF}">
              <a14:hiddenLine xmlns:a14="http://schemas.microsoft.com/office/drawing/2010/main" w="9525">
                <a:solidFill>
                  <a:srgbClr val="000000"/>
                </a:solidFill>
                <a:round/>
                <a:headEnd/>
                <a:tailEnd/>
              </a14:hiddenLine>
            </a:ext>
          </a:extLst>
        </p:spPr>
        <p:txBody>
          <a:bodyPr lIns="92160" tIns="46080" rIns="92160" bIns="46080">
            <a:normAutofit fontScale="90000"/>
          </a:bodyP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dirty="0"/>
              <a:t>Single-</a:t>
            </a:r>
            <a:r>
              <a:rPr lang="fr-FR" altLang="x-none" dirty="0" err="1"/>
              <a:t>Responsibility</a:t>
            </a:r>
            <a:r>
              <a:rPr lang="fr-FR" altLang="x-none" dirty="0"/>
              <a:t> </a:t>
            </a:r>
            <a:r>
              <a:rPr lang="fr-FR" altLang="x-none" dirty="0" err="1"/>
              <a:t>Principle</a:t>
            </a:r>
            <a:r>
              <a:rPr lang="fr-FR" altLang="x-none" dirty="0"/>
              <a:t> (SRP)</a:t>
            </a:r>
          </a:p>
        </p:txBody>
      </p:sp>
      <p:sp>
        <p:nvSpPr>
          <p:cNvPr id="514051" name="Rectangle 3"/>
          <p:cNvSpPr>
            <a:spLocks noGrp="1" noChangeArrowheads="1"/>
          </p:cNvSpPr>
          <p:nvPr>
            <p:ph idx="1"/>
          </p:nvPr>
        </p:nvSpPr>
        <p:spPr>
          <a:xfrm>
            <a:off x="228600" y="990600"/>
            <a:ext cx="8764588" cy="5189538"/>
          </a:xfrm>
          <a:ln/>
          <a:extLst>
            <a:ext uri="{91240B29-F687-4F45-9708-019B960494DF}">
              <a14:hiddenLine xmlns:a14="http://schemas.microsoft.com/office/drawing/2010/main" w="9525">
                <a:solidFill>
                  <a:srgbClr val="000000"/>
                </a:solidFill>
                <a:round/>
                <a:headEnd/>
                <a:tailEnd/>
              </a14:hiddenLine>
            </a:ext>
          </a:extLst>
        </p:spPr>
        <p:txBody>
          <a:bodyPr lIns="92160" tIns="46080" rIns="92160" bIns="46080"/>
          <a:lstStyle/>
          <a:p>
            <a:pPr marL="341313" indent="-341313" defTabSz="449263">
              <a:lnSpc>
                <a:spcPct val="8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fr-FR" altLang="x-none" sz="2400"/>
          </a:p>
          <a:p>
            <a:pPr marL="341313" indent="-341313" defTabSz="449263">
              <a:lnSpc>
                <a:spcPct val="8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fr-FR" altLang="x-none" sz="2400"/>
          </a:p>
          <a:p>
            <a:pPr marL="341313" indent="-341313" defTabSz="449263">
              <a:lnSpc>
                <a:spcPct val="8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400"/>
              <a:t>Une classe ne doit avoir qu'une seule raison de changer</a:t>
            </a:r>
          </a:p>
          <a:p>
            <a:pPr marL="341313" indent="-341313" defTabSz="449263" eaLnBrk="1">
              <a:spcBef>
                <a:spcPts val="250"/>
              </a:spcBef>
              <a:spcAft>
                <a:spcPts val="250"/>
              </a:spcAft>
              <a:buClr>
                <a:srgbClr val="000000"/>
              </a:buClr>
              <a:buSzPct val="45000"/>
              <a:buFont typeface="Wingdings"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400">
                <a:effectLst/>
              </a:rPr>
              <a:t>						Robert Martin</a:t>
            </a:r>
          </a:p>
          <a:p>
            <a:pPr lvl="4" defTabSz="449263">
              <a:lnSpc>
                <a:spcPct val="8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fr-FR" altLang="x-none" sz="1800"/>
          </a:p>
          <a:p>
            <a:pPr marL="341313" indent="-341313" defTabSz="449263">
              <a:lnSpc>
                <a:spcPct val="80000"/>
              </a:lnSpc>
              <a:spcBef>
                <a:spcPts val="700"/>
              </a:spcBef>
              <a:buFont typeface="Monotype Sort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fr-FR" altLang="x-none" sz="2400"/>
          </a:p>
          <a:p>
            <a:pPr marL="341313" indent="-341313" defTabSz="449263">
              <a:lnSpc>
                <a:spcPct val="8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400"/>
              <a:t>Ce principe est une lecture du principe de "cohésion forte". La classe ne doit offrir que des services fortement reliés</a:t>
            </a:r>
          </a:p>
          <a:p>
            <a:pPr marL="741363" lvl="1" indent="-284163" defTabSz="449263">
              <a:lnSpc>
                <a:spcPct val="80000"/>
              </a:lnSpc>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000"/>
              <a:t>on ne combine pas rémanence et fonctionnalité par exemple</a:t>
            </a:r>
          </a:p>
          <a:p>
            <a:pPr marL="741363" lvl="1" indent="-284163" defTabSz="449263">
              <a:lnSpc>
                <a:spcPct val="80000"/>
              </a:lnSpc>
              <a:spcBef>
                <a:spcPts val="600"/>
              </a:spcBef>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fr-FR" altLang="x-none" sz="2000"/>
          </a:p>
          <a:p>
            <a:pPr marL="341313" indent="-341313" defTabSz="449263">
              <a:lnSpc>
                <a:spcPct val="80000"/>
              </a:lnSpc>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400"/>
              <a:t>Ce principe contredit de facto l'usage de l'héritage pour extension</a:t>
            </a:r>
          </a:p>
        </p:txBody>
      </p:sp>
    </p:spTree>
    <p:extLst>
      <p:ext uri="{BB962C8B-B14F-4D97-AF65-F5344CB8AC3E}">
        <p14:creationId xmlns:p14="http://schemas.microsoft.com/office/powerpoint/2010/main" val="21075648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a:xfrm>
            <a:off x="228600" y="44624"/>
            <a:ext cx="8766175" cy="612775"/>
          </a:xfrm>
          <a:ln/>
          <a:extLst>
            <a:ext uri="{91240B29-F687-4F45-9708-019B960494DF}">
              <a14:hiddenLine xmlns:a14="http://schemas.microsoft.com/office/drawing/2010/main" w="9525">
                <a:solidFill>
                  <a:srgbClr val="000000"/>
                </a:solidFill>
                <a:round/>
                <a:headEnd/>
                <a:tailEnd/>
              </a14:hiddenLine>
            </a:ext>
          </a:extLst>
        </p:spPr>
        <p:txBody>
          <a:bodyPr lIns="0" tIns="0" rIns="0" bIns="0">
            <a:normAutofit/>
          </a:bodyPr>
          <a:lstStyle/>
          <a:p>
            <a:pPr defTabSz="449263">
              <a:tabLst>
                <a:tab pos="0" algn="l"/>
                <a:tab pos="722313" algn="l"/>
                <a:tab pos="1446213" algn="l"/>
                <a:tab pos="2170113" algn="l"/>
                <a:tab pos="2894013" algn="l"/>
                <a:tab pos="3617913" algn="l"/>
                <a:tab pos="4343400" algn="l"/>
                <a:tab pos="5065713" algn="l"/>
                <a:tab pos="5789613" algn="l"/>
                <a:tab pos="6513513" algn="l"/>
                <a:tab pos="7237413" algn="l"/>
                <a:tab pos="7961313" algn="l"/>
                <a:tab pos="8229600" algn="l"/>
                <a:tab pos="8686800" algn="l"/>
                <a:tab pos="9144000" algn="l"/>
                <a:tab pos="9601200" algn="l"/>
                <a:tab pos="10058400" algn="l"/>
                <a:tab pos="10515600" algn="l"/>
              </a:tabLst>
            </a:pPr>
            <a:r>
              <a:rPr lang="fr-FR" altLang="x-none" dirty="0"/>
              <a:t>Exemple  SRP</a:t>
            </a:r>
          </a:p>
        </p:txBody>
      </p:sp>
      <p:pic>
        <p:nvPicPr>
          <p:cNvPr id="4628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1713" y="2462213"/>
            <a:ext cx="6532562" cy="26177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62852" name="Text Box 4"/>
          <p:cNvSpPr txBox="1">
            <a:spLocks noChangeArrowheads="1"/>
          </p:cNvSpPr>
          <p:nvPr/>
        </p:nvSpPr>
        <p:spPr bwMode="auto">
          <a:xfrm>
            <a:off x="827088" y="1989138"/>
            <a:ext cx="3109912" cy="334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1pPr>
            <a:lvl2pPr marL="4143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2pPr>
            <a:lvl3pPr marL="828675"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3pPr>
            <a:lvl4pPr marL="1244600"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4pPr>
            <a:lvl5pPr marL="16589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5pPr>
            <a:lvl6pPr marL="21161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6pPr>
            <a:lvl7pPr marL="25733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7pPr>
            <a:lvl8pPr marL="30305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8pPr>
            <a:lvl9pPr marL="34877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9pPr>
          </a:lstStyle>
          <a:p>
            <a:pPr eaLnBrk="1">
              <a:buClr>
                <a:srgbClr val="000000"/>
              </a:buClr>
              <a:buSzPct val="45000"/>
              <a:buFont typeface="Wingdings" charset="2"/>
              <a:buNone/>
            </a:pPr>
            <a:r>
              <a:rPr lang="fr-FR" altLang="x-none" sz="2200">
                <a:latin typeface="Century Schoolbook L" charset="0"/>
              </a:rPr>
              <a:t>Tout en une seule classe</a:t>
            </a:r>
          </a:p>
        </p:txBody>
      </p:sp>
      <p:sp>
        <p:nvSpPr>
          <p:cNvPr id="462853" name="Text Box 5"/>
          <p:cNvSpPr txBox="1">
            <a:spLocks noChangeArrowheads="1"/>
          </p:cNvSpPr>
          <p:nvPr/>
        </p:nvSpPr>
        <p:spPr bwMode="auto">
          <a:xfrm>
            <a:off x="4492625" y="1990725"/>
            <a:ext cx="3824288" cy="334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1pPr>
            <a:lvl2pPr marL="4143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2pPr>
            <a:lvl3pPr marL="828675"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3pPr>
            <a:lvl4pPr marL="1244600"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4pPr>
            <a:lvl5pPr marL="16589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5pPr>
            <a:lvl6pPr marL="21161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6pPr>
            <a:lvl7pPr marL="25733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7pPr>
            <a:lvl8pPr marL="30305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8pPr>
            <a:lvl9pPr marL="34877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9pPr>
          </a:lstStyle>
          <a:p>
            <a:pPr eaLnBrk="1">
              <a:buClr>
                <a:srgbClr val="000000"/>
              </a:buClr>
              <a:buSzPct val="45000"/>
              <a:buFont typeface="Wingdings" charset="2"/>
              <a:buNone/>
            </a:pPr>
            <a:r>
              <a:rPr lang="fr-FR" altLang="x-none" sz="2200">
                <a:latin typeface="Century Schoolbook L" charset="0"/>
              </a:rPr>
              <a:t>Séparation des responsabilités</a:t>
            </a:r>
          </a:p>
        </p:txBody>
      </p:sp>
      <p:sp>
        <p:nvSpPr>
          <p:cNvPr id="462854" name="Text Box 6"/>
          <p:cNvSpPr txBox="1">
            <a:spLocks noChangeArrowheads="1"/>
          </p:cNvSpPr>
          <p:nvPr/>
        </p:nvSpPr>
        <p:spPr bwMode="auto">
          <a:xfrm>
            <a:off x="760413" y="5327650"/>
            <a:ext cx="3592512" cy="334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1pPr>
            <a:lvl2pPr marL="4143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2pPr>
            <a:lvl3pPr marL="828675"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3pPr>
            <a:lvl4pPr marL="1244600"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4pPr>
            <a:lvl5pPr marL="16589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5pPr>
            <a:lvl6pPr marL="21161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6pPr>
            <a:lvl7pPr marL="25733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7pPr>
            <a:lvl8pPr marL="30305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8pPr>
            <a:lvl9pPr marL="34877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9pPr>
          </a:lstStyle>
          <a:p>
            <a:pPr eaLnBrk="1">
              <a:buClr>
                <a:srgbClr val="000000"/>
              </a:buClr>
              <a:buSzPct val="45000"/>
              <a:buFont typeface="Wingdings" charset="2"/>
              <a:buNone/>
            </a:pPr>
            <a:r>
              <a:rPr lang="fr-FR" altLang="x-none" sz="2200">
                <a:solidFill>
                  <a:schemeClr val="tx2"/>
                </a:solidFill>
                <a:latin typeface="Century Schoolbook L" charset="0"/>
              </a:rPr>
              <a:t>4vector doit tjrs être modifiée</a:t>
            </a:r>
          </a:p>
        </p:txBody>
      </p:sp>
      <p:sp>
        <p:nvSpPr>
          <p:cNvPr id="462855" name="Text Box 7"/>
          <p:cNvSpPr txBox="1">
            <a:spLocks noChangeArrowheads="1"/>
          </p:cNvSpPr>
          <p:nvPr/>
        </p:nvSpPr>
        <p:spPr bwMode="auto">
          <a:xfrm>
            <a:off x="4498975" y="5332413"/>
            <a:ext cx="4276725" cy="66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1pPr>
            <a:lvl2pPr marL="4143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2pPr>
            <a:lvl3pPr marL="828675"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3pPr>
            <a:lvl4pPr marL="1244600"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4pPr>
            <a:lvl5pPr marL="16589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5pPr>
            <a:lvl6pPr marL="21161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6pPr>
            <a:lvl7pPr marL="25733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7pPr>
            <a:lvl8pPr marL="30305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8pPr>
            <a:lvl9pPr marL="34877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9pPr>
          </a:lstStyle>
          <a:p>
            <a:pPr eaLnBrk="1">
              <a:buClr>
                <a:srgbClr val="000000"/>
              </a:buClr>
              <a:buSzPct val="45000"/>
              <a:buFont typeface="Wingdings" charset="2"/>
              <a:buNone/>
            </a:pPr>
            <a:r>
              <a:rPr lang="fr-FR" altLang="x-none" sz="2200">
                <a:solidFill>
                  <a:schemeClr val="tx2"/>
                </a:solidFill>
                <a:latin typeface="Century Schoolbook L" charset="0"/>
              </a:rPr>
              <a:t>Changements sur la rotation ou le </a:t>
            </a:r>
          </a:p>
          <a:p>
            <a:pPr eaLnBrk="1">
              <a:buClr>
                <a:srgbClr val="000000"/>
              </a:buClr>
              <a:buSzPct val="45000"/>
              <a:buFont typeface="Wingdings" charset="2"/>
              <a:buNone/>
            </a:pPr>
            <a:r>
              <a:rPr lang="fr-FR" altLang="x-none" sz="2200">
                <a:solidFill>
                  <a:schemeClr val="tx2"/>
                </a:solidFill>
                <a:latin typeface="Century Schoolbook L" charset="0"/>
              </a:rPr>
              <a:t>Boost n’impactent pas 4vector</a:t>
            </a:r>
          </a:p>
        </p:txBody>
      </p:sp>
    </p:spTree>
    <p:extLst>
      <p:ext uri="{BB962C8B-B14F-4D97-AF65-F5344CB8AC3E}">
        <p14:creationId xmlns:p14="http://schemas.microsoft.com/office/powerpoint/2010/main" val="198570106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a:xfrm>
            <a:off x="228600" y="116632"/>
            <a:ext cx="8766175" cy="612775"/>
          </a:xfrm>
          <a:ln/>
          <a:extLst>
            <a:ext uri="{91240B29-F687-4F45-9708-019B960494DF}">
              <a14:hiddenLine xmlns:a14="http://schemas.microsoft.com/office/drawing/2010/main" w="9525">
                <a:solidFill>
                  <a:srgbClr val="000000"/>
                </a:solidFill>
                <a:round/>
                <a:headEnd/>
                <a:tailEnd/>
              </a14:hiddenLine>
            </a:ext>
          </a:extLst>
        </p:spPr>
        <p:txBody>
          <a:bodyPr lIns="0" tIns="0" rIns="0" bIns="0">
            <a:normAutofit/>
          </a:bodyPr>
          <a:lstStyle/>
          <a:p>
            <a:pPr defTabSz="449263">
              <a:tabLst>
                <a:tab pos="0" algn="l"/>
                <a:tab pos="722313" algn="l"/>
                <a:tab pos="1446213" algn="l"/>
                <a:tab pos="2170113" algn="l"/>
                <a:tab pos="2894013" algn="l"/>
                <a:tab pos="3617913" algn="l"/>
                <a:tab pos="4343400" algn="l"/>
                <a:tab pos="5065713" algn="l"/>
                <a:tab pos="5789613" algn="l"/>
                <a:tab pos="6513513" algn="l"/>
                <a:tab pos="7237413" algn="l"/>
                <a:tab pos="7961313" algn="l"/>
                <a:tab pos="8229600" algn="l"/>
                <a:tab pos="8686800" algn="l"/>
                <a:tab pos="9144000" algn="l"/>
                <a:tab pos="9601200" algn="l"/>
                <a:tab pos="10058400" algn="l"/>
                <a:tab pos="10515600" algn="l"/>
              </a:tabLst>
            </a:pPr>
            <a:r>
              <a:rPr lang="fr-FR" altLang="x-none" dirty="0"/>
              <a:t>SRP Résumé</a:t>
            </a:r>
          </a:p>
        </p:txBody>
      </p:sp>
      <p:sp>
        <p:nvSpPr>
          <p:cNvPr id="464899" name="Rectangle 3"/>
          <p:cNvSpPr>
            <a:spLocks noGrp="1" noChangeArrowheads="1"/>
          </p:cNvSpPr>
          <p:nvPr>
            <p:ph idx="1"/>
          </p:nvPr>
        </p:nvSpPr>
        <p:spPr>
          <a:xfrm>
            <a:off x="228600" y="990600"/>
            <a:ext cx="8766175" cy="5337175"/>
          </a:xfrm>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marL="430213" indent="-323850"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a:t>Une classe ne doit posséder qu’une unique raison de changer</a:t>
            </a:r>
          </a:p>
          <a:p>
            <a:pPr marL="430213" indent="-323850"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fr-FR" altLang="x-none"/>
          </a:p>
          <a:p>
            <a:pPr marL="430213" indent="-323850"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a:t>Principe qui semble facile et plein de bon sens</a:t>
            </a:r>
          </a:p>
          <a:p>
            <a:pPr marL="862013" lvl="1"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a:t>Pas si simple dans la vraie vie</a:t>
            </a:r>
          </a:p>
          <a:p>
            <a:pPr marL="862013" lvl="1"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a:t>Compromis à faire avec la complexité les répétition et l’opacité</a:t>
            </a:r>
          </a:p>
        </p:txBody>
      </p:sp>
    </p:spTree>
    <p:extLst>
      <p:ext uri="{BB962C8B-B14F-4D97-AF65-F5344CB8AC3E}">
        <p14:creationId xmlns:p14="http://schemas.microsoft.com/office/powerpoint/2010/main" val="13470483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a:xfrm>
            <a:off x="228600" y="116632"/>
            <a:ext cx="8764588" cy="611188"/>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ormAutofit fontScale="90000"/>
          </a:bodyP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dirty="0"/>
              <a:t>Open-Closed Principle (OCP)</a:t>
            </a:r>
            <a:r>
              <a:rPr lang="ar-SA" altLang="x-none" dirty="0">
                <a:ea typeface="Arial" charset="0"/>
                <a:cs typeface="Arial" charset="0"/>
              </a:rPr>
              <a:t>‏</a:t>
            </a:r>
            <a:endParaRPr lang="en-US" altLang="x-none" dirty="0"/>
          </a:p>
        </p:txBody>
      </p:sp>
      <p:sp>
        <p:nvSpPr>
          <p:cNvPr id="523267" name="Rectangle 3"/>
          <p:cNvSpPr>
            <a:spLocks noChangeArrowheads="1"/>
          </p:cNvSpPr>
          <p:nvPr/>
        </p:nvSpPr>
        <p:spPr bwMode="auto">
          <a:xfrm>
            <a:off x="1042988" y="1341438"/>
            <a:ext cx="7048500" cy="1044575"/>
          </a:xfrm>
          <a:prstGeom prst="rect">
            <a:avLst/>
          </a:prstGeom>
          <a:solidFill>
            <a:srgbClr val="99CCFF">
              <a:alpha val="50000"/>
            </a:srgbClr>
          </a:solidFill>
          <a:ln w="38160">
            <a:solidFill>
              <a:srgbClr val="0066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spAutoFit/>
          </a:bodyPr>
          <a:lstStyle/>
          <a:p>
            <a:pPr defTabSz="449263" eaLnBrk="1" hangingPunct="1">
              <a:buClr>
                <a:srgbClr val="A50021"/>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200" i="1">
                <a:latin typeface="Arial" charset="0"/>
              </a:rPr>
              <a:t>Software entities should be open for extension, </a:t>
            </a:r>
          </a:p>
          <a:p>
            <a:pPr defTabSz="449263" eaLnBrk="1" hangingPunct="1">
              <a:buClr>
                <a:srgbClr val="A50021"/>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2200" i="1">
                <a:latin typeface="Arial" charset="0"/>
              </a:rPr>
              <a:t>but closed for modification</a:t>
            </a:r>
          </a:p>
          <a:p>
            <a:pPr algn="r" defTabSz="449263" eaLnBrk="1" hangingPunct="1">
              <a:buClr>
                <a:srgbClr val="000000"/>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x-none" sz="1600" b="1">
                <a:latin typeface="Arial" charset="0"/>
              </a:rPr>
              <a:t>B. Meyer</a:t>
            </a:r>
            <a:r>
              <a:rPr lang="en-US" altLang="x-none" sz="1600">
                <a:latin typeface="Arial" charset="0"/>
              </a:rPr>
              <a:t>, 1988 / quoted by </a:t>
            </a:r>
            <a:r>
              <a:rPr lang="en-US" altLang="x-none" sz="1600" b="1">
                <a:latin typeface="Arial" charset="0"/>
              </a:rPr>
              <a:t>R. Martin</a:t>
            </a:r>
            <a:r>
              <a:rPr lang="en-US" altLang="x-none" sz="1600">
                <a:latin typeface="Arial" charset="0"/>
              </a:rPr>
              <a:t>, 1996</a:t>
            </a:r>
          </a:p>
        </p:txBody>
      </p:sp>
      <p:sp>
        <p:nvSpPr>
          <p:cNvPr id="523268" name="Rectangle 4"/>
          <p:cNvSpPr>
            <a:spLocks noChangeArrowheads="1"/>
          </p:cNvSpPr>
          <p:nvPr/>
        </p:nvSpPr>
        <p:spPr bwMode="auto">
          <a:xfrm>
            <a:off x="438150" y="2708275"/>
            <a:ext cx="8382000" cy="3097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p>
            <a:pPr marL="341313" indent="-341313" algn="l" defTabSz="449263" eaLnBrk="1" hangingPunct="1">
              <a:spcBef>
                <a:spcPts val="550"/>
              </a:spcBef>
              <a:buClr>
                <a:srgbClr val="000099"/>
              </a:buClr>
              <a:buSzPct val="110000"/>
              <a:buFont typeface="Wingdings"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fr-FR" altLang="x-none" sz="2200">
                <a:latin typeface="Arial" charset="0"/>
              </a:rPr>
              <a:t>Un code doit être "ouvert à l'extension, </a:t>
            </a:r>
          </a:p>
          <a:p>
            <a:pPr marL="741363" lvl="1" indent="-284163" algn="l" defTabSz="449263" eaLnBrk="1" hangingPunct="1">
              <a:spcBef>
                <a:spcPts val="550"/>
              </a:spcBef>
              <a:buClr>
                <a:srgbClr val="000099"/>
              </a:buClr>
              <a:buSzPct val="110000"/>
              <a:buFont typeface="Wingdings"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fr-FR" altLang="x-none" sz="2200">
                <a:latin typeface="Arial" charset="0"/>
              </a:rPr>
              <a:t>évolution du logiciel doit se faire de façon incrémentale</a:t>
            </a:r>
          </a:p>
          <a:p>
            <a:pPr marL="341313" indent="-341313" algn="l" defTabSz="449263" eaLnBrk="1" hangingPunct="1">
              <a:spcBef>
                <a:spcPts val="550"/>
              </a:spcBef>
              <a:buClr>
                <a:srgbClr val="000099"/>
              </a:buClr>
              <a:buSzPct val="110000"/>
              <a:buFont typeface="Wingdings"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fr-FR" altLang="x-none" sz="2200">
                <a:latin typeface="Arial" charset="0"/>
              </a:rPr>
              <a:t>mais fermé à la modification".</a:t>
            </a:r>
          </a:p>
          <a:p>
            <a:pPr marL="741363" lvl="1" indent="-284163" algn="l" defTabSz="449263" eaLnBrk="1" hangingPunct="1">
              <a:spcBef>
                <a:spcPts val="550"/>
              </a:spcBef>
              <a:buClr>
                <a:srgbClr val="000099"/>
              </a:buClr>
              <a:buSzPct val="110000"/>
              <a:buFont typeface="Wingdings"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fr-FR" altLang="x-none" sz="2200">
                <a:latin typeface="Arial" charset="0"/>
              </a:rPr>
              <a:t>sans modifier une ligne de source existante</a:t>
            </a:r>
          </a:p>
          <a:p>
            <a:pPr marL="341313" indent="-341313" algn="l" defTabSz="449263" eaLnBrk="1" hangingPunct="1">
              <a:spcBef>
                <a:spcPts val="550"/>
              </a:spcBef>
              <a:buClr>
                <a:srgbClr val="000099"/>
              </a:buClr>
              <a:buSzPct val="110000"/>
              <a:buFont typeface="Wingdings"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endParaRPr lang="fr-FR" altLang="x-none" sz="2200">
              <a:latin typeface="Arial" charset="0"/>
            </a:endParaRPr>
          </a:p>
          <a:p>
            <a:pPr marL="341313" indent="-341313" algn="l" defTabSz="449263" eaLnBrk="1" hangingPunct="1">
              <a:spcBef>
                <a:spcPts val="550"/>
              </a:spcBef>
              <a:buClr>
                <a:srgbClr val="000099"/>
              </a:buClr>
              <a:buSzPct val="110000"/>
              <a:buFont typeface="Wingdings"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fr-FR" altLang="x-none" sz="2200">
                <a:latin typeface="Arial" charset="0"/>
              </a:rPr>
              <a:t>Une approche de ce principe se fait par les design patterns "template method" et "strategy</a:t>
            </a:r>
          </a:p>
          <a:p>
            <a:pPr marL="341313" indent="-341313" algn="l" defTabSz="449263" eaLnBrk="1" hangingPunct="1">
              <a:spcBef>
                <a:spcPts val="550"/>
              </a:spcBef>
              <a:buClr>
                <a:srgbClr val="000099"/>
              </a:buClr>
              <a:buSzPct val="110000"/>
              <a:buFont typeface="Wingdings"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endParaRPr lang="en-US" altLang="x-none" sz="2200">
              <a:latin typeface="Arial" charset="0"/>
            </a:endParaRPr>
          </a:p>
        </p:txBody>
      </p:sp>
    </p:spTree>
    <p:extLst>
      <p:ext uri="{BB962C8B-B14F-4D97-AF65-F5344CB8AC3E}">
        <p14:creationId xmlns:p14="http://schemas.microsoft.com/office/powerpoint/2010/main" val="55134968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fill="hold" nodeType="clickEffect">
                                  <p:stCondLst>
                                    <p:cond delay="0"/>
                                  </p:stCondLst>
                                  <p:childTnLst>
                                    <p:set>
                                      <p:cBhvr additive="repl">
                                        <p:cTn id="6" dur="1" fill="hold">
                                          <p:stCondLst>
                                            <p:cond delay="0"/>
                                          </p:stCondLst>
                                        </p:cTn>
                                        <p:tgtEl>
                                          <p:spTgt spid="523267"/>
                                        </p:tgtEl>
                                        <p:attrNameLst>
                                          <p:attrName>style.visibility</p:attrName>
                                        </p:attrNameLst>
                                      </p:cBhvr>
                                      <p:to>
                                        <p:strVal val="visible"/>
                                      </p:to>
                                    </p:set>
                                    <p:animEffect transition="in" filter="dissolve">
                                      <p:cBhvr additive="repl">
                                        <p:cTn id="7" dur="500"/>
                                        <p:tgtEl>
                                          <p:spTgt spid="5232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fill="hold" nodeType="clickEffect">
                                  <p:stCondLst>
                                    <p:cond delay="0"/>
                                  </p:stCondLst>
                                  <p:childTnLst>
                                    <p:set>
                                      <p:cBhvr additive="repl">
                                        <p:cTn id="11" dur="1" fill="hold">
                                          <p:stCondLst>
                                            <p:cond delay="0"/>
                                          </p:stCondLst>
                                        </p:cTn>
                                        <p:tgtEl>
                                          <p:spTgt spid="523268">
                                            <p:txEl>
                                              <p:pRg st="0" end="0"/>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fill="hold" nodeType="clickEffect">
                                  <p:stCondLst>
                                    <p:cond delay="0"/>
                                  </p:stCondLst>
                                  <p:childTnLst>
                                    <p:set>
                                      <p:cBhvr additive="repl">
                                        <p:cTn id="15" dur="1" fill="hold">
                                          <p:stCondLst>
                                            <p:cond delay="0"/>
                                          </p:stCondLst>
                                        </p:cTn>
                                        <p:tgtEl>
                                          <p:spTgt spid="523268">
                                            <p:txEl>
                                              <p:pRg st="1" end="1"/>
                                            </p:txEl>
                                          </p:spTgt>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fill="hold" nodeType="clickEffect">
                                  <p:stCondLst>
                                    <p:cond delay="0"/>
                                  </p:stCondLst>
                                  <p:childTnLst>
                                    <p:set>
                                      <p:cBhvr additive="repl">
                                        <p:cTn id="19" dur="1" fill="hold">
                                          <p:stCondLst>
                                            <p:cond delay="0"/>
                                          </p:stCondLst>
                                        </p:cTn>
                                        <p:tgtEl>
                                          <p:spTgt spid="523268">
                                            <p:txEl>
                                              <p:pRg st="2" end="2"/>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fill="hold" nodeType="clickEffect">
                                  <p:stCondLst>
                                    <p:cond delay="0"/>
                                  </p:stCondLst>
                                  <p:childTnLst>
                                    <p:set>
                                      <p:cBhvr additive="repl">
                                        <p:cTn id="23" dur="1" fill="hold">
                                          <p:stCondLst>
                                            <p:cond delay="0"/>
                                          </p:stCondLst>
                                        </p:cTn>
                                        <p:tgtEl>
                                          <p:spTgt spid="523268">
                                            <p:txEl>
                                              <p:pRg st="3" end="3"/>
                                            </p:txEl>
                                          </p:spTgt>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1" presetClass="entr" fill="hold" nodeType="clickEffect">
                                  <p:stCondLst>
                                    <p:cond delay="0"/>
                                  </p:stCondLst>
                                  <p:childTnLst>
                                    <p:set>
                                      <p:cBhvr additive="repl">
                                        <p:cTn id="27" dur="1" fill="hold">
                                          <p:stCondLst>
                                            <p:cond delay="0"/>
                                          </p:stCondLst>
                                        </p:cTn>
                                        <p:tgtEl>
                                          <p:spTgt spid="52326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a:xfrm>
            <a:off x="228600" y="116632"/>
            <a:ext cx="8764588" cy="611188"/>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ormAutofit fontScale="90000"/>
          </a:bodyP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dirty="0"/>
              <a:t>Open the </a:t>
            </a:r>
            <a:r>
              <a:rPr lang="fr-FR" altLang="x-none" dirty="0" err="1"/>
              <a:t>door</a:t>
            </a:r>
            <a:r>
              <a:rPr lang="fr-FR" altLang="x-none" dirty="0"/>
              <a:t> ...</a:t>
            </a:r>
          </a:p>
        </p:txBody>
      </p:sp>
      <p:sp>
        <p:nvSpPr>
          <p:cNvPr id="525315" name="Rectangle 3"/>
          <p:cNvSpPr>
            <a:spLocks noGrp="1" noChangeArrowheads="1"/>
          </p:cNvSpPr>
          <p:nvPr>
            <p:ph idx="1"/>
          </p:nvPr>
        </p:nvSpPr>
        <p:spPr>
          <a:xfrm>
            <a:off x="228600" y="4335463"/>
            <a:ext cx="8764588" cy="1255712"/>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marL="341313" indent="-3413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a:t>Comment faire en sorte que la voiture aille plus vite à l’aide d’un turbo?</a:t>
            </a:r>
          </a:p>
          <a:p>
            <a:pPr marL="341313" indent="-3413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a:t>Il faut changer la voiture </a:t>
            </a:r>
          </a:p>
          <a:p>
            <a:pPr marL="741363" lvl="1" indent="-28416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a:t>avec la conception actuelle…</a:t>
            </a:r>
          </a:p>
        </p:txBody>
      </p:sp>
      <p:pic>
        <p:nvPicPr>
          <p:cNvPr id="5253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901825"/>
            <a:ext cx="5486400" cy="1146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1861580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5253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fill="hold" nodeType="clickEffect">
                                  <p:stCondLst>
                                    <p:cond delay="0"/>
                                  </p:stCondLst>
                                  <p:childTnLst>
                                    <p:set>
                                      <p:cBhvr additive="repl">
                                        <p:cTn id="10" dur="1" fill="hold">
                                          <p:stCondLst>
                                            <p:cond delay="0"/>
                                          </p:stCondLst>
                                        </p:cTn>
                                        <p:tgtEl>
                                          <p:spTgt spid="5253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fill="hold" nodeType="clickEffect">
                                  <p:stCondLst>
                                    <p:cond delay="0"/>
                                  </p:stCondLst>
                                  <p:childTnLst>
                                    <p:set>
                                      <p:cBhvr additive="repl">
                                        <p:cTn id="14" dur="1" fill="hold">
                                          <p:stCondLst>
                                            <p:cond delay="0"/>
                                          </p:stCondLst>
                                        </p:cTn>
                                        <p:tgtEl>
                                          <p:spTgt spid="5253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381000" y="778222"/>
            <a:ext cx="8382000" cy="490538"/>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ormAutofit fontScale="90000"/>
          </a:bodyP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dirty="0"/>
              <a:t> ... But </a:t>
            </a:r>
            <a:r>
              <a:rPr lang="fr-FR" altLang="x-none" dirty="0" err="1"/>
              <a:t>Keep</a:t>
            </a:r>
            <a:r>
              <a:rPr lang="fr-FR" altLang="x-none" dirty="0"/>
              <a:t> It </a:t>
            </a:r>
            <a:r>
              <a:rPr lang="fr-FR" altLang="x-none" dirty="0" err="1"/>
              <a:t>Closed</a:t>
            </a:r>
            <a:r>
              <a:rPr lang="fr-FR" altLang="x-none" dirty="0"/>
              <a:t>!</a:t>
            </a:r>
          </a:p>
        </p:txBody>
      </p:sp>
      <p:sp>
        <p:nvSpPr>
          <p:cNvPr id="527363" name="Rectangle 3"/>
          <p:cNvSpPr>
            <a:spLocks noGrp="1" noChangeArrowheads="1"/>
          </p:cNvSpPr>
          <p:nvPr>
            <p:ph idx="1"/>
          </p:nvPr>
        </p:nvSpPr>
        <p:spPr>
          <a:xfrm>
            <a:off x="228600" y="4256088"/>
            <a:ext cx="8764588" cy="1295400"/>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lstStyle/>
          <a:p>
            <a:pPr marL="341313" indent="-3413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a:t>Une classe ne doit pas dépendre d’une classe abstraite</a:t>
            </a:r>
          </a:p>
          <a:p>
            <a:pPr marL="341313" indent="-3413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a:t>Elle doit dépendre d’une classe abstraite</a:t>
            </a:r>
          </a:p>
          <a:p>
            <a:pPr marL="341313" indent="-3413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a:t>...et utiliser le polymorphisme</a:t>
            </a:r>
          </a:p>
        </p:txBody>
      </p:sp>
      <p:pic>
        <p:nvPicPr>
          <p:cNvPr id="527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600200"/>
            <a:ext cx="4648200" cy="2286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9181377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527363">
                                            <p:txEl>
                                              <p:pRg st="0" end="0"/>
                                            </p:txEl>
                                          </p:spTgt>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527363">
                                            <p:txEl>
                                              <p:pRg st="1" end="1"/>
                                            </p:txEl>
                                          </p:spTgt>
                                        </p:tgtEl>
                                        <p:attrNameLst>
                                          <p:attrName>style.visibility</p:attrName>
                                        </p:attrNameLst>
                                      </p:cBhvr>
                                      <p:to>
                                        <p:strVal val="visible"/>
                                      </p:to>
                                    </p:set>
                                  </p:childTnLst>
                                </p:cTn>
                              </p:par>
                              <p:par>
                                <p:cTn id="9" presetID="1" presetClass="entr" fill="hold" nodeType="withEffect">
                                  <p:stCondLst>
                                    <p:cond delay="0"/>
                                  </p:stCondLst>
                                  <p:childTnLst>
                                    <p:set>
                                      <p:cBhvr additive="repl">
                                        <p:cTn id="10" dur="1" fill="hold">
                                          <p:stCondLst>
                                            <p:cond delay="0"/>
                                          </p:stCondLst>
                                        </p:cTn>
                                        <p:tgtEl>
                                          <p:spTgt spid="527363">
                                            <p:txEl>
                                              <p:charRg st="85" end="8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ChangeArrowheads="1"/>
          </p:cNvSpPr>
          <p:nvPr>
            <p:ph type="title"/>
          </p:nvPr>
        </p:nvSpPr>
        <p:spPr>
          <a:xfrm>
            <a:off x="1042988" y="116632"/>
            <a:ext cx="7162800" cy="488950"/>
          </a:xfrm>
          <a:ln/>
          <a:extLst>
            <a:ext uri="{91240B29-F687-4F45-9708-019B960494DF}">
              <a14:hiddenLine xmlns:a14="http://schemas.microsoft.com/office/drawing/2010/main" w="9525">
                <a:solidFill>
                  <a:srgbClr val="000000"/>
                </a:solidFill>
                <a:round/>
                <a:headEnd/>
                <a:tailEnd/>
              </a14:hiddenLine>
            </a:ext>
          </a:extLst>
        </p:spPr>
        <p:txBody>
          <a:bodyPr lIns="92160" tIns="46080" rIns="92160" bIns="46080">
            <a:normAutofit fontScale="90000"/>
          </a:bodyP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dirty="0"/>
              <a:t>Heuristiques pour l’OCP</a:t>
            </a:r>
          </a:p>
        </p:txBody>
      </p:sp>
      <p:sp>
        <p:nvSpPr>
          <p:cNvPr id="531459" name="Rectangle 3"/>
          <p:cNvSpPr>
            <a:spLocks noGrp="1" noChangeArrowheads="1"/>
          </p:cNvSpPr>
          <p:nvPr>
            <p:ph idx="1"/>
          </p:nvPr>
        </p:nvSpPr>
        <p:spPr>
          <a:xfrm>
            <a:off x="228600" y="2503488"/>
            <a:ext cx="8764588" cy="3822700"/>
          </a:xfrm>
          <a:ln/>
          <a:extLst>
            <a:ext uri="{91240B29-F687-4F45-9708-019B960494DF}">
              <a14:hiddenLine xmlns:a14="http://schemas.microsoft.com/office/drawing/2010/main" w="9525">
                <a:solidFill>
                  <a:srgbClr val="000000"/>
                </a:solidFill>
                <a:round/>
                <a:headEnd/>
                <a:tailEnd/>
              </a14:hiddenLine>
            </a:ext>
          </a:extLst>
        </p:spPr>
        <p:txBody>
          <a:bodyPr lIns="92160" tIns="46080" rIns="92160" bIns="46080"/>
          <a:lstStyle/>
          <a:p>
            <a:pPr marL="341313" indent="-3413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400">
                <a:solidFill>
                  <a:schemeClr val="tx2"/>
                </a:solidFill>
              </a:rPr>
              <a:t>Une modification d’une donnée publique est toujours un risque d’ouvrir un module</a:t>
            </a:r>
          </a:p>
          <a:p>
            <a:pPr marL="741363" lvl="1" indent="-28416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000"/>
              <a:t>Il peut y avoir un effet de bord;</a:t>
            </a:r>
          </a:p>
          <a:p>
            <a:pPr marL="741363" lvl="1" indent="-28416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000"/>
              <a:t>Les erreurs peuvent être complexes à trouver et fixer</a:t>
            </a:r>
          </a:p>
          <a:p>
            <a:pPr lvl="2"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1800"/>
              <a:t>Les patchs peuvent créer des erreurs ailleurs</a:t>
            </a:r>
          </a:p>
          <a:p>
            <a:pPr marL="341313" indent="-3413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fr-FR" altLang="x-none" sz="2400"/>
          </a:p>
        </p:txBody>
      </p:sp>
      <p:sp>
        <p:nvSpPr>
          <p:cNvPr id="531460" name="Rectangle 4"/>
          <p:cNvSpPr>
            <a:spLocks noChangeArrowheads="1"/>
          </p:cNvSpPr>
          <p:nvPr/>
        </p:nvSpPr>
        <p:spPr bwMode="auto">
          <a:xfrm>
            <a:off x="703263" y="1314450"/>
            <a:ext cx="7737475" cy="1016390"/>
          </a:xfrm>
          <a:prstGeom prst="rect">
            <a:avLst/>
          </a:prstGeom>
          <a:solidFill>
            <a:srgbClr val="CCFFCC"/>
          </a:solidFill>
          <a:ln w="25560">
            <a:solidFill>
              <a:srgbClr val="0066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spAutoFit/>
          </a:bodyPr>
          <a:lstStyle/>
          <a:p>
            <a:pPr defTabSz="449263" eaLnBrk="1" hangingPunct="1">
              <a:buClr>
                <a:srgbClr val="000066"/>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sz="2400" dirty="0">
                <a:solidFill>
                  <a:srgbClr val="000066"/>
                </a:solidFill>
                <a:latin typeface="Arial" charset="0"/>
              </a:rPr>
              <a:t>Mettre toutes les données d’un objet privé</a:t>
            </a:r>
          </a:p>
          <a:p>
            <a:pPr defTabSz="449263" eaLnBrk="1" hangingPunct="1">
              <a:buClr>
                <a:srgbClr val="000066"/>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sz="2400" dirty="0">
                <a:solidFill>
                  <a:srgbClr val="000066"/>
                </a:solidFill>
                <a:latin typeface="Arial" charset="0"/>
              </a:rPr>
              <a:t>Pas de variables globales!</a:t>
            </a:r>
          </a:p>
        </p:txBody>
      </p:sp>
      <p:sp>
        <p:nvSpPr>
          <p:cNvPr id="531461" name="Rectangle 5"/>
          <p:cNvSpPr>
            <a:spLocks noChangeArrowheads="1"/>
          </p:cNvSpPr>
          <p:nvPr/>
        </p:nvSpPr>
        <p:spPr bwMode="auto">
          <a:xfrm>
            <a:off x="684213" y="4652963"/>
            <a:ext cx="7737475" cy="523947"/>
          </a:xfrm>
          <a:prstGeom prst="rect">
            <a:avLst/>
          </a:prstGeom>
          <a:solidFill>
            <a:srgbClr val="CCFFCC"/>
          </a:solidFill>
          <a:ln w="25560">
            <a:solidFill>
              <a:srgbClr val="0066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spAutoFit/>
          </a:bodyPr>
          <a:lstStyle/>
          <a:p>
            <a:pPr defTabSz="449263" eaLnBrk="1" hangingPunct="1">
              <a:buClr>
                <a:srgbClr val="000066"/>
              </a:buClr>
              <a:buSzPct val="100000"/>
              <a:buFont typeface="Arial"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dirty="0">
                <a:solidFill>
                  <a:srgbClr val="000066"/>
                </a:solidFill>
                <a:latin typeface="Arial" charset="0"/>
              </a:rPr>
              <a:t>RTTI est  une mauvaise pratique  dangereuse</a:t>
            </a:r>
          </a:p>
        </p:txBody>
      </p:sp>
      <p:sp>
        <p:nvSpPr>
          <p:cNvPr id="531462" name="Rectangle 6"/>
          <p:cNvSpPr>
            <a:spLocks noChangeArrowheads="1"/>
          </p:cNvSpPr>
          <p:nvPr/>
        </p:nvSpPr>
        <p:spPr bwMode="auto">
          <a:xfrm>
            <a:off x="381000" y="5876925"/>
            <a:ext cx="8382000" cy="455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lstStyle/>
          <a:p>
            <a:pPr marL="341313" indent="-341313" algn="l" defTabSz="449263">
              <a:lnSpc>
                <a:spcPct val="90000"/>
              </a:lnSpc>
              <a:spcBef>
                <a:spcPct val="20000"/>
              </a:spcBef>
              <a:buClr>
                <a:schemeClr val="tx2"/>
              </a:buClr>
              <a:buSzPct val="75000"/>
              <a:buFont typeface="Monotype Sorts" pitchFamily="2" charset="2"/>
              <a:buChar char="n"/>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400">
                <a:effectLst>
                  <a:outerShdw blurRad="38100" dist="38100" dir="2700000" algn="tl">
                    <a:srgbClr val="000000"/>
                  </a:outerShdw>
                </a:effectLst>
                <a:latin typeface="Arial" charset="0"/>
              </a:rPr>
              <a:t>RTTI = </a:t>
            </a:r>
            <a:r>
              <a:rPr lang="fr-FR" altLang="x-none" sz="2400" b="1">
                <a:effectLst>
                  <a:outerShdw blurRad="38100" dist="38100" dir="2700000" algn="tl">
                    <a:srgbClr val="000000"/>
                  </a:outerShdw>
                </a:effectLst>
                <a:latin typeface="Arial" charset="0"/>
              </a:rPr>
              <a:t>R</a:t>
            </a:r>
            <a:r>
              <a:rPr lang="fr-FR" altLang="x-none" sz="2400">
                <a:effectLst>
                  <a:outerShdw blurRad="38100" dist="38100" dir="2700000" algn="tl">
                    <a:srgbClr val="000000"/>
                  </a:outerShdw>
                </a:effectLst>
                <a:latin typeface="Arial" charset="0"/>
              </a:rPr>
              <a:t>un-</a:t>
            </a:r>
            <a:r>
              <a:rPr lang="fr-FR" altLang="x-none" sz="2400" b="1">
                <a:effectLst>
                  <a:outerShdw blurRad="38100" dist="38100" dir="2700000" algn="tl">
                    <a:srgbClr val="000000"/>
                  </a:outerShdw>
                </a:effectLst>
                <a:latin typeface="Arial" charset="0"/>
              </a:rPr>
              <a:t>T</a:t>
            </a:r>
            <a:r>
              <a:rPr lang="fr-FR" altLang="x-none" sz="2400">
                <a:effectLst>
                  <a:outerShdw blurRad="38100" dist="38100" dir="2700000" algn="tl">
                    <a:srgbClr val="000000"/>
                  </a:outerShdw>
                </a:effectLst>
                <a:latin typeface="Arial" charset="0"/>
              </a:rPr>
              <a:t>ime </a:t>
            </a:r>
            <a:r>
              <a:rPr lang="fr-FR" altLang="x-none" sz="2400" b="1">
                <a:effectLst>
                  <a:outerShdw blurRad="38100" dist="38100" dir="2700000" algn="tl">
                    <a:srgbClr val="000000"/>
                  </a:outerShdw>
                </a:effectLst>
                <a:latin typeface="Arial" charset="0"/>
              </a:rPr>
              <a:t>T</a:t>
            </a:r>
            <a:r>
              <a:rPr lang="fr-FR" altLang="x-none" sz="2400">
                <a:effectLst>
                  <a:outerShdw blurRad="38100" dist="38100" dir="2700000" algn="tl">
                    <a:srgbClr val="000000"/>
                  </a:outerShdw>
                </a:effectLst>
                <a:latin typeface="Arial" charset="0"/>
              </a:rPr>
              <a:t>ype </a:t>
            </a:r>
            <a:r>
              <a:rPr lang="fr-FR" altLang="x-none" sz="2400" b="1">
                <a:effectLst>
                  <a:outerShdw blurRad="38100" dist="38100" dir="2700000" algn="tl">
                    <a:srgbClr val="000000"/>
                  </a:outerShdw>
                </a:effectLst>
                <a:latin typeface="Arial" charset="0"/>
              </a:rPr>
              <a:t>I</a:t>
            </a:r>
            <a:r>
              <a:rPr lang="fr-FR" altLang="x-none" sz="2400">
                <a:effectLst>
                  <a:outerShdw blurRad="38100" dist="38100" dir="2700000" algn="tl">
                    <a:srgbClr val="000000"/>
                  </a:outerShdw>
                </a:effectLst>
                <a:latin typeface="Arial" charset="0"/>
              </a:rPr>
              <a:t>nformation</a:t>
            </a:r>
          </a:p>
          <a:p>
            <a:pPr marL="341313" indent="-341313" algn="l" defTabSz="449263">
              <a:lnSpc>
                <a:spcPct val="90000"/>
              </a:lnSpc>
              <a:spcBef>
                <a:spcPct val="20000"/>
              </a:spcBef>
              <a:buClr>
                <a:schemeClr val="tx2"/>
              </a:buClr>
              <a:buSzPct val="75000"/>
              <a:buFont typeface="Monotype Sort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fr-FR" altLang="x-none" sz="2400">
              <a:effectLst>
                <a:outerShdw blurRad="38100" dist="38100" dir="2700000" algn="tl">
                  <a:srgbClr val="000000"/>
                </a:outerShdw>
              </a:effectLst>
              <a:latin typeface="Arial" charset="0"/>
            </a:endParaRPr>
          </a:p>
        </p:txBody>
      </p:sp>
    </p:spTree>
    <p:extLst>
      <p:ext uri="{BB962C8B-B14F-4D97-AF65-F5344CB8AC3E}">
        <p14:creationId xmlns:p14="http://schemas.microsoft.com/office/powerpoint/2010/main" val="94332522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fill="hold" nodeType="clickEffect">
                                  <p:stCondLst>
                                    <p:cond delay="0"/>
                                  </p:stCondLst>
                                  <p:childTnLst>
                                    <p:set>
                                      <p:cBhvr additive="repl">
                                        <p:cTn id="6" dur="1" fill="hold">
                                          <p:stCondLst>
                                            <p:cond delay="0"/>
                                          </p:stCondLst>
                                        </p:cTn>
                                        <p:tgtEl>
                                          <p:spTgt spid="531460"/>
                                        </p:tgtEl>
                                        <p:attrNameLst>
                                          <p:attrName>style.visibility</p:attrName>
                                        </p:attrNameLst>
                                      </p:cBhvr>
                                      <p:to>
                                        <p:strVal val="visible"/>
                                      </p:to>
                                    </p:set>
                                    <p:animEffect transition="in" filter="dissolve">
                                      <p:cBhvr additive="repl">
                                        <p:cTn id="7" dur="500"/>
                                        <p:tgtEl>
                                          <p:spTgt spid="5314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fill="hold" nodeType="clickEffect">
                                  <p:stCondLst>
                                    <p:cond delay="0"/>
                                  </p:stCondLst>
                                  <p:childTnLst>
                                    <p:set>
                                      <p:cBhvr additive="repl">
                                        <p:cTn id="11" dur="1" fill="hold">
                                          <p:stCondLst>
                                            <p:cond delay="0"/>
                                          </p:stCondLst>
                                        </p:cTn>
                                        <p:tgtEl>
                                          <p:spTgt spid="531459">
                                            <p:txEl>
                                              <p:pRg st="0" end="0"/>
                                            </p:txEl>
                                          </p:spTgt>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fill="hold" nodeType="clickEffect">
                                  <p:stCondLst>
                                    <p:cond delay="0"/>
                                  </p:stCondLst>
                                  <p:childTnLst>
                                    <p:set>
                                      <p:cBhvr additive="repl">
                                        <p:cTn id="15" dur="1" fill="hold">
                                          <p:stCondLst>
                                            <p:cond delay="0"/>
                                          </p:stCondLst>
                                        </p:cTn>
                                        <p:tgtEl>
                                          <p:spTgt spid="531459">
                                            <p:txEl>
                                              <p:pRg st="1" end="1"/>
                                            </p:txEl>
                                          </p:spTgt>
                                        </p:tgtEl>
                                        <p:attrNameLst>
                                          <p:attrName>style.visibility</p:attrName>
                                        </p:attrNameLst>
                                      </p:cBhvr>
                                      <p:to>
                                        <p:strVal val="visible"/>
                                      </p:to>
                                    </p:set>
                                  </p:childTnLst>
                                </p:cTn>
                              </p:par>
                              <p:par>
                                <p:cTn id="16" presetID="1" presetClass="entr" fill="hold" nodeType="withEffect">
                                  <p:stCondLst>
                                    <p:cond delay="0"/>
                                  </p:stCondLst>
                                  <p:childTnLst>
                                    <p:set>
                                      <p:cBhvr additive="repl">
                                        <p:cTn id="17" dur="1" fill="hold">
                                          <p:stCondLst>
                                            <p:cond delay="0"/>
                                          </p:stCondLst>
                                        </p:cTn>
                                        <p:tgtEl>
                                          <p:spTgt spid="531459">
                                            <p:txEl>
                                              <p:pRg st="2" end="2"/>
                                            </p:txEl>
                                          </p:spTgt>
                                        </p:tgtEl>
                                        <p:attrNameLst>
                                          <p:attrName>style.visibility</p:attrName>
                                        </p:attrNameLst>
                                      </p:cBhvr>
                                      <p:to>
                                        <p:strVal val="visible"/>
                                      </p:to>
                                    </p:set>
                                  </p:childTnLst>
                                </p:cTn>
                              </p:par>
                              <p:par>
                                <p:cTn id="18" presetID="1" presetClass="entr" fill="hold" nodeType="withEffect">
                                  <p:stCondLst>
                                    <p:cond delay="0"/>
                                  </p:stCondLst>
                                  <p:childTnLst>
                                    <p:set>
                                      <p:cBhvr additive="repl">
                                        <p:cTn id="19" dur="1" fill="hold">
                                          <p:stCondLst>
                                            <p:cond delay="0"/>
                                          </p:stCondLst>
                                        </p:cTn>
                                        <p:tgtEl>
                                          <p:spTgt spid="531459">
                                            <p:txEl>
                                              <p:pRg st="3" end="3"/>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fill="hold" nodeType="clickEffect">
                                  <p:stCondLst>
                                    <p:cond delay="0"/>
                                  </p:stCondLst>
                                  <p:childTnLst>
                                    <p:set>
                                      <p:cBhvr additive="repl">
                                        <p:cTn id="23" dur="1" fill="hold">
                                          <p:stCondLst>
                                            <p:cond delay="0"/>
                                          </p:stCondLst>
                                        </p:cTn>
                                        <p:tgtEl>
                                          <p:spTgt spid="531461"/>
                                        </p:tgtEl>
                                        <p:attrNameLst>
                                          <p:attrName>style.visibility</p:attrName>
                                        </p:attrNameLst>
                                      </p:cBhvr>
                                      <p:to>
                                        <p:strVal val="visible"/>
                                      </p:to>
                                    </p:set>
                                    <p:animEffect transition="in" filter="dissolve">
                                      <p:cBhvr additive="repl">
                                        <p:cTn id="24" dur="500"/>
                                        <p:tgtEl>
                                          <p:spTgt spid="531461"/>
                                        </p:tgtEl>
                                      </p:cBhvr>
                                    </p:animEffect>
                                  </p:childTnLst>
                                </p:cTn>
                              </p:par>
                            </p:childTnLst>
                          </p:cTn>
                        </p:par>
                        <p:par>
                          <p:cTn id="25" fill="hold" nodeType="afterGroup">
                            <p:stCondLst>
                              <p:cond delay="500"/>
                            </p:stCondLst>
                            <p:childTnLst>
                              <p:par>
                                <p:cTn id="26" presetID="1" presetClass="entr" fill="hold" nodeType="afterEffect">
                                  <p:stCondLst>
                                    <p:cond delay="0"/>
                                  </p:stCondLst>
                                  <p:childTnLst>
                                    <p:set>
                                      <p:cBhvr additive="repl">
                                        <p:cTn id="27" dur="1" fill="hold">
                                          <p:stCondLst>
                                            <p:cond delay="0"/>
                                          </p:stCondLst>
                                        </p:cTn>
                                        <p:tgtEl>
                                          <p:spTgt spid="53146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a:xfrm>
            <a:off x="228600" y="116632"/>
            <a:ext cx="8766175" cy="612775"/>
          </a:xfrm>
          <a:ln/>
          <a:extLst>
            <a:ext uri="{91240B29-F687-4F45-9708-019B960494DF}">
              <a14:hiddenLine xmlns:a14="http://schemas.microsoft.com/office/drawing/2010/main" w="9525">
                <a:solidFill>
                  <a:srgbClr val="000000"/>
                </a:solidFill>
                <a:round/>
                <a:headEnd/>
                <a:tailEnd/>
              </a14:hiddenLine>
            </a:ext>
          </a:extLst>
        </p:spPr>
        <p:txBody>
          <a:bodyPr lIns="0" tIns="0" rIns="0" bIns="0">
            <a:normAutofit/>
          </a:bodyPr>
          <a:lstStyle/>
          <a:p>
            <a:pPr defTabSz="449263">
              <a:tabLst>
                <a:tab pos="0" algn="l"/>
                <a:tab pos="722313" algn="l"/>
                <a:tab pos="1446213" algn="l"/>
                <a:tab pos="2170113" algn="l"/>
                <a:tab pos="2894013" algn="l"/>
                <a:tab pos="3617913" algn="l"/>
                <a:tab pos="4343400" algn="l"/>
                <a:tab pos="5065713" algn="l"/>
                <a:tab pos="5789613" algn="l"/>
                <a:tab pos="6513513" algn="l"/>
                <a:tab pos="7237413" algn="l"/>
                <a:tab pos="7961313" algn="l"/>
                <a:tab pos="8229600" algn="l"/>
                <a:tab pos="8686800" algn="l"/>
                <a:tab pos="9144000" algn="l"/>
                <a:tab pos="9601200" algn="l"/>
                <a:tab pos="10058400" algn="l"/>
                <a:tab pos="10515600" algn="l"/>
              </a:tabLst>
            </a:pPr>
            <a:r>
              <a:rPr lang="en-GB" altLang="x-none" dirty="0" err="1"/>
              <a:t>Liskov</a:t>
            </a:r>
            <a:r>
              <a:rPr lang="en-GB" altLang="x-none" dirty="0"/>
              <a:t> Substitution Principle (LSP)</a:t>
            </a:r>
            <a:r>
              <a:rPr lang="ar-SA" altLang="x-none" dirty="0">
                <a:ea typeface="Arial" charset="0"/>
                <a:cs typeface="Arial" charset="0"/>
              </a:rPr>
              <a:t>‏</a:t>
            </a:r>
            <a:endParaRPr lang="en-GB" altLang="x-none" dirty="0"/>
          </a:p>
        </p:txBody>
      </p:sp>
      <p:sp>
        <p:nvSpPr>
          <p:cNvPr id="481283" name="Text Box 3"/>
          <p:cNvSpPr txBox="1">
            <a:spLocks noChangeArrowheads="1"/>
          </p:cNvSpPr>
          <p:nvPr/>
        </p:nvSpPr>
        <p:spPr bwMode="auto">
          <a:xfrm>
            <a:off x="1316038" y="2098675"/>
            <a:ext cx="5973762" cy="1122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1pPr>
            <a:lvl2pPr marL="4143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2pPr>
            <a:lvl3pPr marL="828675"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3pPr>
            <a:lvl4pPr marL="1244600"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4pPr>
            <a:lvl5pPr marL="16589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5pPr>
            <a:lvl6pPr marL="21161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6pPr>
            <a:lvl7pPr marL="25733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7pPr>
            <a:lvl8pPr marL="30305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8pPr>
            <a:lvl9pPr marL="34877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9pPr>
          </a:lstStyle>
          <a:p>
            <a:pPr algn="ctr" eaLnBrk="1">
              <a:lnSpc>
                <a:spcPct val="94000"/>
              </a:lnSpc>
              <a:spcBef>
                <a:spcPts val="250"/>
              </a:spcBef>
              <a:buClr>
                <a:srgbClr val="000000"/>
              </a:buClr>
              <a:buSzPct val="45000"/>
              <a:buFont typeface="Wingdings" charset="2"/>
              <a:buNone/>
            </a:pPr>
            <a:r>
              <a:rPr lang="en-GB" altLang="x-none" sz="2900"/>
              <a:t>All derived classes must be substitutable</a:t>
            </a:r>
          </a:p>
          <a:p>
            <a:pPr algn="ctr" eaLnBrk="1">
              <a:lnSpc>
                <a:spcPct val="94000"/>
              </a:lnSpc>
              <a:spcBef>
                <a:spcPts val="250"/>
              </a:spcBef>
              <a:buClr>
                <a:srgbClr val="000000"/>
              </a:buClr>
              <a:buSzPct val="45000"/>
              <a:buFont typeface="Wingdings" charset="2"/>
              <a:buNone/>
            </a:pPr>
            <a:r>
              <a:rPr lang="en-GB" altLang="x-none" sz="2900"/>
              <a:t>for their base class</a:t>
            </a:r>
          </a:p>
          <a:p>
            <a:pPr algn="ctr" eaLnBrk="1">
              <a:lnSpc>
                <a:spcPct val="94000"/>
              </a:lnSpc>
              <a:spcBef>
                <a:spcPts val="250"/>
              </a:spcBef>
              <a:buClr>
                <a:srgbClr val="000000"/>
              </a:buClr>
              <a:buSzPct val="45000"/>
              <a:buFont typeface="Wingdings" charset="2"/>
              <a:buNone/>
            </a:pPr>
            <a:r>
              <a:rPr lang="en-GB" altLang="x-none" sz="1600"/>
              <a:t>Barbara Liskov, 1988</a:t>
            </a:r>
          </a:p>
        </p:txBody>
      </p:sp>
      <p:sp>
        <p:nvSpPr>
          <p:cNvPr id="481284" name="Text Box 4"/>
          <p:cNvSpPr txBox="1">
            <a:spLocks noChangeArrowheads="1"/>
          </p:cNvSpPr>
          <p:nvPr/>
        </p:nvSpPr>
        <p:spPr bwMode="auto">
          <a:xfrm>
            <a:off x="981075" y="3949700"/>
            <a:ext cx="6680200" cy="1468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1pPr>
            <a:lvl2pPr marL="4143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2pPr>
            <a:lvl3pPr marL="828675"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3pPr>
            <a:lvl4pPr marL="1244600"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4pPr>
            <a:lvl5pPr marL="16589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5pPr>
            <a:lvl6pPr marL="21161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6pPr>
            <a:lvl7pPr marL="25733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7pPr>
            <a:lvl8pPr marL="30305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8pPr>
            <a:lvl9pPr marL="34877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9pPr>
          </a:lstStyle>
          <a:p>
            <a:pPr algn="ctr" eaLnBrk="1">
              <a:lnSpc>
                <a:spcPct val="94000"/>
              </a:lnSpc>
              <a:spcBef>
                <a:spcPts val="250"/>
              </a:spcBef>
              <a:buClr>
                <a:srgbClr val="000000"/>
              </a:buClr>
              <a:buSzPct val="45000"/>
              <a:buFont typeface="Wingdings" charset="2"/>
              <a:buNone/>
            </a:pPr>
            <a:r>
              <a:rPr lang="en-GB" altLang="x-none" sz="2200"/>
              <a:t>The "Design-by-Contract" formulation:</a:t>
            </a:r>
          </a:p>
          <a:p>
            <a:pPr algn="ctr" eaLnBrk="1">
              <a:lnSpc>
                <a:spcPct val="94000"/>
              </a:lnSpc>
              <a:spcBef>
                <a:spcPts val="250"/>
              </a:spcBef>
              <a:buClr>
                <a:srgbClr val="000000"/>
              </a:buClr>
              <a:buSzPct val="45000"/>
              <a:buFont typeface="Wingdings" charset="2"/>
              <a:buNone/>
            </a:pPr>
            <a:r>
              <a:rPr lang="en-GB" altLang="x-none" sz="2900"/>
              <a:t>All derived classes must honour the contracts</a:t>
            </a:r>
          </a:p>
          <a:p>
            <a:pPr algn="ctr" eaLnBrk="1">
              <a:lnSpc>
                <a:spcPct val="94000"/>
              </a:lnSpc>
              <a:spcBef>
                <a:spcPts val="250"/>
              </a:spcBef>
              <a:buClr>
                <a:srgbClr val="000000"/>
              </a:buClr>
              <a:buSzPct val="45000"/>
              <a:buFont typeface="Wingdings" charset="2"/>
              <a:buNone/>
            </a:pPr>
            <a:r>
              <a:rPr lang="en-GB" altLang="x-none" sz="2900"/>
              <a:t>of their base classes</a:t>
            </a:r>
          </a:p>
          <a:p>
            <a:pPr algn="ctr" eaLnBrk="1">
              <a:lnSpc>
                <a:spcPct val="94000"/>
              </a:lnSpc>
              <a:spcBef>
                <a:spcPts val="250"/>
              </a:spcBef>
              <a:buClr>
                <a:srgbClr val="000000"/>
              </a:buClr>
              <a:buSzPct val="45000"/>
              <a:buFont typeface="Wingdings" charset="2"/>
              <a:buNone/>
            </a:pPr>
            <a:r>
              <a:rPr lang="en-GB" altLang="x-none" sz="1600"/>
              <a:t>Bertrand Meyer</a:t>
            </a:r>
          </a:p>
        </p:txBody>
      </p:sp>
    </p:spTree>
    <p:extLst>
      <p:ext uri="{BB962C8B-B14F-4D97-AF65-F5344CB8AC3E}">
        <p14:creationId xmlns:p14="http://schemas.microsoft.com/office/powerpoint/2010/main" val="31802044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330" name="Rectangle 2"/>
          <p:cNvSpPr>
            <a:spLocks noGrp="1" noChangeArrowheads="1"/>
          </p:cNvSpPr>
          <p:nvPr>
            <p:ph type="title"/>
          </p:nvPr>
        </p:nvSpPr>
        <p:spPr>
          <a:xfrm>
            <a:off x="228600" y="116632"/>
            <a:ext cx="8766175" cy="612775"/>
          </a:xfrm>
          <a:noFill/>
          <a:ln/>
          <a:extLst>
            <a:ext uri="{91240B29-F687-4F45-9708-019B960494DF}">
              <a14:hiddenLine xmlns:a14="http://schemas.microsoft.com/office/drawing/2010/main" w="9525">
                <a:solidFill>
                  <a:srgbClr val="000000"/>
                </a:solidFill>
                <a:round/>
                <a:headEnd/>
                <a:tailEnd/>
              </a14:hiddenLine>
            </a:ext>
          </a:extLst>
        </p:spPr>
        <p:txBody>
          <a:bodyPr lIns="0" tIns="0" rIns="0" bIns="0">
            <a:normAutofit/>
          </a:bodyPr>
          <a:lstStyle/>
          <a:p>
            <a:pPr defTabSz="449263">
              <a:tabLst>
                <a:tab pos="0" algn="l"/>
                <a:tab pos="722313" algn="l"/>
                <a:tab pos="1446213" algn="l"/>
                <a:tab pos="2170113" algn="l"/>
                <a:tab pos="2894013" algn="l"/>
                <a:tab pos="3617913" algn="l"/>
                <a:tab pos="4343400" algn="l"/>
                <a:tab pos="5065713" algn="l"/>
                <a:tab pos="5789613" algn="l"/>
                <a:tab pos="6513513" algn="l"/>
                <a:tab pos="7237413" algn="l"/>
                <a:tab pos="7961313" algn="l"/>
                <a:tab pos="8229600" algn="l"/>
                <a:tab pos="8686800" algn="l"/>
                <a:tab pos="9144000" algn="l"/>
                <a:tab pos="9601200" algn="l"/>
                <a:tab pos="10058400" algn="l"/>
                <a:tab pos="10515600" algn="l"/>
              </a:tabLst>
            </a:pPr>
            <a:r>
              <a:rPr lang="fr-FR" altLang="x-none" dirty="0"/>
              <a:t>Le problème du rectangle carré</a:t>
            </a:r>
          </a:p>
        </p:txBody>
      </p:sp>
      <p:pic>
        <p:nvPicPr>
          <p:cNvPr id="4833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225" y="1641475"/>
            <a:ext cx="4146550" cy="45799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3332" name="Text Box 4"/>
          <p:cNvSpPr txBox="1">
            <a:spLocks noChangeArrowheads="1"/>
          </p:cNvSpPr>
          <p:nvPr/>
        </p:nvSpPr>
        <p:spPr bwMode="auto">
          <a:xfrm>
            <a:off x="5076825" y="1341438"/>
            <a:ext cx="4067175" cy="4714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1pPr>
            <a:lvl2pPr marL="4143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2pPr>
            <a:lvl3pPr marL="828675"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3pPr>
            <a:lvl4pPr marL="1244600"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4pPr>
            <a:lvl5pPr marL="16589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5pPr>
            <a:lvl6pPr marL="21161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6pPr>
            <a:lvl7pPr marL="25733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7pPr>
            <a:lvl8pPr marL="30305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8pPr>
            <a:lvl9pPr marL="34877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9pPr>
          </a:lstStyle>
          <a:p>
            <a:pPr eaLnBrk="1">
              <a:lnSpc>
                <a:spcPct val="94000"/>
              </a:lnSpc>
              <a:buClr>
                <a:srgbClr val="000000"/>
              </a:buClr>
              <a:buSzPct val="45000"/>
              <a:buFont typeface="Wingdings" charset="2"/>
              <a:buNone/>
            </a:pPr>
            <a:r>
              <a:rPr lang="fr-FR" altLang="x-none" sz="2000" dirty="0"/>
              <a:t>Les clients (</a:t>
            </a:r>
            <a:r>
              <a:rPr lang="fr-FR" altLang="x-none" sz="2000" dirty="0" err="1"/>
              <a:t>users</a:t>
            </a:r>
            <a:r>
              <a:rPr lang="fr-FR" altLang="x-none" sz="2000" dirty="0"/>
              <a:t>) d’un Rectangle s’attende que la mise à jour de la hauteur n’est pas d’impact sur la largeur (et vice versa)</a:t>
            </a:r>
            <a:r>
              <a:rPr lang="ar-SA" altLang="x-none" sz="2000" dirty="0">
                <a:ea typeface="Arial" charset="0"/>
                <a:cs typeface="Arial" charset="0"/>
              </a:rPr>
              <a:t>‏</a:t>
            </a:r>
            <a:endParaRPr lang="fr-FR" altLang="x-none" sz="2000" dirty="0"/>
          </a:p>
          <a:p>
            <a:pPr eaLnBrk="1">
              <a:lnSpc>
                <a:spcPct val="94000"/>
              </a:lnSpc>
              <a:buClr>
                <a:srgbClr val="000000"/>
              </a:buClr>
              <a:buSzPct val="45000"/>
              <a:buFont typeface="Wingdings" charset="2"/>
              <a:buNone/>
            </a:pPr>
            <a:endParaRPr lang="fr-FR" altLang="x-none" sz="2000" dirty="0"/>
          </a:p>
          <a:p>
            <a:pPr eaLnBrk="1">
              <a:lnSpc>
                <a:spcPct val="94000"/>
              </a:lnSpc>
              <a:buClr>
                <a:srgbClr val="000000"/>
              </a:buClr>
              <a:buSzPct val="45000"/>
              <a:buFont typeface="Wingdings" charset="2"/>
              <a:buNone/>
            </a:pPr>
            <a:r>
              <a:rPr lang="fr-FR" altLang="x-none" sz="2000" dirty="0"/>
              <a:t>Le carré ne respecte pas cette attente</a:t>
            </a:r>
          </a:p>
          <a:p>
            <a:pPr eaLnBrk="1">
              <a:lnSpc>
                <a:spcPct val="94000"/>
              </a:lnSpc>
              <a:buClr>
                <a:srgbClr val="000000"/>
              </a:buClr>
              <a:buSzPct val="45000"/>
              <a:buFont typeface="Wingdings" charset="2"/>
              <a:buNone/>
            </a:pPr>
            <a:endParaRPr lang="fr-FR" altLang="x-none" sz="2000" dirty="0"/>
          </a:p>
          <a:p>
            <a:pPr eaLnBrk="1">
              <a:lnSpc>
                <a:spcPct val="94000"/>
              </a:lnSpc>
              <a:buClr>
                <a:srgbClr val="000000"/>
              </a:buClr>
              <a:buSzPct val="45000"/>
              <a:buFont typeface="Wingdings" charset="2"/>
              <a:buNone/>
            </a:pPr>
            <a:r>
              <a:rPr lang="fr-FR" altLang="x-none" sz="2000" dirty="0"/>
              <a:t>Les programmes clients peuvent être en erreur</a:t>
            </a:r>
          </a:p>
          <a:p>
            <a:pPr eaLnBrk="1">
              <a:lnSpc>
                <a:spcPct val="94000"/>
              </a:lnSpc>
              <a:buClr>
                <a:srgbClr val="000000"/>
              </a:buClr>
              <a:buSzPct val="45000"/>
              <a:buFont typeface="Wingdings" charset="2"/>
              <a:buNone/>
            </a:pPr>
            <a:endParaRPr lang="fr-FR" altLang="x-none" sz="1400" dirty="0"/>
          </a:p>
          <a:p>
            <a:pPr eaLnBrk="1">
              <a:lnSpc>
                <a:spcPct val="94000"/>
              </a:lnSpc>
              <a:buClr>
                <a:srgbClr val="000000"/>
              </a:buClr>
              <a:buSzPct val="45000"/>
              <a:buFont typeface="Wingdings" charset="2"/>
              <a:buNone/>
            </a:pPr>
            <a:r>
              <a:rPr lang="fr-FR" altLang="x-none" sz="2000" dirty="0"/>
              <a:t>Hack:	Essayé d’identifier côté client ces cas de sous-classage dangereux là et utiliser des if/switch (RTTI)</a:t>
            </a:r>
            <a:r>
              <a:rPr lang="ar-SA" altLang="x-none" sz="2000" dirty="0">
                <a:ea typeface="Arial" charset="0"/>
                <a:cs typeface="Arial" charset="0"/>
              </a:rPr>
              <a:t>‏</a:t>
            </a:r>
            <a:endParaRPr lang="fr-FR" altLang="x-none" sz="2000" dirty="0"/>
          </a:p>
        </p:txBody>
      </p:sp>
      <p:sp>
        <p:nvSpPr>
          <p:cNvPr id="483333" name="Text Box 5"/>
          <p:cNvSpPr txBox="1">
            <a:spLocks noChangeArrowheads="1"/>
          </p:cNvSpPr>
          <p:nvPr/>
        </p:nvSpPr>
        <p:spPr bwMode="auto">
          <a:xfrm>
            <a:off x="6227763" y="6543675"/>
            <a:ext cx="1335087" cy="31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1pPr>
            <a:lvl2pPr marL="4143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2pPr>
            <a:lvl3pPr marL="828675"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3pPr>
            <a:lvl4pPr marL="1244600"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4pPr>
            <a:lvl5pPr marL="16589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5pPr>
            <a:lvl6pPr marL="21161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6pPr>
            <a:lvl7pPr marL="25733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7pPr>
            <a:lvl8pPr marL="30305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8pPr>
            <a:lvl9pPr marL="34877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9pPr>
          </a:lstStyle>
          <a:p>
            <a:pPr eaLnBrk="1">
              <a:lnSpc>
                <a:spcPct val="94000"/>
              </a:lnSpc>
              <a:buClr>
                <a:srgbClr val="000000"/>
              </a:buClr>
              <a:buSzPct val="45000"/>
              <a:buFont typeface="Wingdings" charset="2"/>
              <a:buNone/>
            </a:pPr>
            <a:r>
              <a:rPr lang="fr-FR" altLang="x-none" sz="2200"/>
              <a:t>This is evil!</a:t>
            </a:r>
          </a:p>
        </p:txBody>
      </p:sp>
      <p:sp>
        <p:nvSpPr>
          <p:cNvPr id="483334" name="Line 6"/>
          <p:cNvSpPr>
            <a:spLocks noChangeShapeType="1"/>
          </p:cNvSpPr>
          <p:nvPr/>
        </p:nvSpPr>
        <p:spPr bwMode="auto">
          <a:xfrm flipV="1">
            <a:off x="6948488" y="5876925"/>
            <a:ext cx="0" cy="517525"/>
          </a:xfrm>
          <a:prstGeom prst="line">
            <a:avLst/>
          </a:prstGeom>
          <a:noFill/>
          <a:ln w="2736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Tree>
    <p:extLst>
      <p:ext uri="{BB962C8B-B14F-4D97-AF65-F5344CB8AC3E}">
        <p14:creationId xmlns:p14="http://schemas.microsoft.com/office/powerpoint/2010/main" val="17767792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5123"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104FBAAC-C9CA-4A75-9E72-5A032DE856D0}" type="slidenum">
              <a:rPr lang="en-US" altLang="x-none" sz="1400"/>
              <a:pPr/>
              <a:t>3</a:t>
            </a:fld>
            <a:endParaRPr lang="en-US" altLang="x-none" sz="1400"/>
          </a:p>
        </p:txBody>
      </p:sp>
      <p:sp>
        <p:nvSpPr>
          <p:cNvPr id="5124"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5125" name="Rectangle 2"/>
          <p:cNvSpPr>
            <a:spLocks noGrp="1" noChangeArrowheads="1"/>
          </p:cNvSpPr>
          <p:nvPr>
            <p:ph type="title"/>
          </p:nvPr>
        </p:nvSpPr>
        <p:spPr>
          <a:noFill/>
        </p:spPr>
        <p:txBody>
          <a:bodyPr/>
          <a:lstStyle/>
          <a:p>
            <a:r>
              <a:rPr lang="en-US" altLang="x-none" smtClean="0"/>
              <a:t>Plan</a:t>
            </a:r>
          </a:p>
        </p:txBody>
      </p:sp>
      <p:sp>
        <p:nvSpPr>
          <p:cNvPr id="5126" name="Rectangle 4"/>
          <p:cNvSpPr>
            <a:spLocks noGrp="1" noChangeArrowheads="1"/>
          </p:cNvSpPr>
          <p:nvPr>
            <p:ph type="body" idx="1"/>
          </p:nvPr>
        </p:nvSpPr>
        <p:spPr>
          <a:xfrm>
            <a:off x="609600" y="990600"/>
            <a:ext cx="8355013" cy="4114800"/>
          </a:xfrm>
        </p:spPr>
        <p:txBody>
          <a:bodyPr/>
          <a:lstStyle/>
          <a:p>
            <a:pPr>
              <a:lnSpc>
                <a:spcPct val="90000"/>
              </a:lnSpc>
            </a:pPr>
            <a:r>
              <a:rPr lang="en-US" altLang="x-none" smtClean="0"/>
              <a:t>1. Motivations</a:t>
            </a:r>
          </a:p>
          <a:p>
            <a:pPr>
              <a:lnSpc>
                <a:spcPct val="90000"/>
              </a:lnSpc>
            </a:pPr>
            <a:r>
              <a:rPr lang="en-US" altLang="x-none" smtClean="0"/>
              <a:t>2. Résolution des dépendances (Spring core) </a:t>
            </a:r>
          </a:p>
          <a:p>
            <a:pPr>
              <a:lnSpc>
                <a:spcPct val="90000"/>
              </a:lnSpc>
            </a:pPr>
            <a:r>
              <a:rPr lang="en-US" altLang="x-none" smtClean="0"/>
              <a:t>3. La programmation orientée Aspect (Spring AOP)</a:t>
            </a:r>
          </a:p>
          <a:p>
            <a:pPr>
              <a:lnSpc>
                <a:spcPct val="90000"/>
              </a:lnSpc>
            </a:pPr>
            <a:r>
              <a:rPr lang="en-US" altLang="x-none" smtClean="0"/>
              <a:t>4. L’intégration de technologies </a:t>
            </a:r>
          </a:p>
          <a:p>
            <a:pPr lvl="1">
              <a:lnSpc>
                <a:spcPct val="90000"/>
              </a:lnSpc>
            </a:pPr>
            <a:r>
              <a:rPr lang="en-US" altLang="x-none" smtClean="0"/>
              <a:t>Spring pour la persistance des données</a:t>
            </a:r>
          </a:p>
          <a:p>
            <a:pPr lvl="1">
              <a:lnSpc>
                <a:spcPct val="90000"/>
              </a:lnSpc>
            </a:pPr>
            <a:r>
              <a:rPr lang="en-US" altLang="x-none" smtClean="0"/>
              <a:t>Spring pour la couche de présentation</a:t>
            </a:r>
          </a:p>
          <a:p>
            <a:pPr lvl="1">
              <a:lnSpc>
                <a:spcPct val="90000"/>
              </a:lnSpc>
            </a:pPr>
            <a:r>
              <a:rPr lang="en-US" altLang="x-none" smtClean="0"/>
              <a:t>Spring pour le test</a:t>
            </a:r>
          </a:p>
          <a:p>
            <a:pPr>
              <a:lnSpc>
                <a:spcPct val="90000"/>
              </a:lnSpc>
            </a:pPr>
            <a:endParaRPr lang="fr-FR" altLang="x-none"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378" name="Rectangle 2"/>
          <p:cNvSpPr>
            <a:spLocks noGrp="1" noChangeArrowheads="1"/>
          </p:cNvSpPr>
          <p:nvPr>
            <p:ph type="title"/>
          </p:nvPr>
        </p:nvSpPr>
        <p:spPr>
          <a:xfrm>
            <a:off x="228600" y="116632"/>
            <a:ext cx="8766175" cy="612775"/>
          </a:xfrm>
          <a:ln/>
          <a:extLst>
            <a:ext uri="{91240B29-F687-4F45-9708-019B960494DF}">
              <a14:hiddenLine xmlns:a14="http://schemas.microsoft.com/office/drawing/2010/main" w="9525">
                <a:solidFill>
                  <a:srgbClr val="000000"/>
                </a:solidFill>
                <a:round/>
                <a:headEnd/>
                <a:tailEnd/>
              </a14:hiddenLine>
            </a:ext>
          </a:extLst>
        </p:spPr>
        <p:txBody>
          <a:bodyPr lIns="0" tIns="0" rIns="0" bIns="0">
            <a:normAutofit/>
          </a:bodyPr>
          <a:lstStyle/>
          <a:p>
            <a:pPr defTabSz="449263">
              <a:tabLst>
                <a:tab pos="0" algn="l"/>
                <a:tab pos="722313" algn="l"/>
                <a:tab pos="1446213" algn="l"/>
                <a:tab pos="2170113" algn="l"/>
                <a:tab pos="2894013" algn="l"/>
                <a:tab pos="3617913" algn="l"/>
                <a:tab pos="4343400" algn="l"/>
                <a:tab pos="5065713" algn="l"/>
                <a:tab pos="5789613" algn="l"/>
                <a:tab pos="6513513" algn="l"/>
                <a:tab pos="7237413" algn="l"/>
                <a:tab pos="7961313" algn="l"/>
                <a:tab pos="8229600" algn="l"/>
                <a:tab pos="8686800" algn="l"/>
                <a:tab pos="9144000" algn="l"/>
                <a:tab pos="9601200" algn="l"/>
                <a:tab pos="10058400" algn="l"/>
                <a:tab pos="10515600" algn="l"/>
              </a:tabLst>
            </a:pPr>
            <a:r>
              <a:rPr lang="fr-FR" altLang="x-none" dirty="0"/>
              <a:t>Violation de Contrat</a:t>
            </a:r>
          </a:p>
        </p:txBody>
      </p:sp>
      <p:sp>
        <p:nvSpPr>
          <p:cNvPr id="485379" name="Rectangle 3"/>
          <p:cNvSpPr>
            <a:spLocks noGrp="1" noChangeArrowheads="1"/>
          </p:cNvSpPr>
          <p:nvPr>
            <p:ph idx="1"/>
          </p:nvPr>
        </p:nvSpPr>
        <p:spPr>
          <a:xfrm>
            <a:off x="228600" y="990600"/>
            <a:ext cx="8766175" cy="5337175"/>
          </a:xfrm>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marL="430213" indent="-323850"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a:t>Le contrat du rectangle</a:t>
            </a:r>
          </a:p>
          <a:p>
            <a:pPr marL="862013" lvl="1"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a:t>Hauteur et largeur sont indépendantes. Il est possible de modifier l’une sans modifier l’autre</a:t>
            </a:r>
          </a:p>
          <a:p>
            <a:pPr marL="430213" indent="-323850"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a:t>Le carré viole ce contrat</a:t>
            </a:r>
          </a:p>
          <a:p>
            <a:pPr marL="430213" indent="-323850"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a:t>Les méthodes dérivées ne doivent pas attendre plus et fournir moins que les méthodes de la classe de base</a:t>
            </a:r>
          </a:p>
          <a:p>
            <a:pPr marL="862013" lvl="1"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a:t>Pré conditions ne sont pas plus forte</a:t>
            </a:r>
          </a:p>
          <a:p>
            <a:pPr marL="862013" lvl="1"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a:t>Post conditions ne sont pas plus faibles</a:t>
            </a:r>
          </a:p>
        </p:txBody>
      </p:sp>
    </p:spTree>
    <p:extLst>
      <p:ext uri="{BB962C8B-B14F-4D97-AF65-F5344CB8AC3E}">
        <p14:creationId xmlns:p14="http://schemas.microsoft.com/office/powerpoint/2010/main" val="122793433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a:xfrm>
            <a:off x="228600" y="116632"/>
            <a:ext cx="8766175" cy="612775"/>
          </a:xfrm>
          <a:ln/>
          <a:extLst>
            <a:ext uri="{91240B29-F687-4F45-9708-019B960494DF}">
              <a14:hiddenLine xmlns:a14="http://schemas.microsoft.com/office/drawing/2010/main" w="9525">
                <a:solidFill>
                  <a:srgbClr val="000000"/>
                </a:solidFill>
                <a:round/>
                <a:headEnd/>
                <a:tailEnd/>
              </a14:hiddenLine>
            </a:ext>
          </a:extLst>
        </p:spPr>
        <p:txBody>
          <a:bodyPr lIns="0" tIns="0" rIns="0" bIns="0">
            <a:normAutofit/>
          </a:bodyPr>
          <a:lstStyle/>
          <a:p>
            <a:pPr defTabSz="449263">
              <a:tabLst>
                <a:tab pos="0" algn="l"/>
                <a:tab pos="722313" algn="l"/>
                <a:tab pos="1446213" algn="l"/>
                <a:tab pos="2170113" algn="l"/>
                <a:tab pos="2894013" algn="l"/>
                <a:tab pos="3617913" algn="l"/>
                <a:tab pos="4343400" algn="l"/>
                <a:tab pos="5065713" algn="l"/>
                <a:tab pos="5789613" algn="l"/>
                <a:tab pos="6513513" algn="l"/>
                <a:tab pos="7237413" algn="l"/>
                <a:tab pos="7961313" algn="l"/>
                <a:tab pos="8229600" algn="l"/>
                <a:tab pos="8686800" algn="l"/>
                <a:tab pos="9144000" algn="l"/>
                <a:tab pos="9601200" algn="l"/>
                <a:tab pos="10058400" algn="l"/>
                <a:tab pos="10515600" algn="l"/>
              </a:tabLst>
            </a:pPr>
            <a:r>
              <a:rPr lang="fr-FR" altLang="x-none" dirty="0"/>
              <a:t>L’exemple 4vector</a:t>
            </a:r>
          </a:p>
        </p:txBody>
      </p:sp>
      <p:sp>
        <p:nvSpPr>
          <p:cNvPr id="487427" name="Text Box 3"/>
          <p:cNvSpPr txBox="1">
            <a:spLocks noChangeArrowheads="1"/>
          </p:cNvSpPr>
          <p:nvPr/>
        </p:nvSpPr>
        <p:spPr bwMode="auto">
          <a:xfrm>
            <a:off x="447675" y="5589588"/>
            <a:ext cx="8080930" cy="7617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1pPr>
            <a:lvl2pPr marL="4143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2pPr>
            <a:lvl3pPr marL="828675"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3pPr>
            <a:lvl4pPr marL="1244600"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4pPr>
            <a:lvl5pPr marL="16589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5pPr>
            <a:lvl6pPr marL="21161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6pPr>
            <a:lvl7pPr marL="25733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7pPr>
            <a:lvl8pPr marL="30305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8pPr>
            <a:lvl9pPr marL="34877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9pPr>
          </a:lstStyle>
          <a:p>
            <a:pPr eaLnBrk="1">
              <a:lnSpc>
                <a:spcPct val="94000"/>
              </a:lnSpc>
              <a:spcBef>
                <a:spcPts val="250"/>
              </a:spcBef>
              <a:buClr>
                <a:srgbClr val="000000"/>
              </a:buClr>
              <a:buSzPct val="45000"/>
              <a:buFont typeface="Wingdings" charset="2"/>
              <a:buNone/>
            </a:pPr>
            <a:r>
              <a:rPr lang="fr-FR" altLang="x-none" sz="2200" dirty="0"/>
              <a:t>un 4-vector EST-UN 3-vector ? Pas en OOD,</a:t>
            </a:r>
          </a:p>
          <a:p>
            <a:pPr eaLnBrk="1">
              <a:lnSpc>
                <a:spcPct val="94000"/>
              </a:lnSpc>
              <a:spcBef>
                <a:spcPts val="250"/>
              </a:spcBef>
              <a:buClr>
                <a:srgbClr val="000000"/>
              </a:buClr>
              <a:buSzPct val="45000"/>
              <a:buFont typeface="Wingdings" charset="2"/>
              <a:buNone/>
            </a:pPr>
            <a:r>
              <a:rPr lang="fr-FR" altLang="x-none" sz="2000" dirty="0"/>
              <a:t>4-vector a une algèbre différente </a:t>
            </a:r>
            <a:r>
              <a:rPr lang="fr-FR" altLang="x-none" sz="2800" dirty="0">
                <a:ea typeface="Arial Unicode MS" pitchFamily="32" charset="0"/>
                <a:cs typeface="Arial Unicode MS" pitchFamily="32" charset="0"/>
              </a:rPr>
              <a:t>→</a:t>
            </a:r>
            <a:r>
              <a:rPr lang="fr-FR" altLang="x-none" sz="2000" dirty="0"/>
              <a:t> ne peut respecter les contrats du  3-vector</a:t>
            </a:r>
          </a:p>
        </p:txBody>
      </p:sp>
      <p:pic>
        <p:nvPicPr>
          <p:cNvPr id="4874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75" y="1560513"/>
            <a:ext cx="5805488" cy="38655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87429" name="Text Box 5"/>
          <p:cNvSpPr txBox="1">
            <a:spLocks noChangeArrowheads="1"/>
          </p:cNvSpPr>
          <p:nvPr/>
        </p:nvSpPr>
        <p:spPr bwMode="auto">
          <a:xfrm>
            <a:off x="6659563" y="2205038"/>
            <a:ext cx="2008187" cy="942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1pPr>
            <a:lvl2pPr marL="4143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2pPr>
            <a:lvl3pPr marL="828675"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3pPr>
            <a:lvl4pPr marL="1244600"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4pPr>
            <a:lvl5pPr marL="16589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5pPr>
            <a:lvl6pPr marL="21161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6pPr>
            <a:lvl7pPr marL="25733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7pPr>
            <a:lvl8pPr marL="30305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8pPr>
            <a:lvl9pPr marL="34877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9pPr>
          </a:lstStyle>
          <a:p>
            <a:pPr eaLnBrk="1">
              <a:lnSpc>
                <a:spcPct val="94000"/>
              </a:lnSpc>
              <a:buClr>
                <a:srgbClr val="000000"/>
              </a:buClr>
              <a:buSzPct val="45000"/>
              <a:buFont typeface="Wingdings" charset="2"/>
              <a:buNone/>
            </a:pPr>
            <a:r>
              <a:rPr lang="fr-FR" altLang="x-none" sz="2200"/>
              <a:t>Cela peut crasher </a:t>
            </a:r>
          </a:p>
          <a:p>
            <a:pPr eaLnBrk="1">
              <a:lnSpc>
                <a:spcPct val="94000"/>
              </a:lnSpc>
              <a:buClr>
                <a:srgbClr val="000000"/>
              </a:buClr>
              <a:buSzPct val="45000"/>
              <a:buFont typeface="Wingdings" charset="2"/>
              <a:buNone/>
            </a:pPr>
            <a:r>
              <a:rPr lang="fr-FR" altLang="x-none" sz="2200"/>
              <a:t>quand l’objet est </a:t>
            </a:r>
          </a:p>
          <a:p>
            <a:pPr eaLnBrk="1">
              <a:lnSpc>
                <a:spcPct val="94000"/>
              </a:lnSpc>
              <a:buClr>
                <a:srgbClr val="000000"/>
              </a:buClr>
              <a:buSzPct val="45000"/>
              <a:buFont typeface="Wingdings" charset="2"/>
              <a:buNone/>
            </a:pPr>
            <a:r>
              <a:rPr lang="fr-FR" altLang="x-none" sz="2200"/>
              <a:t>un 4vector</a:t>
            </a:r>
          </a:p>
        </p:txBody>
      </p:sp>
      <p:sp>
        <p:nvSpPr>
          <p:cNvPr id="487430" name="Line 6"/>
          <p:cNvSpPr>
            <a:spLocks noChangeShapeType="1"/>
          </p:cNvSpPr>
          <p:nvPr/>
        </p:nvSpPr>
        <p:spPr bwMode="auto">
          <a:xfrm flipH="1" flipV="1">
            <a:off x="5243513" y="2206625"/>
            <a:ext cx="547687" cy="288925"/>
          </a:xfrm>
          <a:prstGeom prst="line">
            <a:avLst/>
          </a:prstGeom>
          <a:noFill/>
          <a:ln w="2736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Tree>
    <p:extLst>
      <p:ext uri="{BB962C8B-B14F-4D97-AF65-F5344CB8AC3E}">
        <p14:creationId xmlns:p14="http://schemas.microsoft.com/office/powerpoint/2010/main" val="241410941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a:xfrm>
            <a:off x="228600" y="44624"/>
            <a:ext cx="8766175" cy="612775"/>
          </a:xfrm>
          <a:ln/>
          <a:extLst>
            <a:ext uri="{91240B29-F687-4F45-9708-019B960494DF}">
              <a14:hiddenLine xmlns:a14="http://schemas.microsoft.com/office/drawing/2010/main" w="9525">
                <a:solidFill>
                  <a:srgbClr val="000000"/>
                </a:solidFill>
                <a:round/>
                <a:headEnd/>
                <a:tailEnd/>
              </a14:hiddenLine>
            </a:ext>
          </a:extLst>
        </p:spPr>
        <p:txBody>
          <a:bodyPr lIns="0" tIns="0" rIns="0" bIns="0">
            <a:normAutofit/>
          </a:bodyPr>
          <a:lstStyle/>
          <a:p>
            <a:pPr defTabSz="449263">
              <a:tabLst>
                <a:tab pos="0" algn="l"/>
                <a:tab pos="722313" algn="l"/>
                <a:tab pos="1446213" algn="l"/>
                <a:tab pos="2170113" algn="l"/>
                <a:tab pos="2894013" algn="l"/>
                <a:tab pos="3617913" algn="l"/>
                <a:tab pos="4343400" algn="l"/>
                <a:tab pos="5065713" algn="l"/>
                <a:tab pos="5789613" algn="l"/>
                <a:tab pos="6513513" algn="l"/>
                <a:tab pos="7237413" algn="l"/>
                <a:tab pos="7961313" algn="l"/>
                <a:tab pos="8229600" algn="l"/>
                <a:tab pos="8686800" algn="l"/>
                <a:tab pos="9144000" algn="l"/>
                <a:tab pos="9601200" algn="l"/>
                <a:tab pos="10058400" algn="l"/>
                <a:tab pos="10515600" algn="l"/>
              </a:tabLst>
            </a:pPr>
            <a:r>
              <a:rPr lang="fr-FR" altLang="x-none" dirty="0"/>
              <a:t>Résumé du LSP</a:t>
            </a:r>
          </a:p>
        </p:txBody>
      </p:sp>
      <p:sp>
        <p:nvSpPr>
          <p:cNvPr id="489475" name="Rectangle 3"/>
          <p:cNvSpPr>
            <a:spLocks noGrp="1" noChangeArrowheads="1"/>
          </p:cNvSpPr>
          <p:nvPr>
            <p:ph idx="1"/>
          </p:nvPr>
        </p:nvSpPr>
        <p:spPr>
          <a:xfrm>
            <a:off x="228600" y="990600"/>
            <a:ext cx="8766175" cy="5337175"/>
          </a:xfrm>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marL="430213" indent="-323850" defTabSz="449263">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sz="2800" dirty="0"/>
              <a:t>Les classes dérivées doivent être pleinement substituables à leur class de base</a:t>
            </a:r>
          </a:p>
          <a:p>
            <a:pPr marL="430213" indent="-323850" defTabSz="449263">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sz="2800" dirty="0"/>
              <a:t>Guide pour la conception et les choix d’abstraction</a:t>
            </a:r>
          </a:p>
          <a:p>
            <a:pPr marL="430213" indent="-323850" defTabSz="449263">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sz="2800" dirty="0"/>
              <a:t>Les Bonnes abstractions ne sont pas toujours intuitives</a:t>
            </a:r>
          </a:p>
          <a:p>
            <a:pPr marL="430213" indent="-323850" defTabSz="449263">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sz="2800" dirty="0"/>
              <a:t>Violer le principe LSP peut casser le principe d’OCP</a:t>
            </a:r>
          </a:p>
          <a:p>
            <a:pPr marL="862013" lvl="1" defTabSz="449263">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sz="2400" dirty="0"/>
              <a:t>Besoin de RTTI et utilisation de  if/switch</a:t>
            </a:r>
          </a:p>
          <a:p>
            <a:pPr marL="430213" indent="-323850" defTabSz="449263">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sz="2800" dirty="0"/>
              <a:t>L’héritage et le polymorphisme sont des outils puissants</a:t>
            </a:r>
          </a:p>
          <a:p>
            <a:pPr marL="862013" lvl="1" defTabSz="449263">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sz="2400" dirty="0"/>
              <a:t>À utiliser avec attention</a:t>
            </a:r>
          </a:p>
          <a:p>
            <a:pPr marL="430213" indent="-323850" defTabSz="449263">
              <a:lnSpc>
                <a:spcPct val="9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sz="2800" dirty="0"/>
              <a:t>EST-UN est une relation avec une sémantique très particulière en conception objet</a:t>
            </a:r>
          </a:p>
        </p:txBody>
      </p:sp>
    </p:spTree>
    <p:extLst>
      <p:ext uri="{BB962C8B-B14F-4D97-AF65-F5344CB8AC3E}">
        <p14:creationId xmlns:p14="http://schemas.microsoft.com/office/powerpoint/2010/main" val="67111502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Grp="1" noChangeArrowheads="1"/>
          </p:cNvSpPr>
          <p:nvPr>
            <p:ph type="title"/>
          </p:nvPr>
        </p:nvSpPr>
        <p:spPr>
          <a:xfrm>
            <a:off x="228600" y="44624"/>
            <a:ext cx="8766175" cy="612775"/>
          </a:xfrm>
          <a:ln/>
          <a:extLst>
            <a:ext uri="{91240B29-F687-4F45-9708-019B960494DF}">
              <a14:hiddenLine xmlns:a14="http://schemas.microsoft.com/office/drawing/2010/main" w="9525">
                <a:solidFill>
                  <a:srgbClr val="000000"/>
                </a:solidFill>
                <a:round/>
                <a:headEnd/>
                <a:tailEnd/>
              </a14:hiddenLine>
            </a:ext>
          </a:extLst>
        </p:spPr>
        <p:txBody>
          <a:bodyPr lIns="0" tIns="0" rIns="0" bIns="0">
            <a:normAutofit/>
          </a:bodyPr>
          <a:lstStyle/>
          <a:p>
            <a:pPr defTabSz="449263">
              <a:tabLst>
                <a:tab pos="0" algn="l"/>
                <a:tab pos="722313" algn="l"/>
                <a:tab pos="1446213" algn="l"/>
                <a:tab pos="2170113" algn="l"/>
                <a:tab pos="2894013" algn="l"/>
                <a:tab pos="3617913" algn="l"/>
                <a:tab pos="4343400" algn="l"/>
                <a:tab pos="5065713" algn="l"/>
                <a:tab pos="5789613" algn="l"/>
                <a:tab pos="6513513" algn="l"/>
                <a:tab pos="7237413" algn="l"/>
                <a:tab pos="7961313" algn="l"/>
                <a:tab pos="8229600" algn="l"/>
                <a:tab pos="8686800" algn="l"/>
                <a:tab pos="9144000" algn="l"/>
                <a:tab pos="9601200" algn="l"/>
                <a:tab pos="10058400" algn="l"/>
                <a:tab pos="10515600" algn="l"/>
              </a:tabLst>
            </a:pPr>
            <a:r>
              <a:rPr lang="fr-FR" altLang="x-none" dirty="0" err="1"/>
              <a:t>Dependency</a:t>
            </a:r>
            <a:r>
              <a:rPr lang="fr-FR" altLang="x-none" dirty="0"/>
              <a:t> Inversion </a:t>
            </a:r>
            <a:r>
              <a:rPr lang="fr-FR" altLang="x-none" dirty="0" err="1"/>
              <a:t>Principle</a:t>
            </a:r>
            <a:r>
              <a:rPr lang="fr-FR" altLang="x-none" dirty="0"/>
              <a:t> (DIP)</a:t>
            </a:r>
            <a:r>
              <a:rPr lang="ar-SA" altLang="x-none" dirty="0">
                <a:ea typeface="Arial" charset="0"/>
                <a:cs typeface="Arial" charset="0"/>
              </a:rPr>
              <a:t>‏</a:t>
            </a:r>
            <a:endParaRPr lang="fr-FR" altLang="x-none" dirty="0"/>
          </a:p>
        </p:txBody>
      </p:sp>
      <p:sp>
        <p:nvSpPr>
          <p:cNvPr id="491523" name="Text Box 3"/>
          <p:cNvSpPr txBox="1">
            <a:spLocks noChangeArrowheads="1"/>
          </p:cNvSpPr>
          <p:nvPr/>
        </p:nvSpPr>
        <p:spPr bwMode="auto">
          <a:xfrm>
            <a:off x="1208088" y="2111375"/>
            <a:ext cx="6253162" cy="1122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1pPr>
            <a:lvl2pPr marL="4143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2pPr>
            <a:lvl3pPr marL="828675"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3pPr>
            <a:lvl4pPr marL="1244600"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4pPr>
            <a:lvl5pPr marL="16589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5pPr>
            <a:lvl6pPr marL="21161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6pPr>
            <a:lvl7pPr marL="25733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7pPr>
            <a:lvl8pPr marL="30305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8pPr>
            <a:lvl9pPr marL="34877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9pPr>
          </a:lstStyle>
          <a:p>
            <a:pPr algn="ctr" eaLnBrk="1">
              <a:lnSpc>
                <a:spcPct val="94000"/>
              </a:lnSpc>
              <a:spcBef>
                <a:spcPts val="250"/>
              </a:spcBef>
              <a:buClr>
                <a:srgbClr val="000000"/>
              </a:buClr>
              <a:buSzPct val="45000"/>
              <a:buFont typeface="Wingdings" charset="2"/>
              <a:buNone/>
            </a:pPr>
            <a:r>
              <a:rPr lang="fr-FR" altLang="x-none" sz="2900" dirty="0" err="1"/>
              <a:t>Details</a:t>
            </a:r>
            <a:r>
              <a:rPr lang="fr-FR" altLang="x-none" sz="2900" dirty="0"/>
              <a:t> </a:t>
            </a:r>
            <a:r>
              <a:rPr lang="fr-FR" altLang="x-none" sz="2900" dirty="0" err="1"/>
              <a:t>should</a:t>
            </a:r>
            <a:r>
              <a:rPr lang="fr-FR" altLang="x-none" sz="2900" dirty="0"/>
              <a:t> </a:t>
            </a:r>
            <a:r>
              <a:rPr lang="fr-FR" altLang="x-none" sz="2900" dirty="0" err="1"/>
              <a:t>depend</a:t>
            </a:r>
            <a:r>
              <a:rPr lang="fr-FR" altLang="x-none" sz="2900" dirty="0"/>
              <a:t> on abstractions.</a:t>
            </a:r>
          </a:p>
          <a:p>
            <a:pPr algn="ctr" eaLnBrk="1">
              <a:lnSpc>
                <a:spcPct val="94000"/>
              </a:lnSpc>
              <a:spcBef>
                <a:spcPts val="250"/>
              </a:spcBef>
              <a:buClr>
                <a:srgbClr val="000000"/>
              </a:buClr>
              <a:buSzPct val="45000"/>
              <a:buFont typeface="Wingdings" charset="2"/>
              <a:buNone/>
            </a:pPr>
            <a:r>
              <a:rPr lang="fr-FR" altLang="x-none" sz="2900" dirty="0"/>
              <a:t>Abstractions </a:t>
            </a:r>
            <a:r>
              <a:rPr lang="fr-FR" altLang="x-none" sz="2900" dirty="0" err="1"/>
              <a:t>should</a:t>
            </a:r>
            <a:r>
              <a:rPr lang="fr-FR" altLang="x-none" sz="2900" dirty="0"/>
              <a:t> not </a:t>
            </a:r>
            <a:r>
              <a:rPr lang="fr-FR" altLang="x-none" sz="2900" dirty="0" err="1"/>
              <a:t>depend</a:t>
            </a:r>
            <a:r>
              <a:rPr lang="fr-FR" altLang="x-none" sz="2900" dirty="0"/>
              <a:t> on </a:t>
            </a:r>
            <a:r>
              <a:rPr lang="fr-FR" altLang="x-none" sz="2900" dirty="0" err="1"/>
              <a:t>details</a:t>
            </a:r>
            <a:r>
              <a:rPr lang="fr-FR" altLang="x-none" sz="2900" dirty="0"/>
              <a:t>.</a:t>
            </a:r>
          </a:p>
          <a:p>
            <a:pPr algn="ctr" eaLnBrk="1">
              <a:lnSpc>
                <a:spcPct val="94000"/>
              </a:lnSpc>
              <a:spcBef>
                <a:spcPts val="250"/>
              </a:spcBef>
              <a:buClr>
                <a:srgbClr val="000000"/>
              </a:buClr>
              <a:buSzPct val="45000"/>
              <a:buFont typeface="Wingdings" charset="2"/>
              <a:buNone/>
            </a:pPr>
            <a:r>
              <a:rPr lang="fr-FR" altLang="x-none" sz="1600" dirty="0"/>
              <a:t>Robert Martin</a:t>
            </a:r>
          </a:p>
        </p:txBody>
      </p:sp>
      <p:sp>
        <p:nvSpPr>
          <p:cNvPr id="491524" name="Text Box 4"/>
          <p:cNvSpPr txBox="1">
            <a:spLocks noChangeArrowheads="1"/>
          </p:cNvSpPr>
          <p:nvPr/>
        </p:nvSpPr>
        <p:spPr bwMode="auto">
          <a:xfrm>
            <a:off x="1077913" y="4445000"/>
            <a:ext cx="6407150"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1pPr>
            <a:lvl2pPr marL="4143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2pPr>
            <a:lvl3pPr marL="828675"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3pPr>
            <a:lvl4pPr marL="1244600"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4pPr>
            <a:lvl5pPr marL="16589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5pPr>
            <a:lvl6pPr marL="21161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6pPr>
            <a:lvl7pPr marL="25733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7pPr>
            <a:lvl8pPr marL="30305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8pPr>
            <a:lvl9pPr marL="34877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9pPr>
          </a:lstStyle>
          <a:p>
            <a:pPr eaLnBrk="1">
              <a:lnSpc>
                <a:spcPct val="94000"/>
              </a:lnSpc>
              <a:spcBef>
                <a:spcPts val="513"/>
              </a:spcBef>
              <a:buClr>
                <a:srgbClr val="000000"/>
              </a:buClr>
              <a:buSzPct val="45000"/>
              <a:buFont typeface="Wingdings" charset="2"/>
              <a:buNone/>
            </a:pPr>
            <a:r>
              <a:rPr lang="fr-FR" altLang="x-none" sz="2200"/>
              <a:t>Why </a:t>
            </a:r>
            <a:r>
              <a:rPr lang="fr-FR" altLang="x-none" sz="2200" i="1"/>
              <a:t>dependency inversion</a:t>
            </a:r>
            <a:r>
              <a:rPr lang="fr-FR" altLang="x-none" sz="2200"/>
              <a:t>? In OO we have ways to</a:t>
            </a:r>
          </a:p>
          <a:p>
            <a:pPr eaLnBrk="1">
              <a:lnSpc>
                <a:spcPct val="94000"/>
              </a:lnSpc>
              <a:spcBef>
                <a:spcPts val="513"/>
              </a:spcBef>
              <a:buClr>
                <a:srgbClr val="000000"/>
              </a:buClr>
              <a:buSzPct val="45000"/>
              <a:buFont typeface="Wingdings" charset="2"/>
              <a:buNone/>
            </a:pPr>
            <a:r>
              <a:rPr lang="fr-FR" altLang="x-none" sz="2200"/>
              <a:t>invert the direction of dependencies, i.e. class inheritance</a:t>
            </a:r>
          </a:p>
          <a:p>
            <a:pPr eaLnBrk="1">
              <a:lnSpc>
                <a:spcPct val="94000"/>
              </a:lnSpc>
              <a:spcBef>
                <a:spcPts val="513"/>
              </a:spcBef>
              <a:buClr>
                <a:srgbClr val="000000"/>
              </a:buClr>
              <a:buSzPct val="45000"/>
              <a:buFont typeface="Wingdings" charset="2"/>
              <a:buNone/>
            </a:pPr>
            <a:r>
              <a:rPr lang="fr-FR" altLang="x-none" sz="2200"/>
              <a:t>and object polymorphism</a:t>
            </a:r>
          </a:p>
        </p:txBody>
      </p:sp>
    </p:spTree>
    <p:extLst>
      <p:ext uri="{BB962C8B-B14F-4D97-AF65-F5344CB8AC3E}">
        <p14:creationId xmlns:p14="http://schemas.microsoft.com/office/powerpoint/2010/main" val="415017366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034" name="Rectangle 2"/>
          <p:cNvSpPr>
            <a:spLocks noGrp="1" noChangeArrowheads="1"/>
          </p:cNvSpPr>
          <p:nvPr>
            <p:ph type="title"/>
          </p:nvPr>
        </p:nvSpPr>
        <p:spPr>
          <a:xfrm>
            <a:off x="628650" y="-315416"/>
            <a:ext cx="7886700" cy="1325563"/>
          </a:xfrm>
        </p:spPr>
        <p:txBody>
          <a:bodyPr/>
          <a:lstStyle/>
          <a:p>
            <a:r>
              <a:rPr lang="fr-FR" altLang="x-none" dirty="0"/>
              <a:t>Résolution de Dépendances</a:t>
            </a:r>
          </a:p>
        </p:txBody>
      </p:sp>
      <p:sp>
        <p:nvSpPr>
          <p:cNvPr id="556035" name="Rectangle 3"/>
          <p:cNvSpPr>
            <a:spLocks noGrp="1" noChangeArrowheads="1"/>
          </p:cNvSpPr>
          <p:nvPr>
            <p:ph idx="1"/>
          </p:nvPr>
        </p:nvSpPr>
        <p:spPr>
          <a:xfrm>
            <a:off x="611188" y="981075"/>
            <a:ext cx="7772400" cy="4114800"/>
          </a:xfrm>
        </p:spPr>
        <p:txBody>
          <a:bodyPr>
            <a:normAutofit/>
          </a:bodyPr>
          <a:lstStyle/>
          <a:p>
            <a:r>
              <a:rPr lang="fr-FR" altLang="x-none" sz="2400" dirty="0"/>
              <a:t>Ancienne façon</a:t>
            </a:r>
          </a:p>
          <a:p>
            <a:pPr lvl="1"/>
            <a:r>
              <a:rPr lang="fr-FR" altLang="x-none" sz="2000" dirty="0"/>
              <a:t>Utilisation du ‘new’ pour créer les dépendances</a:t>
            </a:r>
          </a:p>
          <a:p>
            <a:pPr lvl="1">
              <a:buFontTx/>
              <a:buNone/>
            </a:pPr>
            <a:endParaRPr lang="fr-FR" altLang="x-none" sz="2000" dirty="0"/>
          </a:p>
          <a:p>
            <a:r>
              <a:rPr lang="fr-FR" altLang="x-none" sz="2400" dirty="0"/>
              <a:t>Registre de service</a:t>
            </a:r>
          </a:p>
          <a:p>
            <a:pPr lvl="1"/>
            <a:r>
              <a:rPr lang="fr-FR" altLang="x-none" sz="2000" dirty="0"/>
              <a:t>Utilisation d’un registre de service pour obtenir ses dépendances</a:t>
            </a:r>
          </a:p>
          <a:p>
            <a:pPr lvl="1">
              <a:buFontTx/>
              <a:buNone/>
            </a:pPr>
            <a:endParaRPr lang="fr-FR" altLang="x-none" sz="2000" dirty="0"/>
          </a:p>
          <a:p>
            <a:r>
              <a:rPr lang="fr-FR" altLang="x-none" sz="2400" dirty="0"/>
              <a:t>Injection de Dépendances</a:t>
            </a:r>
          </a:p>
          <a:p>
            <a:pPr lvl="1"/>
            <a:r>
              <a:rPr lang="fr-FR" altLang="x-none" sz="2000" dirty="0"/>
              <a:t>Les dépendances sont fournies par l’environnement</a:t>
            </a:r>
          </a:p>
          <a:p>
            <a:pPr lvl="1">
              <a:buFontTx/>
              <a:buNone/>
            </a:pPr>
            <a:endParaRPr lang="fr-FR" altLang="x-none" sz="2000" dirty="0"/>
          </a:p>
          <a:p>
            <a:pPr>
              <a:buFont typeface="Monotype Sorts" pitchFamily="2" charset="2"/>
              <a:buNone/>
            </a:pPr>
            <a:r>
              <a:rPr lang="fr-FR" altLang="x-none" sz="2400" dirty="0"/>
              <a:t>Chacune de ces solutions implique un certain couplage</a:t>
            </a:r>
          </a:p>
        </p:txBody>
      </p:sp>
      <p:sp>
        <p:nvSpPr>
          <p:cNvPr id="5" name="Espace réservé du numéro de diapositive 5"/>
          <p:cNvSpPr>
            <a:spLocks noGrp="1"/>
          </p:cNvSpPr>
          <p:nvPr>
            <p:ph type="sldNum" sz="quarter" idx="12"/>
          </p:nvPr>
        </p:nvSpPr>
        <p:spPr/>
        <p:txBody>
          <a:bodyPr/>
          <a:lstStyle/>
          <a:p>
            <a:fld id="{E502EC12-4783-4739-BA96-1B9F79B2ECB8}" type="slidenum">
              <a:rPr lang="fr-FR" altLang="x-none"/>
              <a:pPr/>
              <a:t>34</a:t>
            </a:fld>
            <a:endParaRPr lang="fr-FR" altLang="x-none"/>
          </a:p>
        </p:txBody>
      </p:sp>
    </p:spTree>
    <p:extLst>
      <p:ext uri="{BB962C8B-B14F-4D97-AF65-F5344CB8AC3E}">
        <p14:creationId xmlns:p14="http://schemas.microsoft.com/office/powerpoint/2010/main" val="18430124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Grp="1" noChangeArrowheads="1"/>
          </p:cNvSpPr>
          <p:nvPr>
            <p:ph type="title"/>
          </p:nvPr>
        </p:nvSpPr>
        <p:spPr>
          <a:xfrm>
            <a:off x="628650" y="-315416"/>
            <a:ext cx="7886700" cy="1325563"/>
          </a:xfrm>
        </p:spPr>
        <p:txBody>
          <a:bodyPr/>
          <a:lstStyle/>
          <a:p>
            <a:r>
              <a:rPr lang="fr-FR" altLang="x-none" dirty="0"/>
              <a:t>Ancienne façon (classique)</a:t>
            </a:r>
          </a:p>
        </p:txBody>
      </p:sp>
      <p:sp>
        <p:nvSpPr>
          <p:cNvPr id="557059" name="Rectangle 3"/>
          <p:cNvSpPr>
            <a:spLocks noGrp="1" noChangeArrowheads="1"/>
          </p:cNvSpPr>
          <p:nvPr>
            <p:ph sz="half" idx="1"/>
          </p:nvPr>
        </p:nvSpPr>
        <p:spPr>
          <a:xfrm>
            <a:off x="179388" y="990600"/>
            <a:ext cx="4322762" cy="4114800"/>
          </a:xfrm>
        </p:spPr>
        <p:txBody>
          <a:bodyPr>
            <a:normAutofit lnSpcReduction="10000"/>
          </a:bodyPr>
          <a:lstStyle/>
          <a:p>
            <a:r>
              <a:rPr lang="fr-FR" altLang="x-none" sz="2000" u="sng" dirty="0" err="1"/>
              <a:t>Example</a:t>
            </a:r>
            <a:r>
              <a:rPr lang="fr-FR" altLang="x-none" sz="2000" dirty="0"/>
              <a:t>:</a:t>
            </a:r>
          </a:p>
          <a:p>
            <a:endParaRPr lang="fr-FR" altLang="x-none" sz="2000" dirty="0"/>
          </a:p>
          <a:p>
            <a:pPr>
              <a:buFont typeface="Monotype Sorts" pitchFamily="2" charset="2"/>
              <a:buNone/>
            </a:pPr>
            <a:r>
              <a:rPr lang="fr-FR" altLang="x-none" sz="2000" dirty="0">
                <a:latin typeface="Courier New" pitchFamily="49" charset="0"/>
              </a:rPr>
              <a:t>public class </a:t>
            </a:r>
            <a:r>
              <a:rPr lang="fr-FR" altLang="x-none" sz="2000" dirty="0" err="1">
                <a:latin typeface="Courier New" pitchFamily="49" charset="0"/>
              </a:rPr>
              <a:t>Foo</a:t>
            </a:r>
            <a:r>
              <a:rPr lang="fr-FR" altLang="x-none" sz="2000" dirty="0">
                <a:latin typeface="Courier New" pitchFamily="49" charset="0"/>
              </a:rPr>
              <a:t> {</a:t>
            </a:r>
          </a:p>
          <a:p>
            <a:pPr>
              <a:buFont typeface="Monotype Sorts" pitchFamily="2" charset="2"/>
              <a:buNone/>
            </a:pPr>
            <a:endParaRPr lang="fr-FR" altLang="x-none" sz="2000" dirty="0">
              <a:latin typeface="Courier New" pitchFamily="49" charset="0"/>
            </a:endParaRPr>
          </a:p>
          <a:p>
            <a:pPr>
              <a:buFont typeface="Monotype Sorts" pitchFamily="2" charset="2"/>
              <a:buNone/>
            </a:pPr>
            <a:r>
              <a:rPr lang="fr-FR" altLang="x-none" sz="2000" dirty="0">
                <a:latin typeface="Courier New" pitchFamily="49" charset="0"/>
              </a:rPr>
              <a:t>	</a:t>
            </a:r>
            <a:r>
              <a:rPr lang="fr-FR" altLang="x-none" sz="2000" dirty="0" err="1">
                <a:latin typeface="Courier New" pitchFamily="49" charset="0"/>
              </a:rPr>
              <a:t>private</a:t>
            </a:r>
            <a:r>
              <a:rPr lang="fr-FR" altLang="x-none" sz="2000" dirty="0">
                <a:latin typeface="Courier New" pitchFamily="49" charset="0"/>
              </a:rPr>
              <a:t> </a:t>
            </a:r>
            <a:r>
              <a:rPr lang="fr-FR" altLang="x-none" sz="2000" dirty="0" err="1">
                <a:latin typeface="Courier New" pitchFamily="49" charset="0"/>
              </a:rPr>
              <a:t>IBar</a:t>
            </a:r>
            <a:r>
              <a:rPr lang="fr-FR" altLang="x-none" sz="2000" dirty="0">
                <a:latin typeface="Courier New" pitchFamily="49" charset="0"/>
              </a:rPr>
              <a:t> bar;</a:t>
            </a:r>
          </a:p>
          <a:p>
            <a:pPr>
              <a:buFont typeface="Monotype Sorts" pitchFamily="2" charset="2"/>
              <a:buNone/>
            </a:pPr>
            <a:r>
              <a:rPr lang="fr-FR" altLang="x-none" sz="2000" dirty="0">
                <a:latin typeface="Courier New" pitchFamily="49" charset="0"/>
              </a:rPr>
              <a:t>	</a:t>
            </a:r>
            <a:r>
              <a:rPr lang="fr-FR" altLang="x-none" sz="2000" dirty="0" err="1">
                <a:latin typeface="Courier New" pitchFamily="49" charset="0"/>
              </a:rPr>
              <a:t>private</a:t>
            </a:r>
            <a:r>
              <a:rPr lang="fr-FR" altLang="x-none" sz="2000" dirty="0">
                <a:latin typeface="Courier New" pitchFamily="49" charset="0"/>
              </a:rPr>
              <a:t> </a:t>
            </a:r>
            <a:r>
              <a:rPr lang="fr-FR" altLang="x-none" sz="2000" dirty="0" err="1">
                <a:latin typeface="Courier New" pitchFamily="49" charset="0"/>
              </a:rPr>
              <a:t>IBaz</a:t>
            </a:r>
            <a:r>
              <a:rPr lang="fr-FR" altLang="x-none" sz="2000" dirty="0">
                <a:latin typeface="Courier New" pitchFamily="49" charset="0"/>
              </a:rPr>
              <a:t> </a:t>
            </a:r>
            <a:r>
              <a:rPr lang="fr-FR" altLang="x-none" sz="2000" dirty="0" err="1">
                <a:latin typeface="Courier New" pitchFamily="49" charset="0"/>
              </a:rPr>
              <a:t>baz</a:t>
            </a:r>
            <a:r>
              <a:rPr lang="fr-FR" altLang="x-none" sz="2000" dirty="0">
                <a:latin typeface="Courier New" pitchFamily="49" charset="0"/>
              </a:rPr>
              <a:t>;</a:t>
            </a:r>
          </a:p>
          <a:p>
            <a:pPr>
              <a:buFont typeface="Monotype Sorts" pitchFamily="2" charset="2"/>
              <a:buNone/>
            </a:pPr>
            <a:endParaRPr lang="fr-FR" altLang="x-none" sz="2000" dirty="0">
              <a:latin typeface="Courier New" pitchFamily="49" charset="0"/>
            </a:endParaRPr>
          </a:p>
          <a:p>
            <a:pPr>
              <a:buFont typeface="Monotype Sorts" pitchFamily="2" charset="2"/>
              <a:buNone/>
            </a:pPr>
            <a:r>
              <a:rPr lang="fr-FR" altLang="x-none" sz="2000" dirty="0">
                <a:latin typeface="Courier New" pitchFamily="49" charset="0"/>
              </a:rPr>
              <a:t>	public </a:t>
            </a:r>
            <a:r>
              <a:rPr lang="fr-FR" altLang="x-none" sz="2000" dirty="0" err="1">
                <a:latin typeface="Courier New" pitchFamily="49" charset="0"/>
              </a:rPr>
              <a:t>Foo</a:t>
            </a:r>
            <a:r>
              <a:rPr lang="fr-FR" altLang="x-none" sz="2000" dirty="0">
                <a:latin typeface="Courier New" pitchFamily="49" charset="0"/>
              </a:rPr>
              <a:t>() {</a:t>
            </a:r>
          </a:p>
          <a:p>
            <a:pPr>
              <a:buFont typeface="Monotype Sorts" pitchFamily="2" charset="2"/>
              <a:buNone/>
            </a:pPr>
            <a:r>
              <a:rPr lang="fr-FR" altLang="x-none" sz="2000" dirty="0">
                <a:latin typeface="Courier New" pitchFamily="49" charset="0"/>
              </a:rPr>
              <a:t>		 bar = new </a:t>
            </a:r>
            <a:r>
              <a:rPr lang="fr-FR" altLang="x-none" sz="2000" dirty="0" err="1">
                <a:latin typeface="Courier New" pitchFamily="49" charset="0"/>
              </a:rPr>
              <a:t>SomeBar</a:t>
            </a:r>
            <a:r>
              <a:rPr lang="fr-FR" altLang="x-none" sz="2000" dirty="0">
                <a:latin typeface="Courier New" pitchFamily="49" charset="0"/>
              </a:rPr>
              <a:t>();</a:t>
            </a:r>
          </a:p>
          <a:p>
            <a:pPr>
              <a:buFont typeface="Monotype Sorts" pitchFamily="2" charset="2"/>
              <a:buNone/>
            </a:pPr>
            <a:r>
              <a:rPr lang="fr-FR" altLang="x-none" sz="2000" dirty="0">
                <a:latin typeface="Courier New" pitchFamily="49" charset="0"/>
              </a:rPr>
              <a:t>		 </a:t>
            </a:r>
            <a:r>
              <a:rPr lang="fr-FR" altLang="x-none" sz="2000" dirty="0" err="1">
                <a:latin typeface="Courier New" pitchFamily="49" charset="0"/>
              </a:rPr>
              <a:t>baz</a:t>
            </a:r>
            <a:r>
              <a:rPr lang="fr-FR" altLang="x-none" sz="2000" dirty="0">
                <a:latin typeface="Courier New" pitchFamily="49" charset="0"/>
              </a:rPr>
              <a:t> = new </a:t>
            </a:r>
            <a:r>
              <a:rPr lang="fr-FR" altLang="x-none" sz="2000" dirty="0" err="1">
                <a:latin typeface="Courier New" pitchFamily="49" charset="0"/>
              </a:rPr>
              <a:t>SomeBaz</a:t>
            </a:r>
            <a:r>
              <a:rPr lang="fr-FR" altLang="x-none" sz="2000" dirty="0">
                <a:latin typeface="Courier New" pitchFamily="49" charset="0"/>
              </a:rPr>
              <a:t>();</a:t>
            </a:r>
          </a:p>
          <a:p>
            <a:pPr>
              <a:buFont typeface="Monotype Sorts" pitchFamily="2" charset="2"/>
              <a:buNone/>
            </a:pPr>
            <a:r>
              <a:rPr lang="fr-FR" altLang="x-none" sz="2000" dirty="0">
                <a:latin typeface="Courier New" pitchFamily="49" charset="0"/>
              </a:rPr>
              <a:t>	}</a:t>
            </a:r>
          </a:p>
          <a:p>
            <a:pPr>
              <a:buFont typeface="Monotype Sorts" pitchFamily="2" charset="2"/>
              <a:buNone/>
            </a:pPr>
            <a:r>
              <a:rPr lang="fr-FR" altLang="x-none" sz="2000" dirty="0">
                <a:latin typeface="Courier New" pitchFamily="49" charset="0"/>
              </a:rPr>
              <a:t>}</a:t>
            </a:r>
          </a:p>
          <a:p>
            <a:pPr lvl="1"/>
            <a:endParaRPr lang="fr-FR" altLang="x-none" sz="1800" dirty="0">
              <a:latin typeface="Courier New" pitchFamily="49" charset="0"/>
            </a:endParaRPr>
          </a:p>
          <a:p>
            <a:pPr lvl="1"/>
            <a:endParaRPr lang="fr-FR" altLang="x-none" sz="1800" dirty="0"/>
          </a:p>
          <a:p>
            <a:pPr lvl="1">
              <a:buFontTx/>
              <a:buNone/>
            </a:pPr>
            <a:endParaRPr lang="fr-FR" altLang="x-none" sz="1800" dirty="0"/>
          </a:p>
        </p:txBody>
      </p:sp>
      <p:sp>
        <p:nvSpPr>
          <p:cNvPr id="557060" name="Rectangle 4"/>
          <p:cNvSpPr>
            <a:spLocks noGrp="1" noChangeArrowheads="1"/>
          </p:cNvSpPr>
          <p:nvPr>
            <p:ph sz="half" idx="2"/>
          </p:nvPr>
        </p:nvSpPr>
        <p:spPr>
          <a:xfrm>
            <a:off x="4691063" y="990600"/>
            <a:ext cx="4300537" cy="5334000"/>
          </a:xfrm>
        </p:spPr>
        <p:txBody>
          <a:bodyPr>
            <a:normAutofit lnSpcReduction="10000"/>
          </a:bodyPr>
          <a:lstStyle/>
          <a:p>
            <a:pPr>
              <a:buFont typeface="Monotype Sorts" pitchFamily="2" charset="2"/>
              <a:buNone/>
            </a:pPr>
            <a:r>
              <a:rPr lang="fr-FR" altLang="x-none" sz="2000" b="1" u="sng"/>
              <a:t>Caractéristiques</a:t>
            </a:r>
          </a:p>
          <a:p>
            <a:r>
              <a:rPr lang="fr-FR" altLang="x-none" sz="2000" u="sng"/>
              <a:t>Contre</a:t>
            </a:r>
          </a:p>
          <a:p>
            <a:pPr lvl="1"/>
            <a:r>
              <a:rPr lang="fr-FR" altLang="x-none" sz="1800"/>
              <a:t>Dépendance entre votre classe et ses classes de dépendance</a:t>
            </a:r>
          </a:p>
          <a:p>
            <a:pPr lvl="1"/>
            <a:r>
              <a:rPr lang="fr-FR" altLang="x-none" sz="1800"/>
              <a:t>Votre classe doit connaître comment assembler les instances de ses dépendances</a:t>
            </a:r>
          </a:p>
          <a:p>
            <a:pPr lvl="1"/>
            <a:r>
              <a:rPr lang="fr-FR" altLang="x-none" sz="1800"/>
              <a:t>Très difficile de changer le code sans modifier le code source</a:t>
            </a:r>
          </a:p>
          <a:p>
            <a:pPr lvl="1"/>
            <a:r>
              <a:rPr lang="fr-FR" altLang="x-none" sz="1800"/>
              <a:t>Très difficile de tester quand vous devez utiliser des stubs ou des mocks.</a:t>
            </a:r>
          </a:p>
          <a:p>
            <a:r>
              <a:rPr lang="fr-FR" altLang="x-none" sz="2000" u="sng"/>
              <a:t>Pour</a:t>
            </a:r>
          </a:p>
          <a:p>
            <a:pPr lvl="1"/>
            <a:r>
              <a:rPr lang="fr-FR" altLang="x-none" sz="1800"/>
              <a:t>Facile à comprendre</a:t>
            </a:r>
          </a:p>
        </p:txBody>
      </p:sp>
      <p:sp>
        <p:nvSpPr>
          <p:cNvPr id="6" name="Espace réservé du numéro de diapositive 6"/>
          <p:cNvSpPr>
            <a:spLocks noGrp="1"/>
          </p:cNvSpPr>
          <p:nvPr>
            <p:ph type="sldNum" sz="quarter" idx="12"/>
          </p:nvPr>
        </p:nvSpPr>
        <p:spPr/>
        <p:txBody>
          <a:bodyPr/>
          <a:lstStyle/>
          <a:p>
            <a:fld id="{C00ABA98-F373-42BE-8F91-1A16214C5833}" type="slidenum">
              <a:rPr lang="fr-FR" altLang="x-none"/>
              <a:pPr/>
              <a:t>35</a:t>
            </a:fld>
            <a:endParaRPr lang="fr-FR" altLang="x-none"/>
          </a:p>
        </p:txBody>
      </p:sp>
    </p:spTree>
    <p:extLst>
      <p:ext uri="{BB962C8B-B14F-4D97-AF65-F5344CB8AC3E}">
        <p14:creationId xmlns:p14="http://schemas.microsoft.com/office/powerpoint/2010/main" val="18732099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ChangeArrowheads="1"/>
          </p:cNvSpPr>
          <p:nvPr>
            <p:ph type="title"/>
          </p:nvPr>
        </p:nvSpPr>
        <p:spPr>
          <a:xfrm>
            <a:off x="640351" y="-315416"/>
            <a:ext cx="7886700" cy="1325563"/>
          </a:xfrm>
        </p:spPr>
        <p:txBody>
          <a:bodyPr/>
          <a:lstStyle/>
          <a:p>
            <a:r>
              <a:rPr lang="fr-FR" altLang="x-none" dirty="0"/>
              <a:t>Registre de services</a:t>
            </a:r>
          </a:p>
        </p:txBody>
      </p:sp>
      <p:sp>
        <p:nvSpPr>
          <p:cNvPr id="558083" name="Rectangle 3"/>
          <p:cNvSpPr>
            <a:spLocks noGrp="1" noChangeArrowheads="1"/>
          </p:cNvSpPr>
          <p:nvPr>
            <p:ph sz="half" idx="1"/>
          </p:nvPr>
        </p:nvSpPr>
        <p:spPr>
          <a:xfrm>
            <a:off x="228600" y="990600"/>
            <a:ext cx="4300538" cy="5334000"/>
          </a:xfrm>
        </p:spPr>
        <p:txBody>
          <a:bodyPr>
            <a:normAutofit lnSpcReduction="10000"/>
          </a:bodyPr>
          <a:lstStyle/>
          <a:p>
            <a:pPr>
              <a:lnSpc>
                <a:spcPct val="80000"/>
              </a:lnSpc>
            </a:pPr>
            <a:r>
              <a:rPr lang="fr-FR" altLang="x-none" sz="2000" dirty="0" err="1"/>
              <a:t>Example</a:t>
            </a:r>
            <a:r>
              <a:rPr lang="fr-FR" altLang="x-none" sz="2000" dirty="0"/>
              <a:t>:</a:t>
            </a:r>
          </a:p>
          <a:p>
            <a:pPr>
              <a:lnSpc>
                <a:spcPct val="80000"/>
              </a:lnSpc>
              <a:buFont typeface="Monotype Sorts" pitchFamily="2" charset="2"/>
              <a:buNone/>
            </a:pPr>
            <a:endParaRPr lang="fr-FR" altLang="x-none" sz="2000" dirty="0"/>
          </a:p>
          <a:p>
            <a:pPr>
              <a:lnSpc>
                <a:spcPct val="80000"/>
              </a:lnSpc>
              <a:buFont typeface="Monotype Sorts" pitchFamily="2" charset="2"/>
              <a:buNone/>
            </a:pPr>
            <a:r>
              <a:rPr lang="fr-FR" altLang="x-none" sz="1800" dirty="0">
                <a:latin typeface="Courier New" pitchFamily="49" charset="0"/>
              </a:rPr>
              <a:t>public class </a:t>
            </a:r>
            <a:r>
              <a:rPr lang="fr-FR" altLang="x-none" sz="1800" dirty="0" err="1">
                <a:latin typeface="Courier New" pitchFamily="49" charset="0"/>
              </a:rPr>
              <a:t>Foo</a:t>
            </a:r>
            <a:r>
              <a:rPr lang="fr-FR" altLang="x-none" sz="1800" dirty="0">
                <a:latin typeface="Courier New" pitchFamily="49" charset="0"/>
              </a:rPr>
              <a:t> {</a:t>
            </a:r>
          </a:p>
          <a:p>
            <a:pPr>
              <a:lnSpc>
                <a:spcPct val="80000"/>
              </a:lnSpc>
              <a:buFont typeface="Monotype Sorts" pitchFamily="2" charset="2"/>
              <a:buNone/>
            </a:pPr>
            <a:endParaRPr lang="fr-FR" altLang="x-none" sz="1800" dirty="0">
              <a:latin typeface="Courier New" pitchFamily="49" charset="0"/>
            </a:endParaRPr>
          </a:p>
          <a:p>
            <a:pPr>
              <a:lnSpc>
                <a:spcPct val="80000"/>
              </a:lnSpc>
              <a:buFont typeface="Monotype Sorts" pitchFamily="2" charset="2"/>
              <a:buNone/>
            </a:pPr>
            <a:r>
              <a:rPr lang="fr-FR" altLang="x-none" sz="1800" dirty="0">
                <a:latin typeface="Courier New" pitchFamily="49" charset="0"/>
              </a:rPr>
              <a:t>	</a:t>
            </a:r>
            <a:r>
              <a:rPr lang="fr-FR" altLang="x-none" sz="1800" dirty="0" err="1">
                <a:latin typeface="Courier New" pitchFamily="49" charset="0"/>
              </a:rPr>
              <a:t>private</a:t>
            </a:r>
            <a:r>
              <a:rPr lang="fr-FR" altLang="x-none" sz="1800" dirty="0">
                <a:latin typeface="Courier New" pitchFamily="49" charset="0"/>
              </a:rPr>
              <a:t> </a:t>
            </a:r>
            <a:r>
              <a:rPr lang="fr-FR" altLang="x-none" sz="1800" dirty="0" err="1">
                <a:latin typeface="Courier New" pitchFamily="49" charset="0"/>
              </a:rPr>
              <a:t>IBar</a:t>
            </a:r>
            <a:r>
              <a:rPr lang="fr-FR" altLang="x-none" sz="1800" dirty="0">
                <a:latin typeface="Courier New" pitchFamily="49" charset="0"/>
              </a:rPr>
              <a:t> bar;</a:t>
            </a:r>
          </a:p>
          <a:p>
            <a:pPr>
              <a:lnSpc>
                <a:spcPct val="80000"/>
              </a:lnSpc>
              <a:buFont typeface="Monotype Sorts" pitchFamily="2" charset="2"/>
              <a:buNone/>
            </a:pPr>
            <a:r>
              <a:rPr lang="fr-FR" altLang="x-none" sz="1800" dirty="0">
                <a:latin typeface="Courier New" pitchFamily="49" charset="0"/>
              </a:rPr>
              <a:t>	</a:t>
            </a:r>
            <a:r>
              <a:rPr lang="fr-FR" altLang="x-none" sz="1800" dirty="0" err="1">
                <a:latin typeface="Courier New" pitchFamily="49" charset="0"/>
              </a:rPr>
              <a:t>private</a:t>
            </a:r>
            <a:r>
              <a:rPr lang="fr-FR" altLang="x-none" sz="1800" dirty="0">
                <a:latin typeface="Courier New" pitchFamily="49" charset="0"/>
              </a:rPr>
              <a:t> </a:t>
            </a:r>
            <a:r>
              <a:rPr lang="fr-FR" altLang="x-none" sz="1800" dirty="0" err="1">
                <a:latin typeface="Courier New" pitchFamily="49" charset="0"/>
              </a:rPr>
              <a:t>IBaz</a:t>
            </a:r>
            <a:r>
              <a:rPr lang="fr-FR" altLang="x-none" sz="1800" dirty="0">
                <a:latin typeface="Courier New" pitchFamily="49" charset="0"/>
              </a:rPr>
              <a:t> </a:t>
            </a:r>
            <a:r>
              <a:rPr lang="fr-FR" altLang="x-none" sz="1800" dirty="0" err="1">
                <a:latin typeface="Courier New" pitchFamily="49" charset="0"/>
              </a:rPr>
              <a:t>baz</a:t>
            </a:r>
            <a:r>
              <a:rPr lang="fr-FR" altLang="x-none" sz="1800" dirty="0">
                <a:latin typeface="Courier New" pitchFamily="49" charset="0"/>
              </a:rPr>
              <a:t>;</a:t>
            </a:r>
          </a:p>
          <a:p>
            <a:pPr>
              <a:lnSpc>
                <a:spcPct val="80000"/>
              </a:lnSpc>
              <a:buFont typeface="Monotype Sorts" pitchFamily="2" charset="2"/>
              <a:buNone/>
            </a:pPr>
            <a:r>
              <a:rPr lang="fr-FR" altLang="x-none" sz="1800" dirty="0">
                <a:latin typeface="Courier New" pitchFamily="49" charset="0"/>
              </a:rPr>
              <a:t>	</a:t>
            </a:r>
            <a:r>
              <a:rPr lang="fr-FR" altLang="x-none" sz="1800" dirty="0" err="1">
                <a:latin typeface="Courier New" pitchFamily="49" charset="0"/>
              </a:rPr>
              <a:t>private</a:t>
            </a:r>
            <a:r>
              <a:rPr lang="fr-FR" altLang="x-none" sz="1800" dirty="0">
                <a:latin typeface="Courier New" pitchFamily="49" charset="0"/>
              </a:rPr>
              <a:t> </a:t>
            </a:r>
            <a:r>
              <a:rPr lang="fr-FR" altLang="x-none" sz="1800" dirty="0" err="1">
                <a:latin typeface="Courier New" pitchFamily="49" charset="0"/>
              </a:rPr>
              <a:t>IServiceLocator</a:t>
            </a:r>
            <a:r>
              <a:rPr lang="fr-FR" altLang="x-none" sz="1800" dirty="0">
                <a:latin typeface="Courier New" pitchFamily="49" charset="0"/>
              </a:rPr>
              <a:t> </a:t>
            </a:r>
            <a:r>
              <a:rPr lang="fr-FR" altLang="x-none" sz="1800" dirty="0" err="1">
                <a:latin typeface="Courier New" pitchFamily="49" charset="0"/>
              </a:rPr>
              <a:t>locator</a:t>
            </a:r>
            <a:r>
              <a:rPr lang="fr-FR" altLang="x-none" sz="1800" dirty="0">
                <a:latin typeface="Courier New" pitchFamily="49" charset="0"/>
              </a:rPr>
              <a:t>;</a:t>
            </a:r>
          </a:p>
          <a:p>
            <a:pPr>
              <a:lnSpc>
                <a:spcPct val="80000"/>
              </a:lnSpc>
              <a:buFont typeface="Monotype Sorts" pitchFamily="2" charset="2"/>
              <a:buNone/>
            </a:pPr>
            <a:endParaRPr lang="fr-FR" altLang="x-none" sz="1800" dirty="0">
              <a:latin typeface="Courier New" pitchFamily="49" charset="0"/>
            </a:endParaRPr>
          </a:p>
          <a:p>
            <a:pPr>
              <a:lnSpc>
                <a:spcPct val="80000"/>
              </a:lnSpc>
              <a:buFont typeface="Monotype Sorts" pitchFamily="2" charset="2"/>
              <a:buNone/>
            </a:pPr>
            <a:r>
              <a:rPr lang="fr-FR" altLang="x-none" sz="1800" dirty="0">
                <a:latin typeface="Courier New" pitchFamily="49" charset="0"/>
              </a:rPr>
              <a:t>	public </a:t>
            </a:r>
            <a:r>
              <a:rPr lang="fr-FR" altLang="x-none" sz="1800" dirty="0" err="1">
                <a:latin typeface="Courier New" pitchFamily="49" charset="0"/>
              </a:rPr>
              <a:t>Foo</a:t>
            </a:r>
            <a:r>
              <a:rPr lang="fr-FR" altLang="x-none" sz="1800" dirty="0">
                <a:latin typeface="Courier New" pitchFamily="49" charset="0"/>
              </a:rPr>
              <a:t>(</a:t>
            </a:r>
            <a:r>
              <a:rPr lang="fr-FR" altLang="x-none" sz="1800" dirty="0" err="1">
                <a:latin typeface="Courier New" pitchFamily="49" charset="0"/>
              </a:rPr>
              <a:t>IServiceLocator</a:t>
            </a:r>
            <a:r>
              <a:rPr lang="fr-FR" altLang="x-none" sz="1800" dirty="0">
                <a:latin typeface="Courier New" pitchFamily="49" charset="0"/>
              </a:rPr>
              <a:t> </a:t>
            </a:r>
            <a:r>
              <a:rPr lang="fr-FR" altLang="x-none" sz="1800" dirty="0" err="1">
                <a:latin typeface="Courier New" pitchFamily="49" charset="0"/>
              </a:rPr>
              <a:t>locator</a:t>
            </a:r>
            <a:r>
              <a:rPr lang="fr-FR" altLang="x-none" sz="1800" dirty="0">
                <a:latin typeface="Courier New" pitchFamily="49" charset="0"/>
              </a:rPr>
              <a:t>_) {</a:t>
            </a:r>
          </a:p>
          <a:p>
            <a:pPr>
              <a:lnSpc>
                <a:spcPct val="80000"/>
              </a:lnSpc>
              <a:buFont typeface="Monotype Sorts" pitchFamily="2" charset="2"/>
              <a:buNone/>
            </a:pPr>
            <a:r>
              <a:rPr lang="fr-FR" altLang="x-none" sz="1800" dirty="0">
                <a:latin typeface="Courier New" pitchFamily="49" charset="0"/>
              </a:rPr>
              <a:t>		 </a:t>
            </a:r>
            <a:r>
              <a:rPr lang="fr-FR" altLang="x-none" sz="1800" dirty="0" err="1">
                <a:latin typeface="Courier New" pitchFamily="49" charset="0"/>
              </a:rPr>
              <a:t>locator</a:t>
            </a:r>
            <a:r>
              <a:rPr lang="fr-FR" altLang="x-none" sz="1800" dirty="0">
                <a:latin typeface="Courier New" pitchFamily="49" charset="0"/>
              </a:rPr>
              <a:t> = </a:t>
            </a:r>
            <a:r>
              <a:rPr lang="fr-FR" altLang="x-none" sz="1800" dirty="0" err="1">
                <a:latin typeface="Courier New" pitchFamily="49" charset="0"/>
              </a:rPr>
              <a:t>locator</a:t>
            </a:r>
            <a:r>
              <a:rPr lang="fr-FR" altLang="x-none" sz="1800" dirty="0">
                <a:latin typeface="Courier New" pitchFamily="49" charset="0"/>
              </a:rPr>
              <a:t>_;</a:t>
            </a:r>
          </a:p>
          <a:p>
            <a:pPr>
              <a:lnSpc>
                <a:spcPct val="80000"/>
              </a:lnSpc>
              <a:buFont typeface="Monotype Sorts" pitchFamily="2" charset="2"/>
              <a:buNone/>
            </a:pPr>
            <a:r>
              <a:rPr lang="fr-FR" altLang="x-none" sz="1800" dirty="0">
                <a:latin typeface="Courier New" pitchFamily="49" charset="0"/>
              </a:rPr>
              <a:t>		 bar = </a:t>
            </a:r>
            <a:r>
              <a:rPr lang="fr-FR" altLang="x-none" sz="1800" dirty="0" err="1">
                <a:latin typeface="Courier New" pitchFamily="49" charset="0"/>
              </a:rPr>
              <a:t>locator.Get</a:t>
            </a:r>
            <a:r>
              <a:rPr lang="fr-FR" altLang="x-none" sz="1800" dirty="0">
                <a:latin typeface="Courier New" pitchFamily="49" charset="0"/>
              </a:rPr>
              <a:t>(</a:t>
            </a:r>
          </a:p>
          <a:p>
            <a:pPr>
              <a:lnSpc>
                <a:spcPct val="80000"/>
              </a:lnSpc>
              <a:buFont typeface="Monotype Sorts" pitchFamily="2" charset="2"/>
              <a:buNone/>
            </a:pPr>
            <a:r>
              <a:rPr lang="fr-FR" altLang="x-none" sz="1800" dirty="0">
                <a:latin typeface="Courier New" pitchFamily="49" charset="0"/>
              </a:rPr>
              <a:t>		    </a:t>
            </a:r>
            <a:r>
              <a:rPr lang="fr-FR" altLang="x-none" sz="1800" dirty="0" err="1">
                <a:latin typeface="Courier New" pitchFamily="49" charset="0"/>
              </a:rPr>
              <a:t>ServiceNames.BAR</a:t>
            </a:r>
            <a:endParaRPr lang="fr-FR" altLang="x-none" sz="1800" dirty="0">
              <a:latin typeface="Courier New" pitchFamily="49" charset="0"/>
            </a:endParaRPr>
          </a:p>
          <a:p>
            <a:pPr>
              <a:lnSpc>
                <a:spcPct val="80000"/>
              </a:lnSpc>
              <a:buFont typeface="Monotype Sorts" pitchFamily="2" charset="2"/>
              <a:buNone/>
            </a:pPr>
            <a:r>
              <a:rPr lang="fr-FR" altLang="x-none" sz="1800" dirty="0">
                <a:latin typeface="Courier New" pitchFamily="49" charset="0"/>
              </a:rPr>
              <a:t>		);</a:t>
            </a:r>
          </a:p>
          <a:p>
            <a:pPr>
              <a:lnSpc>
                <a:spcPct val="80000"/>
              </a:lnSpc>
              <a:buFont typeface="Monotype Sorts" pitchFamily="2" charset="2"/>
              <a:buNone/>
            </a:pPr>
            <a:r>
              <a:rPr lang="fr-FR" altLang="x-none" sz="1800" dirty="0">
                <a:latin typeface="Courier New" pitchFamily="49" charset="0"/>
              </a:rPr>
              <a:t>		 </a:t>
            </a:r>
            <a:r>
              <a:rPr lang="fr-FR" altLang="x-none" sz="1800" dirty="0" err="1">
                <a:latin typeface="Courier New" pitchFamily="49" charset="0"/>
              </a:rPr>
              <a:t>baz</a:t>
            </a:r>
            <a:r>
              <a:rPr lang="fr-FR" altLang="x-none" sz="1800" dirty="0">
                <a:latin typeface="Courier New" pitchFamily="49" charset="0"/>
              </a:rPr>
              <a:t> = new </a:t>
            </a:r>
            <a:r>
              <a:rPr lang="fr-FR" altLang="x-none" sz="1800" dirty="0" err="1">
                <a:latin typeface="Courier New" pitchFamily="49" charset="0"/>
              </a:rPr>
              <a:t>SomeBaz</a:t>
            </a:r>
            <a:r>
              <a:rPr lang="fr-FR" altLang="x-none" sz="1800" dirty="0">
                <a:latin typeface="Courier New" pitchFamily="49" charset="0"/>
              </a:rPr>
              <a:t>(</a:t>
            </a:r>
          </a:p>
          <a:p>
            <a:pPr>
              <a:lnSpc>
                <a:spcPct val="80000"/>
              </a:lnSpc>
              <a:buFont typeface="Monotype Sorts" pitchFamily="2" charset="2"/>
              <a:buNone/>
            </a:pPr>
            <a:r>
              <a:rPr lang="fr-FR" altLang="x-none" sz="1800" dirty="0">
                <a:latin typeface="Courier New" pitchFamily="49" charset="0"/>
              </a:rPr>
              <a:t>		   </a:t>
            </a:r>
            <a:r>
              <a:rPr lang="fr-FR" altLang="x-none" sz="1800" dirty="0" err="1">
                <a:latin typeface="Courier New" pitchFamily="49" charset="0"/>
              </a:rPr>
              <a:t>ServicesNames.BAZ</a:t>
            </a:r>
            <a:endParaRPr lang="fr-FR" altLang="x-none" sz="1800" dirty="0">
              <a:latin typeface="Courier New" pitchFamily="49" charset="0"/>
            </a:endParaRPr>
          </a:p>
          <a:p>
            <a:pPr>
              <a:lnSpc>
                <a:spcPct val="80000"/>
              </a:lnSpc>
              <a:buFont typeface="Monotype Sorts" pitchFamily="2" charset="2"/>
              <a:buNone/>
            </a:pPr>
            <a:r>
              <a:rPr lang="fr-FR" altLang="x-none" sz="1800" dirty="0">
                <a:latin typeface="Courier New" pitchFamily="49" charset="0"/>
              </a:rPr>
              <a:t>		);</a:t>
            </a:r>
          </a:p>
          <a:p>
            <a:pPr>
              <a:lnSpc>
                <a:spcPct val="80000"/>
              </a:lnSpc>
              <a:buFont typeface="Monotype Sorts" pitchFamily="2" charset="2"/>
              <a:buNone/>
            </a:pPr>
            <a:r>
              <a:rPr lang="fr-FR" altLang="x-none" sz="1800" dirty="0">
                <a:latin typeface="Courier New" pitchFamily="49" charset="0"/>
              </a:rPr>
              <a:t>	}</a:t>
            </a:r>
          </a:p>
          <a:p>
            <a:pPr>
              <a:lnSpc>
                <a:spcPct val="80000"/>
              </a:lnSpc>
              <a:buFont typeface="Monotype Sorts" pitchFamily="2" charset="2"/>
              <a:buNone/>
            </a:pPr>
            <a:r>
              <a:rPr lang="fr-FR" altLang="x-none" sz="1800" dirty="0">
                <a:latin typeface="Courier New" pitchFamily="49" charset="0"/>
              </a:rPr>
              <a:t>}</a:t>
            </a:r>
          </a:p>
          <a:p>
            <a:pPr>
              <a:lnSpc>
                <a:spcPct val="80000"/>
              </a:lnSpc>
            </a:pPr>
            <a:endParaRPr lang="fr-FR" altLang="x-none" sz="1800" dirty="0">
              <a:latin typeface="Courier New" pitchFamily="49" charset="0"/>
            </a:endParaRPr>
          </a:p>
        </p:txBody>
      </p:sp>
      <p:sp>
        <p:nvSpPr>
          <p:cNvPr id="558084" name="Rectangle 4"/>
          <p:cNvSpPr>
            <a:spLocks noGrp="1" noChangeArrowheads="1"/>
          </p:cNvSpPr>
          <p:nvPr>
            <p:ph sz="half" idx="2"/>
          </p:nvPr>
        </p:nvSpPr>
        <p:spPr>
          <a:xfrm>
            <a:off x="4691063" y="990600"/>
            <a:ext cx="4300537" cy="5334000"/>
          </a:xfrm>
        </p:spPr>
        <p:txBody>
          <a:bodyPr>
            <a:normAutofit lnSpcReduction="10000"/>
          </a:bodyPr>
          <a:lstStyle/>
          <a:p>
            <a:pPr>
              <a:lnSpc>
                <a:spcPct val="80000"/>
              </a:lnSpc>
              <a:spcBef>
                <a:spcPct val="50000"/>
              </a:spcBef>
              <a:buFont typeface="Monotype Sorts" pitchFamily="2" charset="2"/>
              <a:buNone/>
            </a:pPr>
            <a:r>
              <a:rPr lang="fr-FR" altLang="x-none" sz="2400" b="1" u="sng"/>
              <a:t>Caractéristiques</a:t>
            </a:r>
            <a:endParaRPr lang="fr-FR" altLang="x-none" sz="2400" u="sng"/>
          </a:p>
          <a:p>
            <a:pPr>
              <a:lnSpc>
                <a:spcPct val="80000"/>
              </a:lnSpc>
            </a:pPr>
            <a:r>
              <a:rPr lang="fr-FR" altLang="x-none" sz="2400" u="sng"/>
              <a:t>Contre</a:t>
            </a:r>
          </a:p>
          <a:p>
            <a:pPr lvl="1">
              <a:lnSpc>
                <a:spcPct val="80000"/>
              </a:lnSpc>
            </a:pPr>
            <a:r>
              <a:rPr lang="fr-FR" altLang="x-none" sz="2000"/>
              <a:t>Votre classe dépend du registre de service</a:t>
            </a:r>
          </a:p>
          <a:p>
            <a:pPr lvl="1">
              <a:lnSpc>
                <a:spcPct val="80000"/>
              </a:lnSpc>
            </a:pPr>
            <a:r>
              <a:rPr lang="fr-FR" altLang="x-none" sz="2000"/>
              <a:t>Vous devez toujours obtenir le registre de services – soit statiquement ou via … une sorte de mécanisme d’injection de dépendances</a:t>
            </a:r>
          </a:p>
          <a:p>
            <a:pPr>
              <a:lnSpc>
                <a:spcPct val="80000"/>
              </a:lnSpc>
            </a:pPr>
            <a:endParaRPr lang="fr-FR" altLang="x-none" sz="2400" u="sng"/>
          </a:p>
          <a:p>
            <a:pPr>
              <a:lnSpc>
                <a:spcPct val="80000"/>
              </a:lnSpc>
            </a:pPr>
            <a:r>
              <a:rPr lang="fr-FR" altLang="x-none" sz="2400" u="sng"/>
              <a:t>Pour</a:t>
            </a:r>
          </a:p>
          <a:p>
            <a:pPr lvl="1">
              <a:lnSpc>
                <a:spcPct val="80000"/>
              </a:lnSpc>
            </a:pPr>
            <a:r>
              <a:rPr lang="fr-FR" altLang="x-none" sz="2000"/>
              <a:t>Simple à comprendre</a:t>
            </a:r>
          </a:p>
          <a:p>
            <a:pPr lvl="1">
              <a:lnSpc>
                <a:spcPct val="80000"/>
              </a:lnSpc>
            </a:pPr>
            <a:r>
              <a:rPr lang="fr-FR" altLang="x-none" sz="2000"/>
              <a:t>Testable</a:t>
            </a:r>
          </a:p>
          <a:p>
            <a:pPr lvl="1">
              <a:lnSpc>
                <a:spcPct val="80000"/>
              </a:lnSpc>
            </a:pPr>
            <a:r>
              <a:rPr lang="fr-FR" altLang="x-none" sz="2000"/>
              <a:t>Flexible</a:t>
            </a:r>
          </a:p>
          <a:p>
            <a:pPr lvl="1">
              <a:lnSpc>
                <a:spcPct val="80000"/>
              </a:lnSpc>
            </a:pPr>
            <a:r>
              <a:rPr lang="fr-FR" altLang="x-none" sz="2000"/>
              <a:t>Extensible</a:t>
            </a:r>
          </a:p>
          <a:p>
            <a:pPr lvl="1">
              <a:lnSpc>
                <a:spcPct val="80000"/>
              </a:lnSpc>
            </a:pPr>
            <a:r>
              <a:rPr lang="fr-FR" altLang="x-none" sz="2000"/>
              <a:t>Force une meilleure séparation entre les interfaces et les implémentations</a:t>
            </a:r>
          </a:p>
        </p:txBody>
      </p:sp>
      <p:sp>
        <p:nvSpPr>
          <p:cNvPr id="6" name="Espace réservé du numéro de diapositive 6"/>
          <p:cNvSpPr>
            <a:spLocks noGrp="1"/>
          </p:cNvSpPr>
          <p:nvPr>
            <p:ph type="sldNum" sz="quarter" idx="12"/>
          </p:nvPr>
        </p:nvSpPr>
        <p:spPr/>
        <p:txBody>
          <a:bodyPr/>
          <a:lstStyle/>
          <a:p>
            <a:fld id="{DE6AE270-D326-411A-AB06-FDCE618CCDCE}" type="slidenum">
              <a:rPr lang="fr-FR" altLang="x-none"/>
              <a:pPr/>
              <a:t>36</a:t>
            </a:fld>
            <a:endParaRPr lang="fr-FR" altLang="x-none"/>
          </a:p>
        </p:txBody>
      </p:sp>
    </p:spTree>
    <p:extLst>
      <p:ext uri="{BB962C8B-B14F-4D97-AF65-F5344CB8AC3E}">
        <p14:creationId xmlns:p14="http://schemas.microsoft.com/office/powerpoint/2010/main" val="10181273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9106" name="Rectangle 2"/>
          <p:cNvSpPr>
            <a:spLocks noGrp="1" noChangeArrowheads="1"/>
          </p:cNvSpPr>
          <p:nvPr>
            <p:ph type="title"/>
          </p:nvPr>
        </p:nvSpPr>
        <p:spPr>
          <a:xfrm>
            <a:off x="628650" y="-272827"/>
            <a:ext cx="7886700" cy="1325563"/>
          </a:xfrm>
        </p:spPr>
        <p:txBody>
          <a:bodyPr/>
          <a:lstStyle/>
          <a:p>
            <a:r>
              <a:rPr lang="fr-FR" altLang="x-none" dirty="0"/>
              <a:t>Inversion de Contrôle</a:t>
            </a:r>
          </a:p>
        </p:txBody>
      </p:sp>
      <p:sp>
        <p:nvSpPr>
          <p:cNvPr id="559107" name="Rectangle 3"/>
          <p:cNvSpPr>
            <a:spLocks noGrp="1" noChangeArrowheads="1"/>
          </p:cNvSpPr>
          <p:nvPr>
            <p:ph sz="half" idx="1"/>
          </p:nvPr>
        </p:nvSpPr>
        <p:spPr>
          <a:xfrm>
            <a:off x="228600" y="990600"/>
            <a:ext cx="4300538" cy="5334000"/>
          </a:xfrm>
        </p:spPr>
        <p:txBody>
          <a:bodyPr>
            <a:normAutofit fontScale="92500" lnSpcReduction="10000"/>
          </a:bodyPr>
          <a:lstStyle/>
          <a:p>
            <a:pPr>
              <a:lnSpc>
                <a:spcPct val="80000"/>
              </a:lnSpc>
            </a:pPr>
            <a:r>
              <a:rPr lang="fr-FR" altLang="x-none" sz="1800"/>
              <a:t>Example:</a:t>
            </a:r>
          </a:p>
          <a:p>
            <a:pPr>
              <a:lnSpc>
                <a:spcPct val="80000"/>
              </a:lnSpc>
              <a:buFont typeface="Monotype Sorts" pitchFamily="2" charset="2"/>
              <a:buNone/>
            </a:pPr>
            <a:endParaRPr lang="fr-FR" altLang="x-none" sz="1800"/>
          </a:p>
          <a:p>
            <a:pPr>
              <a:lnSpc>
                <a:spcPct val="80000"/>
              </a:lnSpc>
              <a:buFont typeface="Monotype Sorts" pitchFamily="2" charset="2"/>
              <a:buNone/>
            </a:pPr>
            <a:r>
              <a:rPr lang="fr-FR" altLang="x-none" sz="1800">
                <a:latin typeface="Courier New" pitchFamily="49" charset="0"/>
              </a:rPr>
              <a:t>public class Foo {</a:t>
            </a:r>
          </a:p>
          <a:p>
            <a:pPr>
              <a:lnSpc>
                <a:spcPct val="80000"/>
              </a:lnSpc>
              <a:buFont typeface="Monotype Sorts" pitchFamily="2" charset="2"/>
              <a:buNone/>
            </a:pPr>
            <a:r>
              <a:rPr lang="fr-FR" altLang="x-none" sz="1800">
                <a:latin typeface="Courier New" pitchFamily="49" charset="0"/>
              </a:rPr>
              <a:t>	private IBar bar;</a:t>
            </a:r>
          </a:p>
          <a:p>
            <a:pPr>
              <a:lnSpc>
                <a:spcPct val="80000"/>
              </a:lnSpc>
              <a:buFont typeface="Monotype Sorts" pitchFamily="2" charset="2"/>
              <a:buNone/>
            </a:pPr>
            <a:r>
              <a:rPr lang="fr-FR" altLang="x-none" sz="1800">
                <a:latin typeface="Courier New" pitchFamily="49" charset="0"/>
              </a:rPr>
              <a:t>	private IBaz baz;</a:t>
            </a:r>
          </a:p>
          <a:p>
            <a:pPr>
              <a:lnSpc>
                <a:spcPct val="80000"/>
              </a:lnSpc>
              <a:buFont typeface="Monotype Sorts" pitchFamily="2" charset="2"/>
              <a:buNone/>
            </a:pPr>
            <a:r>
              <a:rPr lang="fr-FR" altLang="x-none" sz="1800">
                <a:latin typeface="Courier New" pitchFamily="49" charset="0"/>
              </a:rPr>
              <a:t>	public Foo(IBar bar_, IBaz baz_) {</a:t>
            </a:r>
          </a:p>
          <a:p>
            <a:pPr>
              <a:lnSpc>
                <a:spcPct val="80000"/>
              </a:lnSpc>
              <a:buFont typeface="Monotype Sorts" pitchFamily="2" charset="2"/>
              <a:buNone/>
            </a:pPr>
            <a:r>
              <a:rPr lang="fr-FR" altLang="x-none" sz="1800">
                <a:latin typeface="Courier New" pitchFamily="49" charset="0"/>
              </a:rPr>
              <a:t>		bar = bar_;</a:t>
            </a:r>
          </a:p>
          <a:p>
            <a:pPr>
              <a:lnSpc>
                <a:spcPct val="80000"/>
              </a:lnSpc>
              <a:buFont typeface="Monotype Sorts" pitchFamily="2" charset="2"/>
              <a:buNone/>
            </a:pPr>
            <a:r>
              <a:rPr lang="fr-FR" altLang="x-none" sz="1800">
                <a:latin typeface="Courier New" pitchFamily="49" charset="0"/>
              </a:rPr>
              <a:t>		baz = baz_;</a:t>
            </a:r>
          </a:p>
          <a:p>
            <a:pPr>
              <a:lnSpc>
                <a:spcPct val="80000"/>
              </a:lnSpc>
              <a:buFont typeface="Monotype Sorts" pitchFamily="2" charset="2"/>
              <a:buNone/>
            </a:pPr>
            <a:r>
              <a:rPr lang="fr-FR" altLang="x-none" sz="1800">
                <a:latin typeface="Courier New" pitchFamily="49" charset="0"/>
              </a:rPr>
              <a:t>	}</a:t>
            </a:r>
          </a:p>
          <a:p>
            <a:pPr>
              <a:lnSpc>
                <a:spcPct val="80000"/>
              </a:lnSpc>
              <a:buFont typeface="Monotype Sorts" pitchFamily="2" charset="2"/>
              <a:buNone/>
            </a:pPr>
            <a:r>
              <a:rPr lang="fr-FR" altLang="x-none" sz="1800">
                <a:latin typeface="Courier New" pitchFamily="49" charset="0"/>
              </a:rPr>
              <a:t>}</a:t>
            </a:r>
          </a:p>
          <a:p>
            <a:pPr>
              <a:lnSpc>
                <a:spcPct val="80000"/>
              </a:lnSpc>
            </a:pPr>
            <a:endParaRPr lang="fr-FR" altLang="x-none" sz="1800">
              <a:latin typeface="Courier New" pitchFamily="49" charset="0"/>
            </a:endParaRPr>
          </a:p>
        </p:txBody>
      </p:sp>
      <p:sp>
        <p:nvSpPr>
          <p:cNvPr id="559108" name="Rectangle 4"/>
          <p:cNvSpPr>
            <a:spLocks noGrp="1" noChangeArrowheads="1"/>
          </p:cNvSpPr>
          <p:nvPr>
            <p:ph sz="half" idx="2"/>
          </p:nvPr>
        </p:nvSpPr>
        <p:spPr>
          <a:xfrm>
            <a:off x="4567238" y="990600"/>
            <a:ext cx="4037012" cy="4114800"/>
          </a:xfrm>
        </p:spPr>
        <p:txBody>
          <a:bodyPr>
            <a:normAutofit fontScale="92500" lnSpcReduction="10000"/>
          </a:bodyPr>
          <a:lstStyle/>
          <a:p>
            <a:pPr>
              <a:lnSpc>
                <a:spcPct val="80000"/>
              </a:lnSpc>
              <a:buFont typeface="Monotype Sorts" pitchFamily="2" charset="2"/>
              <a:buNone/>
            </a:pPr>
            <a:r>
              <a:rPr lang="fr-FR" altLang="x-none" sz="2400" b="1" u="sng"/>
              <a:t>Caractéristiques</a:t>
            </a:r>
            <a:endParaRPr lang="fr-FR" altLang="x-none" sz="2000" b="1" u="sng"/>
          </a:p>
          <a:p>
            <a:pPr>
              <a:lnSpc>
                <a:spcPct val="80000"/>
              </a:lnSpc>
              <a:buFont typeface="Monotype Sorts" pitchFamily="2" charset="2"/>
              <a:buNone/>
            </a:pPr>
            <a:endParaRPr lang="fr-FR" altLang="x-none" sz="2000" b="1" u="sng"/>
          </a:p>
          <a:p>
            <a:pPr>
              <a:lnSpc>
                <a:spcPct val="80000"/>
              </a:lnSpc>
            </a:pPr>
            <a:r>
              <a:rPr lang="fr-FR" altLang="x-none" sz="2000" u="sng"/>
              <a:t>Contre</a:t>
            </a:r>
          </a:p>
          <a:p>
            <a:pPr lvl="1">
              <a:lnSpc>
                <a:spcPct val="80000"/>
              </a:lnSpc>
            </a:pPr>
            <a:r>
              <a:rPr lang="fr-FR" altLang="x-none" sz="1800"/>
              <a:t>Vous devez créer les dépendances et les passer pour créer votre schéma d’instance</a:t>
            </a:r>
          </a:p>
          <a:p>
            <a:pPr lvl="1">
              <a:lnSpc>
                <a:spcPct val="80000"/>
              </a:lnSpc>
              <a:buFontTx/>
              <a:buNone/>
            </a:pPr>
            <a:endParaRPr lang="fr-FR" altLang="x-none" sz="1800"/>
          </a:p>
          <a:p>
            <a:pPr>
              <a:lnSpc>
                <a:spcPct val="80000"/>
              </a:lnSpc>
            </a:pPr>
            <a:r>
              <a:rPr lang="fr-FR" altLang="x-none" sz="2000" u="sng"/>
              <a:t>Pour</a:t>
            </a:r>
          </a:p>
          <a:p>
            <a:pPr lvl="1">
              <a:lnSpc>
                <a:spcPct val="80000"/>
              </a:lnSpc>
            </a:pPr>
            <a:r>
              <a:rPr lang="fr-FR" altLang="x-none" sz="1800"/>
              <a:t>Facile à comprendre</a:t>
            </a:r>
          </a:p>
          <a:p>
            <a:pPr lvl="1">
              <a:lnSpc>
                <a:spcPct val="80000"/>
              </a:lnSpc>
            </a:pPr>
            <a:r>
              <a:rPr lang="fr-FR" altLang="x-none" sz="1800"/>
              <a:t>Testable</a:t>
            </a:r>
          </a:p>
          <a:p>
            <a:pPr lvl="1">
              <a:lnSpc>
                <a:spcPct val="80000"/>
              </a:lnSpc>
            </a:pPr>
            <a:r>
              <a:rPr lang="fr-FR" altLang="x-none" sz="1800"/>
              <a:t>Flexible</a:t>
            </a:r>
          </a:p>
          <a:p>
            <a:pPr lvl="1">
              <a:lnSpc>
                <a:spcPct val="80000"/>
              </a:lnSpc>
            </a:pPr>
            <a:r>
              <a:rPr lang="fr-FR" altLang="x-none" sz="1800"/>
              <a:t>Extensible</a:t>
            </a:r>
          </a:p>
          <a:p>
            <a:pPr lvl="1">
              <a:lnSpc>
                <a:spcPct val="80000"/>
              </a:lnSpc>
            </a:pPr>
            <a:r>
              <a:rPr lang="fr-FR" altLang="x-none" sz="2000"/>
              <a:t>Force une meilleure séparation entre les interfaces et les implémentations</a:t>
            </a:r>
          </a:p>
          <a:p>
            <a:pPr lvl="1">
              <a:lnSpc>
                <a:spcPct val="80000"/>
              </a:lnSpc>
            </a:pPr>
            <a:r>
              <a:rPr lang="fr-FR" altLang="x-none" sz="1800"/>
              <a:t>Code propre, clair et simple à comprendre</a:t>
            </a:r>
          </a:p>
          <a:p>
            <a:pPr>
              <a:lnSpc>
                <a:spcPct val="80000"/>
              </a:lnSpc>
            </a:pPr>
            <a:endParaRPr lang="fr-FR" altLang="x-none" sz="2000"/>
          </a:p>
        </p:txBody>
      </p:sp>
      <p:sp>
        <p:nvSpPr>
          <p:cNvPr id="6" name="Espace réservé du numéro de diapositive 6"/>
          <p:cNvSpPr>
            <a:spLocks noGrp="1"/>
          </p:cNvSpPr>
          <p:nvPr>
            <p:ph type="sldNum" sz="quarter" idx="12"/>
          </p:nvPr>
        </p:nvSpPr>
        <p:spPr/>
        <p:txBody>
          <a:bodyPr/>
          <a:lstStyle/>
          <a:p>
            <a:fld id="{B590DAB3-215D-4633-8470-AD0F201CB308}" type="slidenum">
              <a:rPr lang="fr-FR" altLang="x-none"/>
              <a:pPr/>
              <a:t>37</a:t>
            </a:fld>
            <a:endParaRPr lang="fr-FR" altLang="x-none"/>
          </a:p>
        </p:txBody>
      </p:sp>
    </p:spTree>
    <p:extLst>
      <p:ext uri="{BB962C8B-B14F-4D97-AF65-F5344CB8AC3E}">
        <p14:creationId xmlns:p14="http://schemas.microsoft.com/office/powerpoint/2010/main" val="27287079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title"/>
          </p:nvPr>
        </p:nvSpPr>
        <p:spPr>
          <a:xfrm>
            <a:off x="628650" y="-315416"/>
            <a:ext cx="7886700" cy="1325563"/>
          </a:xfrm>
        </p:spPr>
        <p:txBody>
          <a:bodyPr/>
          <a:lstStyle/>
          <a:p>
            <a:r>
              <a:rPr lang="fr-FR" altLang="x-none" dirty="0"/>
              <a:t>Inversion de Contrôle</a:t>
            </a:r>
          </a:p>
        </p:txBody>
      </p:sp>
      <p:sp>
        <p:nvSpPr>
          <p:cNvPr id="560131" name="Rectangle 3"/>
          <p:cNvSpPr>
            <a:spLocks noGrp="1" noChangeArrowheads="1"/>
          </p:cNvSpPr>
          <p:nvPr>
            <p:ph idx="1"/>
          </p:nvPr>
        </p:nvSpPr>
        <p:spPr>
          <a:xfrm>
            <a:off x="609600" y="990600"/>
            <a:ext cx="7772400" cy="5391150"/>
          </a:xfrm>
        </p:spPr>
        <p:txBody>
          <a:bodyPr/>
          <a:lstStyle/>
          <a:p>
            <a:pPr>
              <a:lnSpc>
                <a:spcPct val="90000"/>
              </a:lnSpc>
            </a:pPr>
            <a:r>
              <a:rPr lang="fr-FR" altLang="x-none" sz="1800"/>
              <a:t>Inversion Of Control, Dependency Injection, The Hollywood Principal etc.</a:t>
            </a:r>
          </a:p>
          <a:p>
            <a:pPr>
              <a:lnSpc>
                <a:spcPct val="90000"/>
              </a:lnSpc>
            </a:pPr>
            <a:endParaRPr lang="fr-FR" altLang="x-none" sz="1800"/>
          </a:p>
          <a:p>
            <a:pPr algn="ctr">
              <a:lnSpc>
                <a:spcPct val="90000"/>
              </a:lnSpc>
              <a:buFont typeface="Monotype Sorts" pitchFamily="2" charset="2"/>
              <a:buNone/>
            </a:pPr>
            <a:r>
              <a:rPr lang="fr-FR" altLang="x-none" sz="2400" b="1"/>
              <a:t>Instead of instantiating concrete class references in your class, depend on an abstraction and allow your concrete dependencies to be given to you.</a:t>
            </a:r>
          </a:p>
          <a:p>
            <a:pPr algn="ctr">
              <a:lnSpc>
                <a:spcPct val="90000"/>
              </a:lnSpc>
              <a:buFont typeface="Monotype Sorts" pitchFamily="2" charset="2"/>
              <a:buNone/>
            </a:pPr>
            <a:endParaRPr lang="fr-FR" altLang="x-none" sz="2400" b="1"/>
          </a:p>
          <a:p>
            <a:pPr algn="ctr">
              <a:lnSpc>
                <a:spcPct val="90000"/>
              </a:lnSpc>
              <a:buFont typeface="Monotype Sorts" pitchFamily="2" charset="2"/>
              <a:buNone/>
            </a:pPr>
            <a:r>
              <a:rPr lang="fr-FR" altLang="x-none" sz="2400" b="1"/>
              <a:t>A la place d’instancier une classe concrète (implémentation) dans votre classe, il vaut mieux dépendre d’une abstraction (Interface) et permettre que l’implémentation concrète vous soit fournie</a:t>
            </a:r>
          </a:p>
        </p:txBody>
      </p:sp>
      <p:sp>
        <p:nvSpPr>
          <p:cNvPr id="5" name="Espace réservé du numéro de diapositive 5"/>
          <p:cNvSpPr>
            <a:spLocks noGrp="1"/>
          </p:cNvSpPr>
          <p:nvPr>
            <p:ph type="sldNum" sz="quarter" idx="12"/>
          </p:nvPr>
        </p:nvSpPr>
        <p:spPr/>
        <p:txBody>
          <a:bodyPr/>
          <a:lstStyle/>
          <a:p>
            <a:fld id="{E75CBE98-9008-4E8D-AEB4-DCD4EED42F40}" type="slidenum">
              <a:rPr lang="fr-FR" altLang="x-none"/>
              <a:pPr/>
              <a:t>38</a:t>
            </a:fld>
            <a:endParaRPr lang="fr-FR" altLang="x-none"/>
          </a:p>
        </p:txBody>
      </p:sp>
    </p:spTree>
    <p:extLst>
      <p:ext uri="{BB962C8B-B14F-4D97-AF65-F5344CB8AC3E}">
        <p14:creationId xmlns:p14="http://schemas.microsoft.com/office/powerpoint/2010/main" val="3265648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Rectangle 2"/>
          <p:cNvSpPr>
            <a:spLocks noGrp="1" noChangeArrowheads="1"/>
          </p:cNvSpPr>
          <p:nvPr>
            <p:ph type="title"/>
          </p:nvPr>
        </p:nvSpPr>
        <p:spPr/>
        <p:txBody>
          <a:bodyPr/>
          <a:lstStyle/>
          <a:p>
            <a:r>
              <a:rPr lang="fr-FR" altLang="x-none"/>
              <a:t>Deux types d’injection</a:t>
            </a:r>
          </a:p>
        </p:txBody>
      </p:sp>
      <p:sp>
        <p:nvSpPr>
          <p:cNvPr id="561155" name="Rectangle 3"/>
          <p:cNvSpPr>
            <a:spLocks noGrp="1" noChangeArrowheads="1"/>
          </p:cNvSpPr>
          <p:nvPr>
            <p:ph idx="1"/>
          </p:nvPr>
        </p:nvSpPr>
        <p:spPr/>
        <p:txBody>
          <a:bodyPr/>
          <a:lstStyle/>
          <a:p>
            <a:r>
              <a:rPr lang="fr-FR" altLang="x-none"/>
              <a:t>Injection par Setter</a:t>
            </a:r>
          </a:p>
          <a:p>
            <a:pPr lvl="1"/>
            <a:r>
              <a:rPr lang="fr-FR" altLang="x-none"/>
              <a:t>Passe les dépendances par les setter/modifieurs de propriétés</a:t>
            </a:r>
          </a:p>
          <a:p>
            <a:pPr lvl="1"/>
            <a:endParaRPr lang="fr-FR" altLang="x-none"/>
          </a:p>
          <a:p>
            <a:r>
              <a:rPr lang="fr-FR" altLang="x-none"/>
              <a:t>Injection par constructeur</a:t>
            </a:r>
          </a:p>
          <a:p>
            <a:pPr lvl="1"/>
            <a:r>
              <a:rPr lang="fr-FR" altLang="x-none"/>
              <a:t>Passe les dépendances par les constructeurs</a:t>
            </a:r>
          </a:p>
          <a:p>
            <a:endParaRPr lang="fr-FR" altLang="x-none"/>
          </a:p>
          <a:p>
            <a:endParaRPr lang="fr-FR" altLang="x-none"/>
          </a:p>
        </p:txBody>
      </p:sp>
      <p:sp>
        <p:nvSpPr>
          <p:cNvPr id="5" name="Espace réservé du numéro de diapositive 5"/>
          <p:cNvSpPr>
            <a:spLocks noGrp="1"/>
          </p:cNvSpPr>
          <p:nvPr>
            <p:ph type="sldNum" sz="quarter" idx="12"/>
          </p:nvPr>
        </p:nvSpPr>
        <p:spPr/>
        <p:txBody>
          <a:bodyPr/>
          <a:lstStyle/>
          <a:p>
            <a:fld id="{FC2EB1E6-356E-47BC-9EEF-FF52D2B7BCCB}" type="slidenum">
              <a:rPr lang="fr-FR" altLang="x-none"/>
              <a:pPr/>
              <a:t>39</a:t>
            </a:fld>
            <a:endParaRPr lang="fr-FR" altLang="x-none"/>
          </a:p>
        </p:txBody>
      </p:sp>
    </p:spTree>
    <p:extLst>
      <p:ext uri="{BB962C8B-B14F-4D97-AF65-F5344CB8AC3E}">
        <p14:creationId xmlns:p14="http://schemas.microsoft.com/office/powerpoint/2010/main" val="9824235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6147"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EAED1931-76CE-438D-9F58-9E5A574C9728}" type="slidenum">
              <a:rPr lang="en-US" altLang="x-none" sz="1400"/>
              <a:pPr/>
              <a:t>4</a:t>
            </a:fld>
            <a:endParaRPr lang="en-US" altLang="x-none" sz="1400"/>
          </a:p>
        </p:txBody>
      </p:sp>
      <p:sp>
        <p:nvSpPr>
          <p:cNvPr id="6148"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6149" name="Rectangle 4"/>
          <p:cNvSpPr>
            <a:spLocks noGrp="1" noChangeArrowheads="1"/>
          </p:cNvSpPr>
          <p:nvPr>
            <p:ph type="ctrTitle"/>
          </p:nvPr>
        </p:nvSpPr>
        <p:spPr/>
        <p:txBody>
          <a:bodyPr/>
          <a:lstStyle/>
          <a:p>
            <a:r>
              <a:rPr lang="en-US" altLang="x-none" smtClean="0"/>
              <a:t>1. Motivations</a:t>
            </a:r>
            <a:endParaRPr lang="fr-FR" altLang="x-none" smtClean="0"/>
          </a:p>
        </p:txBody>
      </p:sp>
      <p:sp>
        <p:nvSpPr>
          <p:cNvPr id="6150" name="Rectangle 5"/>
          <p:cNvSpPr>
            <a:spLocks noGrp="1" noChangeArrowheads="1"/>
          </p:cNvSpPr>
          <p:nvPr>
            <p:ph type="subTitle" idx="1"/>
          </p:nvPr>
        </p:nvSpPr>
        <p:spPr/>
        <p:txBody>
          <a:bodyPr/>
          <a:lstStyle/>
          <a:p>
            <a:pPr>
              <a:spcBef>
                <a:spcPct val="50000"/>
              </a:spcBef>
            </a:pPr>
            <a:r>
              <a:rPr lang="fr-FR" altLang="x-none" sz="1800" i="1" smtClean="0"/>
              <a:t>Unless simple things are simple, complex things are impossible</a:t>
            </a:r>
          </a:p>
          <a:p>
            <a:endParaRPr lang="fr-FR" altLang="x-none" sz="1800" i="1"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ChangeArrowheads="1"/>
          </p:cNvSpPr>
          <p:nvPr>
            <p:ph type="title"/>
          </p:nvPr>
        </p:nvSpPr>
        <p:spPr/>
        <p:txBody>
          <a:bodyPr/>
          <a:lstStyle/>
          <a:p>
            <a:r>
              <a:rPr lang="en-US" altLang="x-none"/>
              <a:t>Sans IoC</a:t>
            </a:r>
          </a:p>
        </p:txBody>
      </p:sp>
      <p:sp>
        <p:nvSpPr>
          <p:cNvPr id="5" name="Espace réservé du numéro de diapositive 4"/>
          <p:cNvSpPr>
            <a:spLocks noGrp="1"/>
          </p:cNvSpPr>
          <p:nvPr>
            <p:ph type="sldNum" sz="quarter" idx="12"/>
          </p:nvPr>
        </p:nvSpPr>
        <p:spPr/>
        <p:txBody>
          <a:bodyPr/>
          <a:lstStyle/>
          <a:p>
            <a:fld id="{C52B50B9-A2DB-4478-A9B8-9B74A7965E6F}" type="slidenum">
              <a:rPr lang="fr-FR" altLang="x-none"/>
              <a:pPr/>
              <a:t>40</a:t>
            </a:fld>
            <a:endParaRPr lang="fr-FR" altLang="x-none"/>
          </a:p>
        </p:txBody>
      </p:sp>
      <p:pic>
        <p:nvPicPr>
          <p:cNvPr id="5621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663" y="1522413"/>
            <a:ext cx="6345237" cy="4056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62626"/>
      </p:ext>
    </p:extLst>
  </p:cSld>
  <p:clrMapOvr>
    <a:masterClrMapping/>
  </p:clrMapOvr>
  <p:transition>
    <p:blinds dir="ver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a:xfrm>
            <a:off x="251520" y="116632"/>
            <a:ext cx="9144000" cy="457200"/>
          </a:xfrm>
        </p:spPr>
        <p:txBody>
          <a:bodyPr>
            <a:normAutofit fontScale="90000"/>
          </a:bodyPr>
          <a:lstStyle/>
          <a:p>
            <a:r>
              <a:rPr lang="fr-FR" altLang="x-none" dirty="0"/>
              <a:t>Dépendances avec les classes concrètes</a:t>
            </a:r>
          </a:p>
        </p:txBody>
      </p:sp>
      <p:sp>
        <p:nvSpPr>
          <p:cNvPr id="6" name="Espace réservé du numéro de diapositive 4"/>
          <p:cNvSpPr>
            <a:spLocks noGrp="1"/>
          </p:cNvSpPr>
          <p:nvPr>
            <p:ph type="sldNum" sz="quarter" idx="12"/>
          </p:nvPr>
        </p:nvSpPr>
        <p:spPr/>
        <p:txBody>
          <a:bodyPr/>
          <a:lstStyle/>
          <a:p>
            <a:fld id="{8FFDA20A-7637-4A6B-ADAE-5D5656833260}" type="slidenum">
              <a:rPr lang="fr-FR" altLang="x-none"/>
              <a:pPr/>
              <a:t>41</a:t>
            </a:fld>
            <a:endParaRPr lang="fr-FR" altLang="x-none"/>
          </a:p>
        </p:txBody>
      </p:sp>
      <p:pic>
        <p:nvPicPr>
          <p:cNvPr id="5632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663" y="1522413"/>
            <a:ext cx="6345237" cy="4056062"/>
          </a:xfrm>
          <a:prstGeom prst="rect">
            <a:avLst/>
          </a:prstGeom>
          <a:noFill/>
          <a:extLst>
            <a:ext uri="{909E8E84-426E-40DD-AFC4-6F175D3DCCD1}">
              <a14:hiddenFill xmlns:a14="http://schemas.microsoft.com/office/drawing/2010/main">
                <a:solidFill>
                  <a:srgbClr val="FFFFFF"/>
                </a:solidFill>
              </a14:hiddenFill>
            </a:ext>
          </a:extLst>
        </p:spPr>
      </p:pic>
      <p:sp>
        <p:nvSpPr>
          <p:cNvPr id="563204" name="Oval 4"/>
          <p:cNvSpPr>
            <a:spLocks noChangeArrowheads="1"/>
          </p:cNvSpPr>
          <p:nvPr/>
        </p:nvSpPr>
        <p:spPr bwMode="auto">
          <a:xfrm>
            <a:off x="4137025" y="2876550"/>
            <a:ext cx="3344863" cy="601663"/>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x-none" altLang="x-none" sz="1800" b="1">
              <a:solidFill>
                <a:srgbClr val="FF0000"/>
              </a:solidFill>
              <a:latin typeface="Arial" charset="0"/>
            </a:endParaRPr>
          </a:p>
        </p:txBody>
      </p:sp>
    </p:spTree>
    <p:extLst>
      <p:ext uri="{BB962C8B-B14F-4D97-AF65-F5344CB8AC3E}">
        <p14:creationId xmlns:p14="http://schemas.microsoft.com/office/powerpoint/2010/main" val="1445661322"/>
      </p:ext>
    </p:extLst>
  </p:cSld>
  <p:clrMapOvr>
    <a:masterClrMapping/>
  </p:clrMapOvr>
  <p:transition>
    <p:blinds dir="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Rectangle 2"/>
          <p:cNvSpPr>
            <a:spLocks noGrp="1" noChangeArrowheads="1"/>
          </p:cNvSpPr>
          <p:nvPr>
            <p:ph type="title"/>
          </p:nvPr>
        </p:nvSpPr>
        <p:spPr>
          <a:xfrm>
            <a:off x="179388" y="116632"/>
            <a:ext cx="8670925" cy="457200"/>
          </a:xfrm>
        </p:spPr>
        <p:txBody>
          <a:bodyPr>
            <a:normAutofit fontScale="90000"/>
          </a:bodyPr>
          <a:lstStyle/>
          <a:p>
            <a:r>
              <a:rPr lang="fr-FR" altLang="x-none" sz="3600" dirty="0"/>
              <a:t>Injection de dépendances par constructeur</a:t>
            </a:r>
          </a:p>
        </p:txBody>
      </p:sp>
      <p:sp>
        <p:nvSpPr>
          <p:cNvPr id="6" name="Espace réservé du numéro de diapositive 4"/>
          <p:cNvSpPr>
            <a:spLocks noGrp="1"/>
          </p:cNvSpPr>
          <p:nvPr>
            <p:ph type="sldNum" sz="quarter" idx="12"/>
          </p:nvPr>
        </p:nvSpPr>
        <p:spPr/>
        <p:txBody>
          <a:bodyPr/>
          <a:lstStyle/>
          <a:p>
            <a:fld id="{48976573-F14E-4697-8D7D-738AB3E44F7B}" type="slidenum">
              <a:rPr lang="fr-FR" altLang="x-none"/>
              <a:pPr/>
              <a:t>42</a:t>
            </a:fld>
            <a:endParaRPr lang="fr-FR" altLang="x-none"/>
          </a:p>
        </p:txBody>
      </p:sp>
      <p:pic>
        <p:nvPicPr>
          <p:cNvPr id="5642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575" y="1511300"/>
            <a:ext cx="6249988" cy="3941763"/>
          </a:xfrm>
          <a:prstGeom prst="rect">
            <a:avLst/>
          </a:prstGeom>
          <a:noFill/>
          <a:extLst>
            <a:ext uri="{909E8E84-426E-40DD-AFC4-6F175D3DCCD1}">
              <a14:hiddenFill xmlns:a14="http://schemas.microsoft.com/office/drawing/2010/main">
                <a:solidFill>
                  <a:srgbClr val="FFFFFF"/>
                </a:solidFill>
              </a14:hiddenFill>
            </a:ext>
          </a:extLst>
        </p:spPr>
      </p:pic>
      <p:sp>
        <p:nvSpPr>
          <p:cNvPr id="564228" name="Oval 4"/>
          <p:cNvSpPr>
            <a:spLocks noChangeArrowheads="1"/>
          </p:cNvSpPr>
          <p:nvPr/>
        </p:nvSpPr>
        <p:spPr bwMode="auto">
          <a:xfrm>
            <a:off x="3544888" y="2319338"/>
            <a:ext cx="3344862" cy="601662"/>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x-none" altLang="x-none" sz="1800" b="1">
              <a:solidFill>
                <a:srgbClr val="FF0000"/>
              </a:solidFill>
              <a:latin typeface="Arial" charset="0"/>
            </a:endParaRPr>
          </a:p>
        </p:txBody>
      </p:sp>
    </p:spTree>
    <p:extLst>
      <p:ext uri="{BB962C8B-B14F-4D97-AF65-F5344CB8AC3E}">
        <p14:creationId xmlns:p14="http://schemas.microsoft.com/office/powerpoint/2010/main" val="37909839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0" name="Rectangle 2"/>
          <p:cNvSpPr>
            <a:spLocks noGrp="1" noChangeArrowheads="1"/>
          </p:cNvSpPr>
          <p:nvPr>
            <p:ph type="title"/>
          </p:nvPr>
        </p:nvSpPr>
        <p:spPr/>
        <p:txBody>
          <a:bodyPr/>
          <a:lstStyle/>
          <a:p>
            <a:r>
              <a:rPr lang="fr-FR" altLang="x-none" sz="3200" dirty="0"/>
              <a:t>Même chose </a:t>
            </a:r>
            <a:r>
              <a:rPr lang="fr-FR" altLang="x-none" sz="3200" dirty="0" smtClean="0"/>
              <a:t>par </a:t>
            </a:r>
            <a:r>
              <a:rPr lang="fr-FR" altLang="x-none" sz="3200" dirty="0"/>
              <a:t>setter</a:t>
            </a:r>
          </a:p>
        </p:txBody>
      </p:sp>
      <p:sp>
        <p:nvSpPr>
          <p:cNvPr id="6" name="Espace réservé du numéro de diapositive 4"/>
          <p:cNvSpPr>
            <a:spLocks noGrp="1"/>
          </p:cNvSpPr>
          <p:nvPr>
            <p:ph type="sldNum" sz="quarter" idx="12"/>
          </p:nvPr>
        </p:nvSpPr>
        <p:spPr/>
        <p:txBody>
          <a:bodyPr/>
          <a:lstStyle/>
          <a:p>
            <a:fld id="{61ABD068-74D0-4D13-BFE9-806A0901B3C3}" type="slidenum">
              <a:rPr lang="fr-FR" altLang="x-none"/>
              <a:pPr/>
              <a:t>43</a:t>
            </a:fld>
            <a:endParaRPr lang="fr-FR" altLang="x-none"/>
          </a:p>
        </p:txBody>
      </p:sp>
      <p:pic>
        <p:nvPicPr>
          <p:cNvPr id="5652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6225" y="1504950"/>
            <a:ext cx="6619875" cy="4210050"/>
          </a:xfrm>
          <a:prstGeom prst="rect">
            <a:avLst/>
          </a:prstGeom>
          <a:noFill/>
          <a:extLst>
            <a:ext uri="{909E8E84-426E-40DD-AFC4-6F175D3DCCD1}">
              <a14:hiddenFill xmlns:a14="http://schemas.microsoft.com/office/drawing/2010/main">
                <a:solidFill>
                  <a:srgbClr val="FFFFFF"/>
                </a:solidFill>
              </a14:hiddenFill>
            </a:ext>
          </a:extLst>
        </p:spPr>
      </p:pic>
      <p:sp>
        <p:nvSpPr>
          <p:cNvPr id="565252" name="Oval 4"/>
          <p:cNvSpPr>
            <a:spLocks noChangeArrowheads="1"/>
          </p:cNvSpPr>
          <p:nvPr/>
        </p:nvSpPr>
        <p:spPr bwMode="auto">
          <a:xfrm>
            <a:off x="1782763" y="2386013"/>
            <a:ext cx="4616450" cy="1450975"/>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x-none" altLang="x-none" sz="1800" b="1">
              <a:solidFill>
                <a:srgbClr val="FF0000"/>
              </a:solidFill>
              <a:latin typeface="Arial" charset="0"/>
            </a:endParaRPr>
          </a:p>
        </p:txBody>
      </p:sp>
    </p:spTree>
    <p:extLst>
      <p:ext uri="{BB962C8B-B14F-4D97-AF65-F5344CB8AC3E}">
        <p14:creationId xmlns:p14="http://schemas.microsoft.com/office/powerpoint/2010/main" val="14789239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p:txBody>
          <a:bodyPr/>
          <a:lstStyle/>
          <a:p>
            <a:r>
              <a:rPr lang="fr-FR" altLang="x-none"/>
              <a:t>Le problème avec le pattern IoC</a:t>
            </a:r>
          </a:p>
        </p:txBody>
      </p:sp>
      <p:sp>
        <p:nvSpPr>
          <p:cNvPr id="566275" name="Rectangle 3"/>
          <p:cNvSpPr>
            <a:spLocks noGrp="1" noChangeArrowheads="1"/>
          </p:cNvSpPr>
          <p:nvPr>
            <p:ph idx="1"/>
          </p:nvPr>
        </p:nvSpPr>
        <p:spPr/>
        <p:txBody>
          <a:bodyPr/>
          <a:lstStyle/>
          <a:p>
            <a:endParaRPr lang="fr-FR" altLang="x-none"/>
          </a:p>
          <a:p>
            <a:endParaRPr lang="fr-FR" altLang="x-none"/>
          </a:p>
          <a:p>
            <a:r>
              <a:rPr lang="fr-FR" altLang="x-none"/>
              <a:t>Pour construire l’application, il faut maintenant construire le graphe d’objets!!!</a:t>
            </a:r>
          </a:p>
          <a:p>
            <a:pPr lvl="1"/>
            <a:r>
              <a:rPr lang="fr-FR" altLang="x-none"/>
              <a:t>Pénible</a:t>
            </a:r>
          </a:p>
        </p:txBody>
      </p:sp>
      <p:sp>
        <p:nvSpPr>
          <p:cNvPr id="5" name="Espace réservé du numéro de diapositive 5"/>
          <p:cNvSpPr>
            <a:spLocks noGrp="1"/>
          </p:cNvSpPr>
          <p:nvPr>
            <p:ph type="sldNum" sz="quarter" idx="12"/>
          </p:nvPr>
        </p:nvSpPr>
        <p:spPr/>
        <p:txBody>
          <a:bodyPr/>
          <a:lstStyle/>
          <a:p>
            <a:fld id="{9CF625E5-2D30-4A37-A7F9-34CBA817410F}" type="slidenum">
              <a:rPr lang="fr-FR" altLang="x-none"/>
              <a:pPr/>
              <a:t>44</a:t>
            </a:fld>
            <a:endParaRPr lang="fr-FR" altLang="x-none"/>
          </a:p>
        </p:txBody>
      </p:sp>
    </p:spTree>
    <p:extLst>
      <p:ext uri="{BB962C8B-B14F-4D97-AF65-F5344CB8AC3E}">
        <p14:creationId xmlns:p14="http://schemas.microsoft.com/office/powerpoint/2010/main" val="53325258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noChangeArrowheads="1"/>
          </p:cNvSpPr>
          <p:nvPr>
            <p:ph type="title"/>
          </p:nvPr>
        </p:nvSpPr>
        <p:spPr>
          <a:xfrm>
            <a:off x="971550" y="116632"/>
            <a:ext cx="7162800" cy="533400"/>
          </a:xfrm>
          <a:ln/>
          <a:extLst>
            <a:ext uri="{91240B29-F687-4F45-9708-019B960494DF}">
              <a14:hiddenLine xmlns:a14="http://schemas.microsoft.com/office/drawing/2010/main" w="9525">
                <a:solidFill>
                  <a:srgbClr val="000000"/>
                </a:solidFill>
                <a:round/>
                <a:headEnd/>
                <a:tailEnd/>
              </a14:hiddenLine>
            </a:ext>
          </a:extLst>
        </p:spPr>
        <p:txBody>
          <a:bodyPr lIns="92160" tIns="46080" rIns="92160" bIns="46080">
            <a:normAutofit fontScale="90000"/>
          </a:bodyP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dirty="0"/>
              <a:t>DIP Résumé</a:t>
            </a:r>
          </a:p>
        </p:txBody>
      </p:sp>
      <p:sp>
        <p:nvSpPr>
          <p:cNvPr id="569347" name="Rectangle 3"/>
          <p:cNvSpPr>
            <a:spLocks noGrp="1" noChangeArrowheads="1"/>
          </p:cNvSpPr>
          <p:nvPr>
            <p:ph type="body" sz="half" idx="2"/>
          </p:nvPr>
        </p:nvSpPr>
        <p:spPr>
          <a:xfrm>
            <a:off x="387350" y="1122363"/>
            <a:ext cx="8526463" cy="2070100"/>
          </a:xfrm>
          <a:solidFill>
            <a:srgbClr val="99CCFF">
              <a:alpha val="50000"/>
            </a:srgbClr>
          </a:solidFill>
          <a:ln w="38160">
            <a:solidFill>
              <a:srgbClr val="006600"/>
            </a:solidFill>
            <a:miter lim="800000"/>
            <a:headEnd/>
            <a:tailEnd/>
          </a:ln>
        </p:spPr>
        <p:txBody>
          <a:bodyPr lIns="92160" tIns="46080" rIns="92160" bIns="46080">
            <a:normAutofit/>
          </a:bodyPr>
          <a:lstStyle/>
          <a:p>
            <a:pPr marL="341313" indent="-341313" defTabSz="449263">
              <a:buFont typeface="Braggadocio" pitchFamily="80"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400">
                <a:solidFill>
                  <a:schemeClr val="tx2"/>
                </a:solidFill>
              </a:rPr>
              <a:t>I.  High-level modules should </a:t>
            </a:r>
            <a:r>
              <a:rPr lang="fr-FR" altLang="x-none" sz="2400" b="1" i="1">
                <a:solidFill>
                  <a:schemeClr val="tx2"/>
                </a:solidFill>
              </a:rPr>
              <a:t>not</a:t>
            </a:r>
            <a:r>
              <a:rPr lang="fr-FR" altLang="x-none" sz="2400" i="1">
                <a:solidFill>
                  <a:schemeClr val="tx2"/>
                </a:solidFill>
              </a:rPr>
              <a:t> </a:t>
            </a:r>
            <a:r>
              <a:rPr lang="fr-FR" altLang="x-none" sz="2400">
                <a:solidFill>
                  <a:schemeClr val="tx2"/>
                </a:solidFill>
              </a:rPr>
              <a:t>depend on low-level modules. </a:t>
            </a:r>
          </a:p>
          <a:p>
            <a:pPr marL="341313" indent="-341313" defTabSz="449263">
              <a:buFont typeface="Braggadocio" pitchFamily="80"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400">
                <a:solidFill>
                  <a:schemeClr val="tx2"/>
                </a:solidFill>
              </a:rPr>
              <a:t>    Both should depend on abstractions.</a:t>
            </a:r>
          </a:p>
          <a:p>
            <a:pPr marL="341313" indent="-341313" defTabSz="449263">
              <a:buFont typeface="Braggadocio" pitchFamily="80"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400">
                <a:solidFill>
                  <a:schemeClr val="tx2"/>
                </a:solidFill>
              </a:rPr>
              <a:t>II. Abstractions should not depend on details. </a:t>
            </a:r>
          </a:p>
          <a:p>
            <a:pPr marL="341313" indent="-341313" defTabSz="449263">
              <a:buFont typeface="Braggadocio" pitchFamily="80" charset="0"/>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400">
                <a:solidFill>
                  <a:schemeClr val="tx2"/>
                </a:solidFill>
              </a:rPr>
              <a:t>    Details should depend on abstractions</a:t>
            </a:r>
          </a:p>
          <a:p>
            <a:pPr marL="341313" indent="-341313" algn="r" defTabSz="449263">
              <a:spcBef>
                <a:spcPts val="400"/>
              </a:spcBef>
              <a:buFont typeface="Monotype Sort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1600" b="1">
                <a:solidFill>
                  <a:schemeClr val="tx2"/>
                </a:solidFill>
              </a:rPr>
              <a:t>R. Martin</a:t>
            </a:r>
            <a:r>
              <a:rPr lang="fr-FR" altLang="x-none" sz="1600">
                <a:solidFill>
                  <a:schemeClr val="tx2"/>
                </a:solidFill>
              </a:rPr>
              <a:t>, 1996 </a:t>
            </a:r>
          </a:p>
        </p:txBody>
      </p:sp>
      <p:sp>
        <p:nvSpPr>
          <p:cNvPr id="569348" name="Rectangle 4"/>
          <p:cNvSpPr>
            <a:spLocks noChangeArrowheads="1"/>
          </p:cNvSpPr>
          <p:nvPr/>
        </p:nvSpPr>
        <p:spPr bwMode="auto">
          <a:xfrm>
            <a:off x="609600" y="3581400"/>
            <a:ext cx="8077200" cy="251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160" tIns="46080" rIns="92160" bIns="46080"/>
          <a:lstStyle/>
          <a:p>
            <a:pPr marL="341313" indent="-341313" algn="l" defTabSz="449263" eaLnBrk="1" hangingPunct="1">
              <a:spcBef>
                <a:spcPts val="550"/>
              </a:spcBef>
              <a:buClr>
                <a:srgbClr val="081D58"/>
              </a:buClr>
              <a:buSzPct val="100000"/>
              <a:buFont typeface="Wingdings"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fr-FR" altLang="x-none" sz="2200">
                <a:latin typeface="Arial" charset="0"/>
              </a:rPr>
              <a:t>Une classe de base dans une hiérarchie d’héritage ne doit pas connaître ses sous classes</a:t>
            </a:r>
          </a:p>
          <a:p>
            <a:pPr marL="341313" indent="-341313" algn="l" defTabSz="449263" eaLnBrk="1" hangingPunct="1">
              <a:spcBef>
                <a:spcPts val="550"/>
              </a:spcBef>
              <a:buClr>
                <a:srgbClr val="081D58"/>
              </a:buClr>
              <a:buSzPct val="100000"/>
              <a:buFont typeface="Wingdings" charset="2"/>
              <a:buNone/>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endParaRPr lang="fr-FR" altLang="x-none" sz="2200">
              <a:latin typeface="Arial" charset="0"/>
            </a:endParaRPr>
          </a:p>
          <a:p>
            <a:pPr marL="341313" indent="-341313" algn="l" defTabSz="449263" eaLnBrk="1" hangingPunct="1">
              <a:spcBef>
                <a:spcPts val="550"/>
              </a:spcBef>
              <a:buClr>
                <a:srgbClr val="081D58"/>
              </a:buClr>
              <a:buSzPct val="100000"/>
              <a:buFont typeface="Wingdings"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fr-FR" altLang="x-none" sz="2200">
                <a:latin typeface="Arial" charset="0"/>
              </a:rPr>
              <a:t>OCP définit l’objectif</a:t>
            </a:r>
          </a:p>
          <a:p>
            <a:pPr marL="341313" indent="-341313" algn="l" defTabSz="449263" eaLnBrk="1" hangingPunct="1">
              <a:spcBef>
                <a:spcPts val="550"/>
              </a:spcBef>
              <a:buClr>
                <a:srgbClr val="081D58"/>
              </a:buClr>
              <a:buSzPct val="100000"/>
              <a:buFont typeface="Wingdings"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fr-FR" altLang="x-none" sz="2200">
                <a:latin typeface="Arial" charset="0"/>
              </a:rPr>
              <a:t>DIP définit les mécanismes pour atteindre ses objectifs</a:t>
            </a:r>
          </a:p>
          <a:p>
            <a:pPr marL="341313" indent="-341313" algn="l" defTabSz="449263" eaLnBrk="1" hangingPunct="1">
              <a:spcBef>
                <a:spcPts val="550"/>
              </a:spcBef>
              <a:buClr>
                <a:srgbClr val="081D58"/>
              </a:buClr>
              <a:buSzPct val="100000"/>
              <a:buFont typeface="Wingdings" charset="2"/>
              <a:buChar char=""/>
              <a:tabLst>
                <a:tab pos="341313" algn="l"/>
                <a:tab pos="1255713" algn="l"/>
                <a:tab pos="2170113" algn="l"/>
                <a:tab pos="3084513" algn="l"/>
                <a:tab pos="3998913" algn="l"/>
                <a:tab pos="4913313" algn="l"/>
                <a:tab pos="5827713" algn="l"/>
                <a:tab pos="6742113" algn="l"/>
                <a:tab pos="7656513" algn="l"/>
                <a:tab pos="8570913" algn="l"/>
                <a:tab pos="9485313" algn="l"/>
                <a:tab pos="10399713" algn="l"/>
              </a:tabLst>
            </a:pPr>
            <a:r>
              <a:rPr lang="fr-FR" altLang="x-none" sz="2200">
                <a:latin typeface="Arial" charset="0"/>
              </a:rPr>
              <a:t>LSP offre une garantie pour le DIP</a:t>
            </a:r>
          </a:p>
        </p:txBody>
      </p:sp>
    </p:spTree>
    <p:extLst>
      <p:ext uri="{BB962C8B-B14F-4D97-AF65-F5344CB8AC3E}">
        <p14:creationId xmlns:p14="http://schemas.microsoft.com/office/powerpoint/2010/main" val="326862029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fill="hold" nodeType="clickEffect">
                                  <p:stCondLst>
                                    <p:cond delay="0"/>
                                  </p:stCondLst>
                                  <p:childTnLst>
                                    <p:set>
                                      <p:cBhvr additive="repl">
                                        <p:cTn id="6" dur="1" fill="hold">
                                          <p:stCondLst>
                                            <p:cond delay="0"/>
                                          </p:stCondLst>
                                        </p:cTn>
                                        <p:tgtEl>
                                          <p:spTgt spid="569347"/>
                                        </p:tgtEl>
                                        <p:attrNameLst>
                                          <p:attrName>style.visibility</p:attrName>
                                        </p:attrNameLst>
                                      </p:cBhvr>
                                      <p:to>
                                        <p:strVal val="visible"/>
                                      </p:to>
                                    </p:set>
                                    <p:animEffect transition="in" filter="dissolve">
                                      <p:cBhvr additive="repl">
                                        <p:cTn id="7" dur="500"/>
                                        <p:tgtEl>
                                          <p:spTgt spid="569347"/>
                                        </p:tgtEl>
                                      </p:cBhvr>
                                    </p:animEffect>
                                  </p:childTnLst>
                                </p:cTn>
                              </p:par>
                            </p:childTnLst>
                          </p:cTn>
                        </p:par>
                        <p:par>
                          <p:cTn id="8" fill="hold" nodeType="afterGroup">
                            <p:stCondLst>
                              <p:cond delay="0"/>
                            </p:stCondLst>
                            <p:childTnLst>
                              <p:par>
                                <p:cTn id="9" presetID="9" presetClass="entr" fill="hold" nodeType="afterEffect">
                                  <p:stCondLst>
                                    <p:cond delay="0"/>
                                  </p:stCondLst>
                                  <p:childTnLst>
                                    <p:set>
                                      <p:cBhvr additive="repl">
                                        <p:cTn id="10" dur="1" fill="hold">
                                          <p:stCondLst>
                                            <p:cond delay="0"/>
                                          </p:stCondLst>
                                        </p:cTn>
                                        <p:tgtEl>
                                          <p:spTgt spid="569347">
                                            <p:txEl>
                                              <p:pRg st="0" end="0"/>
                                            </p:txEl>
                                          </p:spTgt>
                                        </p:tgtEl>
                                        <p:attrNameLst>
                                          <p:attrName>style.visibility</p:attrName>
                                        </p:attrNameLst>
                                      </p:cBhvr>
                                      <p:to>
                                        <p:strVal val="visible"/>
                                      </p:to>
                                    </p:set>
                                    <p:animEffect transition="in" filter="dissolve">
                                      <p:cBhvr additive="repl">
                                        <p:cTn id="11" dur="500"/>
                                        <p:tgtEl>
                                          <p:spTgt spid="569347">
                                            <p:txEl>
                                              <p:pRg st="0" end="0"/>
                                            </p:txEl>
                                          </p:spTgt>
                                        </p:tgtEl>
                                      </p:cBhvr>
                                    </p:animEffect>
                                  </p:childTnLst>
                                </p:cTn>
                              </p:par>
                            </p:childTnLst>
                          </p:cTn>
                        </p:par>
                        <p:par>
                          <p:cTn id="12" fill="hold" nodeType="afterGroup">
                            <p:stCondLst>
                              <p:cond delay="0"/>
                            </p:stCondLst>
                            <p:childTnLst>
                              <p:par>
                                <p:cTn id="13" presetID="9" presetClass="entr" fill="hold" nodeType="afterEffect">
                                  <p:stCondLst>
                                    <p:cond delay="0"/>
                                  </p:stCondLst>
                                  <p:childTnLst>
                                    <p:set>
                                      <p:cBhvr additive="repl">
                                        <p:cTn id="14" dur="1" fill="hold">
                                          <p:stCondLst>
                                            <p:cond delay="0"/>
                                          </p:stCondLst>
                                        </p:cTn>
                                        <p:tgtEl>
                                          <p:spTgt spid="569347">
                                            <p:txEl>
                                              <p:pRg st="1" end="1"/>
                                            </p:txEl>
                                          </p:spTgt>
                                        </p:tgtEl>
                                        <p:attrNameLst>
                                          <p:attrName>style.visibility</p:attrName>
                                        </p:attrNameLst>
                                      </p:cBhvr>
                                      <p:to>
                                        <p:strVal val="visible"/>
                                      </p:to>
                                    </p:set>
                                    <p:animEffect transition="in" filter="dissolve">
                                      <p:cBhvr additive="repl">
                                        <p:cTn id="15" dur="500"/>
                                        <p:tgtEl>
                                          <p:spTgt spid="569347">
                                            <p:txEl>
                                              <p:pRg st="1" end="1"/>
                                            </p:txEl>
                                          </p:spTgt>
                                        </p:tgtEl>
                                      </p:cBhvr>
                                    </p:animEffect>
                                  </p:childTnLst>
                                </p:cTn>
                              </p:par>
                            </p:childTnLst>
                          </p:cTn>
                        </p:par>
                        <p:par>
                          <p:cTn id="16" fill="hold" nodeType="afterGroup">
                            <p:stCondLst>
                              <p:cond delay="0"/>
                            </p:stCondLst>
                            <p:childTnLst>
                              <p:par>
                                <p:cTn id="17" presetID="9" presetClass="entr" fill="hold" nodeType="afterEffect">
                                  <p:stCondLst>
                                    <p:cond delay="0"/>
                                  </p:stCondLst>
                                  <p:childTnLst>
                                    <p:set>
                                      <p:cBhvr additive="repl">
                                        <p:cTn id="18" dur="1" fill="hold">
                                          <p:stCondLst>
                                            <p:cond delay="0"/>
                                          </p:stCondLst>
                                        </p:cTn>
                                        <p:tgtEl>
                                          <p:spTgt spid="569347">
                                            <p:txEl>
                                              <p:pRg st="2" end="2"/>
                                            </p:txEl>
                                          </p:spTgt>
                                        </p:tgtEl>
                                        <p:attrNameLst>
                                          <p:attrName>style.visibility</p:attrName>
                                        </p:attrNameLst>
                                      </p:cBhvr>
                                      <p:to>
                                        <p:strVal val="visible"/>
                                      </p:to>
                                    </p:set>
                                    <p:animEffect transition="in" filter="dissolve">
                                      <p:cBhvr additive="repl">
                                        <p:cTn id="19" dur="500"/>
                                        <p:tgtEl>
                                          <p:spTgt spid="569347">
                                            <p:txEl>
                                              <p:pRg st="2" end="2"/>
                                            </p:txEl>
                                          </p:spTgt>
                                        </p:tgtEl>
                                      </p:cBhvr>
                                    </p:animEffect>
                                  </p:childTnLst>
                                </p:cTn>
                              </p:par>
                            </p:childTnLst>
                          </p:cTn>
                        </p:par>
                        <p:par>
                          <p:cTn id="20" fill="hold" nodeType="afterGroup">
                            <p:stCondLst>
                              <p:cond delay="0"/>
                            </p:stCondLst>
                            <p:childTnLst>
                              <p:par>
                                <p:cTn id="21" presetID="9" presetClass="entr" fill="hold" nodeType="afterEffect">
                                  <p:stCondLst>
                                    <p:cond delay="0"/>
                                  </p:stCondLst>
                                  <p:childTnLst>
                                    <p:set>
                                      <p:cBhvr additive="repl">
                                        <p:cTn id="22" dur="1" fill="hold">
                                          <p:stCondLst>
                                            <p:cond delay="0"/>
                                          </p:stCondLst>
                                        </p:cTn>
                                        <p:tgtEl>
                                          <p:spTgt spid="569347">
                                            <p:txEl>
                                              <p:pRg st="3" end="3"/>
                                            </p:txEl>
                                          </p:spTgt>
                                        </p:tgtEl>
                                        <p:attrNameLst>
                                          <p:attrName>style.visibility</p:attrName>
                                        </p:attrNameLst>
                                      </p:cBhvr>
                                      <p:to>
                                        <p:strVal val="visible"/>
                                      </p:to>
                                    </p:set>
                                    <p:animEffect transition="in" filter="dissolve">
                                      <p:cBhvr additive="repl">
                                        <p:cTn id="23" dur="500"/>
                                        <p:tgtEl>
                                          <p:spTgt spid="569347">
                                            <p:txEl>
                                              <p:pRg st="3" end="3"/>
                                            </p:txEl>
                                          </p:spTgt>
                                        </p:tgtEl>
                                      </p:cBhvr>
                                    </p:animEffect>
                                  </p:childTnLst>
                                </p:cTn>
                              </p:par>
                            </p:childTnLst>
                          </p:cTn>
                        </p:par>
                        <p:par>
                          <p:cTn id="24" fill="hold" nodeType="afterGroup">
                            <p:stCondLst>
                              <p:cond delay="0"/>
                            </p:stCondLst>
                            <p:childTnLst>
                              <p:par>
                                <p:cTn id="25" presetID="9" presetClass="entr" fill="hold" nodeType="afterEffect">
                                  <p:stCondLst>
                                    <p:cond delay="0"/>
                                  </p:stCondLst>
                                  <p:childTnLst>
                                    <p:set>
                                      <p:cBhvr additive="repl">
                                        <p:cTn id="26" dur="1" fill="hold">
                                          <p:stCondLst>
                                            <p:cond delay="0"/>
                                          </p:stCondLst>
                                        </p:cTn>
                                        <p:tgtEl>
                                          <p:spTgt spid="569347">
                                            <p:txEl>
                                              <p:pRg st="4" end="4"/>
                                            </p:txEl>
                                          </p:spTgt>
                                        </p:tgtEl>
                                        <p:attrNameLst>
                                          <p:attrName>style.visibility</p:attrName>
                                        </p:attrNameLst>
                                      </p:cBhvr>
                                      <p:to>
                                        <p:strVal val="visible"/>
                                      </p:to>
                                    </p:set>
                                    <p:animEffect transition="in" filter="dissolve">
                                      <p:cBhvr additive="repl">
                                        <p:cTn id="27" dur="500"/>
                                        <p:tgtEl>
                                          <p:spTgt spid="56934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 presetClass="entr" fill="hold" nodeType="clickEffect">
                                  <p:stCondLst>
                                    <p:cond delay="0"/>
                                  </p:stCondLst>
                                  <p:childTnLst>
                                    <p:set>
                                      <p:cBhvr additive="repl">
                                        <p:cTn id="31" dur="1" fill="hold">
                                          <p:stCondLst>
                                            <p:cond delay="0"/>
                                          </p:stCondLst>
                                        </p:cTn>
                                        <p:tgtEl>
                                          <p:spTgt spid="569348">
                                            <p:txEl>
                                              <p:pRg st="0" end="0"/>
                                            </p:txEl>
                                          </p:spTgt>
                                        </p:tgtEl>
                                        <p:attrNameLst>
                                          <p:attrName>style.visibility</p:attrName>
                                        </p:attrNameLst>
                                      </p:cBhvr>
                                      <p:to>
                                        <p:strVal val="visible"/>
                                      </p:to>
                                    </p:set>
                                  </p:childTnLst>
                                </p:cTn>
                              </p:par>
                            </p:childTnLst>
                          </p:cTn>
                        </p:par>
                      </p:childTnLst>
                    </p:cTn>
                  </p:par>
                  <p:par>
                    <p:cTn id="32" fill="hold" nodeType="clickPar">
                      <p:stCondLst>
                        <p:cond delay="indefinite"/>
                      </p:stCondLst>
                      <p:childTnLst>
                        <p:par>
                          <p:cTn id="33" fill="hold" nodeType="withGroup">
                            <p:stCondLst>
                              <p:cond delay="0"/>
                            </p:stCondLst>
                            <p:childTnLst>
                              <p:par>
                                <p:cTn id="34" presetID="1" presetClass="entr" fill="hold" nodeType="clickEffect">
                                  <p:stCondLst>
                                    <p:cond delay="0"/>
                                  </p:stCondLst>
                                  <p:childTnLst>
                                    <p:set>
                                      <p:cBhvr additive="repl">
                                        <p:cTn id="35" dur="1" fill="hold">
                                          <p:stCondLst>
                                            <p:cond delay="0"/>
                                          </p:stCondLst>
                                        </p:cTn>
                                        <p:tgtEl>
                                          <p:spTgt spid="569348">
                                            <p:txEl>
                                              <p:pRg st="2" end="2"/>
                                            </p:txEl>
                                          </p:spTgt>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fill="hold" nodeType="clickEffect">
                                  <p:stCondLst>
                                    <p:cond delay="0"/>
                                  </p:stCondLst>
                                  <p:childTnLst>
                                    <p:set>
                                      <p:cBhvr additive="repl">
                                        <p:cTn id="39" dur="1" fill="hold">
                                          <p:stCondLst>
                                            <p:cond delay="0"/>
                                          </p:stCondLst>
                                        </p:cTn>
                                        <p:tgtEl>
                                          <p:spTgt spid="569348">
                                            <p:txEl>
                                              <p:pRg st="3" end="3"/>
                                            </p:txEl>
                                          </p:spTgt>
                                        </p:tgtEl>
                                        <p:attrNameLst>
                                          <p:attrName>style.visibility</p:attrName>
                                        </p:attrNameLst>
                                      </p:cBhvr>
                                      <p:to>
                                        <p:strVal val="visible"/>
                                      </p:to>
                                    </p:set>
                                  </p:childTnLst>
                                </p:cTn>
                              </p:par>
                              <p:par>
                                <p:cTn id="40" presetID="1" presetClass="entr" fill="hold" nodeType="withEffect">
                                  <p:stCondLst>
                                    <p:cond delay="0"/>
                                  </p:stCondLst>
                                  <p:childTnLst>
                                    <p:set>
                                      <p:cBhvr additive="repl">
                                        <p:cTn id="41" dur="1" fill="hold">
                                          <p:stCondLst>
                                            <p:cond delay="0"/>
                                          </p:stCondLst>
                                        </p:cTn>
                                        <p:tgtEl>
                                          <p:spTgt spid="56934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Rectangle 2"/>
          <p:cNvSpPr>
            <a:spLocks noGrp="1" noChangeArrowheads="1"/>
          </p:cNvSpPr>
          <p:nvPr>
            <p:ph type="title"/>
          </p:nvPr>
        </p:nvSpPr>
        <p:spPr>
          <a:xfrm>
            <a:off x="228600" y="62905"/>
            <a:ext cx="8764588" cy="485775"/>
          </a:xfrm>
          <a:ln/>
          <a:extLst>
            <a:ext uri="{91240B29-F687-4F45-9708-019B960494DF}">
              <a14:hiddenLine xmlns:a14="http://schemas.microsoft.com/office/drawing/2010/main" w="9525">
                <a:solidFill>
                  <a:srgbClr val="000000"/>
                </a:solidFill>
                <a:round/>
                <a:headEnd/>
                <a:tailEnd/>
              </a14:hiddenLine>
            </a:ext>
          </a:extLst>
        </p:spPr>
        <p:txBody>
          <a:bodyPr lIns="92160" tIns="46080" rIns="92160" bIns="46080">
            <a:normAutofit fontScale="90000"/>
          </a:bodyP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dirty="0"/>
              <a:t>DIP Résumé</a:t>
            </a:r>
          </a:p>
        </p:txBody>
      </p:sp>
      <p:sp>
        <p:nvSpPr>
          <p:cNvPr id="567299" name="Rectangle 3"/>
          <p:cNvSpPr>
            <a:spLocks noGrp="1" noChangeArrowheads="1"/>
          </p:cNvSpPr>
          <p:nvPr>
            <p:ph idx="1"/>
          </p:nvPr>
        </p:nvSpPr>
        <p:spPr>
          <a:xfrm>
            <a:off x="611188" y="1484313"/>
            <a:ext cx="7989887" cy="4114800"/>
          </a:xfrm>
          <a:ln/>
          <a:extLst>
            <a:ext uri="{91240B29-F687-4F45-9708-019B960494DF}">
              <a14:hiddenLine xmlns:a14="http://schemas.microsoft.com/office/drawing/2010/main" w="9525">
                <a:solidFill>
                  <a:srgbClr val="000000"/>
                </a:solidFill>
                <a:round/>
                <a:headEnd/>
                <a:tailEnd/>
              </a14:hiddenLine>
            </a:ext>
          </a:extLst>
        </p:spPr>
        <p:txBody>
          <a:bodyPr lIns="92160" tIns="46080" rIns="92160" bIns="46080">
            <a:normAutofit/>
          </a:bodyPr>
          <a:lstStyle/>
          <a:p>
            <a:pPr marL="341313" indent="-341313" defTabSz="449263">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400"/>
              <a:t>L'inversion de dépendance permet de rendre un code indépendant de ses conditions d'initialisation , et des API précises des ses données d'initialisation</a:t>
            </a:r>
          </a:p>
          <a:p>
            <a:pPr marL="341313" indent="-341313" defTabSz="449263">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400"/>
              <a:t>Utile dans les architectures multi couches</a:t>
            </a:r>
          </a:p>
          <a:p>
            <a:pPr marL="341313" indent="-341313" defTabSz="449263">
              <a:spcBef>
                <a:spcPts val="7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400"/>
              <a:t>Exemple: </a:t>
            </a:r>
          </a:p>
          <a:p>
            <a:pPr marL="741363" lvl="1" indent="-284163" defTabSz="449263">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000"/>
              <a:t>le framework Spring:</a:t>
            </a:r>
          </a:p>
          <a:p>
            <a:pPr marL="741363" lvl="1" indent="-284163" defTabSz="449263">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000"/>
              <a:t>http://www.theserverside.com/tt/articles/article.tss?l=SpringFramework</a:t>
            </a:r>
          </a:p>
          <a:p>
            <a:pPr marL="741363" lvl="1" indent="-284163" defTabSz="449263">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000"/>
              <a:t>le projet Pico (http://www.picocontainer.org/)</a:t>
            </a:r>
            <a:r>
              <a:rPr lang="ar-SA" altLang="x-none" sz="2000">
                <a:ea typeface="Arial" charset="0"/>
                <a:cs typeface="Arial" charset="0"/>
              </a:rPr>
              <a:t>‏</a:t>
            </a:r>
            <a:endParaRPr lang="fr-FR" altLang="x-none" sz="2000"/>
          </a:p>
          <a:p>
            <a:pPr marL="741363" lvl="1" indent="-284163" defTabSz="449263">
              <a:spcBef>
                <a:spcPts val="600"/>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000"/>
              <a:t>le projet Avalon</a:t>
            </a:r>
          </a:p>
        </p:txBody>
      </p:sp>
    </p:spTree>
    <p:extLst>
      <p:ext uri="{BB962C8B-B14F-4D97-AF65-F5344CB8AC3E}">
        <p14:creationId xmlns:p14="http://schemas.microsoft.com/office/powerpoint/2010/main" val="5241711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defTabSz="449263">
              <a:tabLst>
                <a:tab pos="0" algn="l"/>
                <a:tab pos="722313" algn="l"/>
                <a:tab pos="1446213" algn="l"/>
                <a:tab pos="2170113" algn="l"/>
                <a:tab pos="2894013" algn="l"/>
                <a:tab pos="3617913" algn="l"/>
                <a:tab pos="4343400" algn="l"/>
                <a:tab pos="5065713" algn="l"/>
                <a:tab pos="5789613" algn="l"/>
                <a:tab pos="6513513" algn="l"/>
                <a:tab pos="7237413" algn="l"/>
                <a:tab pos="7961313" algn="l"/>
                <a:tab pos="8229600" algn="l"/>
                <a:tab pos="8686800" algn="l"/>
                <a:tab pos="9144000" algn="l"/>
                <a:tab pos="9601200" algn="l"/>
                <a:tab pos="10058400" algn="l"/>
                <a:tab pos="10515600" algn="l"/>
              </a:tabLst>
            </a:pPr>
            <a:r>
              <a:rPr lang="fr-FR" altLang="x-none"/>
              <a:t>Interface Segregation Principle (ISP)</a:t>
            </a:r>
            <a:r>
              <a:rPr lang="ar-SA" altLang="x-none">
                <a:ea typeface="Arial" charset="0"/>
                <a:cs typeface="Arial" charset="0"/>
              </a:rPr>
              <a:t>‏</a:t>
            </a:r>
            <a:endParaRPr lang="fr-FR" altLang="x-none"/>
          </a:p>
        </p:txBody>
      </p:sp>
      <p:sp>
        <p:nvSpPr>
          <p:cNvPr id="499716" name="Rectangle 4"/>
          <p:cNvSpPr>
            <a:spLocks noGrp="1" noChangeArrowheads="1"/>
          </p:cNvSpPr>
          <p:nvPr>
            <p:ph idx="1"/>
          </p:nvPr>
        </p:nvSpPr>
        <p:spPr/>
        <p:txBody>
          <a:bodyPr/>
          <a:lstStyle/>
          <a:p>
            <a:r>
              <a:rPr lang="fr-FR" altLang="x-none">
                <a:effectLst/>
              </a:rPr>
              <a:t>De nombreuses interfaces spécifiques aux besoins  de la classe  cliente sont meilleure qu’une interface aux objectifs généraux</a:t>
            </a:r>
          </a:p>
          <a:p>
            <a:endParaRPr lang="fr-FR" altLang="x-none">
              <a:effectLst/>
            </a:endParaRPr>
          </a:p>
          <a:p>
            <a:r>
              <a:rPr lang="fr-FR" altLang="x-none">
                <a:effectLst/>
              </a:rPr>
              <a:t>Les clients ne doivent pas dépendre d’interfaces qu’ils n’utilisent pas</a:t>
            </a:r>
          </a:p>
          <a:p>
            <a:endParaRPr lang="fr-FR" altLang="x-none"/>
          </a:p>
        </p:txBody>
      </p:sp>
    </p:spTree>
    <p:extLst>
      <p:ext uri="{BB962C8B-B14F-4D97-AF65-F5344CB8AC3E}">
        <p14:creationId xmlns:p14="http://schemas.microsoft.com/office/powerpoint/2010/main" val="25339945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a:xfrm>
            <a:off x="228600" y="116632"/>
            <a:ext cx="8764588" cy="485775"/>
          </a:xfrm>
          <a:ln/>
          <a:extLst>
            <a:ext uri="{91240B29-F687-4F45-9708-019B960494DF}">
              <a14:hiddenLine xmlns:a14="http://schemas.microsoft.com/office/drawing/2010/main" w="9525">
                <a:solidFill>
                  <a:srgbClr val="000000"/>
                </a:solidFill>
                <a:round/>
                <a:headEnd/>
                <a:tailEnd/>
              </a14:hiddenLine>
            </a:ext>
          </a:extLst>
        </p:spPr>
        <p:txBody>
          <a:bodyPr lIns="92160" tIns="46080" rIns="92160" bIns="46080">
            <a:normAutofit fontScale="90000"/>
          </a:bodyP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fr-FR" altLang="x-none" dirty="0"/>
              <a:t>Interface-</a:t>
            </a:r>
            <a:r>
              <a:rPr lang="fr-FR" altLang="x-none" dirty="0" err="1"/>
              <a:t>Segregation</a:t>
            </a:r>
            <a:r>
              <a:rPr lang="fr-FR" altLang="x-none" dirty="0"/>
              <a:t> </a:t>
            </a:r>
            <a:r>
              <a:rPr lang="fr-FR" altLang="x-none" dirty="0" err="1"/>
              <a:t>Principle</a:t>
            </a:r>
            <a:r>
              <a:rPr lang="fr-FR" altLang="x-none" dirty="0"/>
              <a:t> (ISP)</a:t>
            </a:r>
          </a:p>
        </p:txBody>
      </p:sp>
      <p:sp>
        <p:nvSpPr>
          <p:cNvPr id="537603" name="Rectangle 3"/>
          <p:cNvSpPr>
            <a:spLocks noGrp="1" noChangeArrowheads="1"/>
          </p:cNvSpPr>
          <p:nvPr>
            <p:ph idx="1"/>
          </p:nvPr>
        </p:nvSpPr>
        <p:spPr>
          <a:xfrm>
            <a:off x="228600" y="990600"/>
            <a:ext cx="8764588" cy="5186363"/>
          </a:xfrm>
          <a:ln/>
          <a:extLst>
            <a:ext uri="{91240B29-F687-4F45-9708-019B960494DF}">
              <a14:hiddenLine xmlns:a14="http://schemas.microsoft.com/office/drawing/2010/main" w="9525">
                <a:solidFill>
                  <a:srgbClr val="000000"/>
                </a:solidFill>
                <a:round/>
                <a:headEnd/>
                <a:tailEnd/>
              </a14:hiddenLine>
            </a:ext>
          </a:extLst>
        </p:spPr>
        <p:txBody>
          <a:bodyPr lIns="92160" tIns="46080" rIns="92160" bIns="46080"/>
          <a:lstStyle/>
          <a:p>
            <a:pPr marL="341313" indent="-3413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fr-FR" altLang="x-none" sz="2800" dirty="0"/>
          </a:p>
          <a:p>
            <a:pPr marL="341313" indent="-3413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800" dirty="0"/>
              <a:t>Un programme ne doit pas dépendre de méthodes qu'il n'utilise pas</a:t>
            </a:r>
          </a:p>
          <a:p>
            <a:pPr marL="341313" indent="-3413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800" dirty="0"/>
              <a:t>Principe également lié à la cohésion forte</a:t>
            </a:r>
          </a:p>
          <a:p>
            <a:pPr marL="341313" indent="-3413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sz="2800" dirty="0"/>
              <a:t>Conduit à la multiplication d'interfaces très spécifiques et petites.</a:t>
            </a:r>
          </a:p>
          <a:p>
            <a:pPr marL="341313" indent="-341313" defTabSz="449263">
              <a:buFont typeface="Monotype Sort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fr-FR" altLang="x-none" sz="2800" dirty="0"/>
          </a:p>
        </p:txBody>
      </p:sp>
    </p:spTree>
    <p:extLst>
      <p:ext uri="{BB962C8B-B14F-4D97-AF65-F5344CB8AC3E}">
        <p14:creationId xmlns:p14="http://schemas.microsoft.com/office/powerpoint/2010/main" val="212848366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2"/>
          <p:cNvSpPr>
            <a:spLocks noGrp="1" noChangeArrowheads="1"/>
          </p:cNvSpPr>
          <p:nvPr>
            <p:ph type="title"/>
          </p:nvPr>
        </p:nvSpPr>
        <p:spPr>
          <a:xfrm>
            <a:off x="228600" y="44624"/>
            <a:ext cx="8766175" cy="612775"/>
          </a:xfrm>
          <a:ln/>
          <a:extLst>
            <a:ext uri="{91240B29-F687-4F45-9708-019B960494DF}">
              <a14:hiddenLine xmlns:a14="http://schemas.microsoft.com/office/drawing/2010/main" w="9525">
                <a:solidFill>
                  <a:srgbClr val="000000"/>
                </a:solidFill>
                <a:round/>
                <a:headEnd/>
                <a:tailEnd/>
              </a14:hiddenLine>
            </a:ext>
          </a:extLst>
        </p:spPr>
        <p:txBody>
          <a:bodyPr lIns="0" tIns="0" rIns="0" bIns="0">
            <a:normAutofit/>
          </a:bodyPr>
          <a:lstStyle/>
          <a:p>
            <a:pPr defTabSz="449263">
              <a:tabLst>
                <a:tab pos="0" algn="l"/>
                <a:tab pos="722313" algn="l"/>
                <a:tab pos="1446213" algn="l"/>
                <a:tab pos="2170113" algn="l"/>
                <a:tab pos="2894013" algn="l"/>
                <a:tab pos="3617913" algn="l"/>
                <a:tab pos="4343400" algn="l"/>
                <a:tab pos="5065713" algn="l"/>
                <a:tab pos="5789613" algn="l"/>
                <a:tab pos="6513513" algn="l"/>
                <a:tab pos="7237413" algn="l"/>
                <a:tab pos="7961313" algn="l"/>
                <a:tab pos="8229600" algn="l"/>
                <a:tab pos="8686800" algn="l"/>
                <a:tab pos="9144000" algn="l"/>
                <a:tab pos="9601200" algn="l"/>
                <a:tab pos="10058400" algn="l"/>
                <a:tab pos="10515600" algn="l"/>
              </a:tabLst>
            </a:pPr>
            <a:r>
              <a:rPr lang="fr-FR" altLang="x-none" dirty="0"/>
              <a:t>ISP </a:t>
            </a:r>
            <a:r>
              <a:rPr lang="fr-FR" altLang="x-none" dirty="0" err="1"/>
              <a:t>Example</a:t>
            </a:r>
            <a:r>
              <a:rPr lang="fr-FR" altLang="x-none" dirty="0"/>
              <a:t>: </a:t>
            </a:r>
            <a:r>
              <a:rPr lang="fr-FR" altLang="x-none" dirty="0" err="1"/>
              <a:t>Timed</a:t>
            </a:r>
            <a:r>
              <a:rPr lang="fr-FR" altLang="x-none" dirty="0"/>
              <a:t> </a:t>
            </a:r>
            <a:r>
              <a:rPr lang="fr-FR" altLang="x-none" dirty="0" err="1"/>
              <a:t>Door</a:t>
            </a:r>
            <a:endParaRPr lang="fr-FR" altLang="x-none" dirty="0"/>
          </a:p>
        </p:txBody>
      </p:sp>
      <p:sp>
        <p:nvSpPr>
          <p:cNvPr id="503811" name="Text Box 3"/>
          <p:cNvSpPr txBox="1">
            <a:spLocks noChangeArrowheads="1"/>
          </p:cNvSpPr>
          <p:nvPr/>
        </p:nvSpPr>
        <p:spPr bwMode="auto">
          <a:xfrm>
            <a:off x="574675" y="5589240"/>
            <a:ext cx="7859524" cy="7325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1pPr>
            <a:lvl2pPr marL="4143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2pPr>
            <a:lvl3pPr marL="828675"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3pPr>
            <a:lvl4pPr marL="1244600"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4pPr>
            <a:lvl5pPr marL="16589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5pPr>
            <a:lvl6pPr marL="21161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6pPr>
            <a:lvl7pPr marL="25733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7pPr>
            <a:lvl8pPr marL="30305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8pPr>
            <a:lvl9pPr marL="34877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9pPr>
          </a:lstStyle>
          <a:p>
            <a:pPr eaLnBrk="1">
              <a:lnSpc>
                <a:spcPct val="94000"/>
              </a:lnSpc>
              <a:buClr>
                <a:srgbClr val="000000"/>
              </a:buClr>
              <a:buSzPct val="45000"/>
              <a:buFont typeface="Wingdings" charset="2"/>
              <a:buNone/>
            </a:pPr>
            <a:r>
              <a:rPr lang="fr-FR" altLang="x-none" sz="2000" dirty="0"/>
              <a:t>Il peut y avoir des sous classes de DOOR qui n’ont pas besoin de l’interface </a:t>
            </a:r>
          </a:p>
          <a:p>
            <a:pPr eaLnBrk="1">
              <a:lnSpc>
                <a:spcPct val="94000"/>
              </a:lnSpc>
              <a:buClr>
                <a:srgbClr val="000000"/>
              </a:buClr>
              <a:buSzPct val="45000"/>
              <a:buFont typeface="Wingdings" charset="2"/>
              <a:buNone/>
            </a:pPr>
            <a:r>
              <a:rPr lang="fr-FR" altLang="x-none" sz="2000" dirty="0" err="1"/>
              <a:t>TimerClient</a:t>
            </a:r>
            <a:r>
              <a:rPr lang="fr-FR" altLang="x-none" sz="2000" dirty="0"/>
              <a:t>. Ils ont donc une dépendance de trop</a:t>
            </a:r>
          </a:p>
        </p:txBody>
      </p:sp>
      <p:pic>
        <p:nvPicPr>
          <p:cNvPr id="5038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7663" y="1455738"/>
            <a:ext cx="5391150" cy="38084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823987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7171"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BEB13508-FF2C-40EA-84D3-E944AC7BA4AB}" type="slidenum">
              <a:rPr lang="en-US" altLang="x-none" sz="1400"/>
              <a:pPr/>
              <a:t>5</a:t>
            </a:fld>
            <a:endParaRPr lang="en-US" altLang="x-none" sz="1400"/>
          </a:p>
        </p:txBody>
      </p:sp>
      <p:sp>
        <p:nvSpPr>
          <p:cNvPr id="7172"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7173" name="Rectangle 2"/>
          <p:cNvSpPr>
            <a:spLocks noGrp="1" noChangeArrowheads="1"/>
          </p:cNvSpPr>
          <p:nvPr>
            <p:ph type="title"/>
          </p:nvPr>
        </p:nvSpPr>
        <p:spPr/>
        <p:txBody>
          <a:bodyPr/>
          <a:lstStyle/>
          <a:p>
            <a:r>
              <a:rPr lang="fr-FR" altLang="x-none" smtClean="0"/>
              <a:t>1. Les objectifs de Spring</a:t>
            </a:r>
          </a:p>
        </p:txBody>
      </p:sp>
      <p:sp>
        <p:nvSpPr>
          <p:cNvPr id="7174" name="Rectangle 3"/>
          <p:cNvSpPr>
            <a:spLocks noGrp="1" noChangeArrowheads="1"/>
          </p:cNvSpPr>
          <p:nvPr>
            <p:ph type="body" idx="1"/>
          </p:nvPr>
        </p:nvSpPr>
        <p:spPr/>
        <p:txBody>
          <a:bodyPr/>
          <a:lstStyle/>
          <a:p>
            <a:r>
              <a:rPr lang="fr-FR" altLang="x-none" smtClean="0"/>
              <a:t>Les objectifs initiaux (2002) étaient la taient la simplification du développement, notamment sous J2EE </a:t>
            </a:r>
          </a:p>
          <a:p>
            <a:pPr lvl="1"/>
            <a:r>
              <a:rPr lang="fr-FR" altLang="x-none" smtClean="0"/>
              <a:t>Simplifier sans réduire les possibilités </a:t>
            </a:r>
          </a:p>
          <a:p>
            <a:pPr lvl="1"/>
            <a:r>
              <a:rPr lang="fr-FR" altLang="x-none" smtClean="0"/>
              <a:t>Permettre d’utiliser les meilleures techniques du développement orienté objet </a:t>
            </a:r>
          </a:p>
          <a:p>
            <a:pPr lvl="1"/>
            <a:r>
              <a:rPr lang="fr-FR" altLang="x-none" smtClean="0"/>
              <a:t>Partir de expérience concrète de Rod Johnson et d’autres développeurs/architectes </a:t>
            </a:r>
          </a:p>
          <a:p>
            <a:endParaRPr lang="fr-FR" altLang="x-none" smtClean="0"/>
          </a:p>
        </p:txBody>
      </p:sp>
      <p:sp>
        <p:nvSpPr>
          <p:cNvPr id="7175" name="Text Box 4"/>
          <p:cNvSpPr txBox="1">
            <a:spLocks noChangeArrowheads="1"/>
          </p:cNvSpPr>
          <p:nvPr/>
        </p:nvSpPr>
        <p:spPr bwMode="auto">
          <a:xfrm>
            <a:off x="323850" y="5373688"/>
            <a:ext cx="3313113" cy="900112"/>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a:defRPr sz="2800">
                <a:solidFill>
                  <a:schemeClr val="tx1"/>
                </a:solidFill>
                <a:latin typeface="Times New Roman" pitchFamily="16" charset="0"/>
              </a:defRPr>
            </a:lvl5pPr>
            <a:lvl6pPr eaLnBrk="0" fontAlgn="base" hangingPunct="0">
              <a:spcBef>
                <a:spcPct val="50000"/>
              </a:spcBef>
              <a:spcAft>
                <a:spcPct val="0"/>
              </a:spcAft>
              <a:defRPr sz="2800">
                <a:solidFill>
                  <a:schemeClr val="tx1"/>
                </a:solidFill>
                <a:latin typeface="Times New Roman" pitchFamily="16" charset="0"/>
              </a:defRPr>
            </a:lvl6pPr>
            <a:lvl7pPr eaLnBrk="0" fontAlgn="base" hangingPunct="0">
              <a:spcBef>
                <a:spcPct val="50000"/>
              </a:spcBef>
              <a:spcAft>
                <a:spcPct val="0"/>
              </a:spcAft>
              <a:defRPr sz="2800">
                <a:solidFill>
                  <a:schemeClr val="tx1"/>
                </a:solidFill>
                <a:latin typeface="Times New Roman" pitchFamily="16" charset="0"/>
              </a:defRPr>
            </a:lvl7pPr>
            <a:lvl8pPr eaLnBrk="0" fontAlgn="base" hangingPunct="0">
              <a:spcBef>
                <a:spcPct val="50000"/>
              </a:spcBef>
              <a:spcAft>
                <a:spcPct val="0"/>
              </a:spcAft>
              <a:defRPr sz="2800">
                <a:solidFill>
                  <a:schemeClr val="tx1"/>
                </a:solidFill>
                <a:latin typeface="Times New Roman" pitchFamily="16" charset="0"/>
              </a:defRPr>
            </a:lvl8pPr>
            <a:lvl9pPr eaLnBrk="0" fontAlgn="base" hangingPunct="0">
              <a:spcBef>
                <a:spcPct val="50000"/>
              </a:spcBef>
              <a:spcAft>
                <a:spcPct val="0"/>
              </a:spcAft>
              <a:defRPr sz="2800">
                <a:solidFill>
                  <a:schemeClr val="tx1"/>
                </a:solidFill>
                <a:latin typeface="Times New Roman" pitchFamily="16" charset="0"/>
              </a:defRPr>
            </a:lvl9pPr>
          </a:lstStyle>
          <a:p>
            <a:pPr algn="just"/>
            <a:r>
              <a:rPr lang="fr-FR" altLang="x-none" sz="1600"/>
              <a:t>Simple things should be simple and complex th</a:t>
            </a:r>
            <a:r>
              <a:rPr lang="fr-FR" altLang="x-none" sz="1400"/>
              <a:t>ings should be possible</a:t>
            </a:r>
          </a:p>
          <a:p>
            <a:pPr lvl="4" algn="just"/>
            <a:r>
              <a:rPr lang="fr-FR" altLang="x-none" sz="1400"/>
              <a:t>Alan Fay</a:t>
            </a:r>
            <a:endParaRPr lang="fr-FR" altLang="x-none" sz="1600"/>
          </a:p>
        </p:txBody>
      </p:sp>
      <p:sp>
        <p:nvSpPr>
          <p:cNvPr id="7176" name="Text Box 5"/>
          <p:cNvSpPr txBox="1">
            <a:spLocks noChangeArrowheads="1"/>
          </p:cNvSpPr>
          <p:nvPr/>
        </p:nvSpPr>
        <p:spPr bwMode="auto">
          <a:xfrm>
            <a:off x="5292725" y="5373688"/>
            <a:ext cx="3313113" cy="900112"/>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a:defRPr sz="2800">
                <a:solidFill>
                  <a:schemeClr val="tx1"/>
                </a:solidFill>
                <a:latin typeface="Times New Roman" pitchFamily="16" charset="0"/>
              </a:defRPr>
            </a:lvl5pPr>
            <a:lvl6pPr eaLnBrk="0" fontAlgn="base" hangingPunct="0">
              <a:spcBef>
                <a:spcPct val="50000"/>
              </a:spcBef>
              <a:spcAft>
                <a:spcPct val="0"/>
              </a:spcAft>
              <a:defRPr sz="2800">
                <a:solidFill>
                  <a:schemeClr val="tx1"/>
                </a:solidFill>
                <a:latin typeface="Times New Roman" pitchFamily="16" charset="0"/>
              </a:defRPr>
            </a:lvl6pPr>
            <a:lvl7pPr eaLnBrk="0" fontAlgn="base" hangingPunct="0">
              <a:spcBef>
                <a:spcPct val="50000"/>
              </a:spcBef>
              <a:spcAft>
                <a:spcPct val="0"/>
              </a:spcAft>
              <a:defRPr sz="2800">
                <a:solidFill>
                  <a:schemeClr val="tx1"/>
                </a:solidFill>
                <a:latin typeface="Times New Roman" pitchFamily="16" charset="0"/>
              </a:defRPr>
            </a:lvl7pPr>
            <a:lvl8pPr eaLnBrk="0" fontAlgn="base" hangingPunct="0">
              <a:spcBef>
                <a:spcPct val="50000"/>
              </a:spcBef>
              <a:spcAft>
                <a:spcPct val="0"/>
              </a:spcAft>
              <a:defRPr sz="2800">
                <a:solidFill>
                  <a:schemeClr val="tx1"/>
                </a:solidFill>
                <a:latin typeface="Times New Roman" pitchFamily="16" charset="0"/>
              </a:defRPr>
            </a:lvl8pPr>
            <a:lvl9pPr eaLnBrk="0" fontAlgn="base" hangingPunct="0">
              <a:spcBef>
                <a:spcPct val="50000"/>
              </a:spcBef>
              <a:spcAft>
                <a:spcPct val="0"/>
              </a:spcAft>
              <a:defRPr sz="2800">
                <a:solidFill>
                  <a:schemeClr val="tx1"/>
                </a:solidFill>
                <a:latin typeface="Times New Roman" pitchFamily="16" charset="0"/>
              </a:defRPr>
            </a:lvl9pPr>
          </a:lstStyle>
          <a:p>
            <a:pPr algn="just"/>
            <a:r>
              <a:rPr lang="fr-FR" altLang="x-none" sz="1600"/>
              <a:t>Unless simple things are simple, complex things are impossible</a:t>
            </a:r>
            <a:endParaRPr lang="fr-FR" altLang="x-none" sz="1400"/>
          </a:p>
          <a:p>
            <a:pPr lvl="4" algn="just"/>
            <a:r>
              <a:rPr lang="fr-FR" altLang="x-none" sz="1400"/>
              <a:t> Rod Johnson</a:t>
            </a:r>
            <a:endParaRPr lang="fr-FR" altLang="x-none" sz="160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858" name="Rectangle 2"/>
          <p:cNvSpPr>
            <a:spLocks noGrp="1" noChangeArrowheads="1"/>
          </p:cNvSpPr>
          <p:nvPr>
            <p:ph type="title"/>
          </p:nvPr>
        </p:nvSpPr>
        <p:spPr>
          <a:xfrm>
            <a:off x="228600" y="44624"/>
            <a:ext cx="8766175" cy="612775"/>
          </a:xfrm>
          <a:ln/>
          <a:extLst>
            <a:ext uri="{91240B29-F687-4F45-9708-019B960494DF}">
              <a14:hiddenLine xmlns:a14="http://schemas.microsoft.com/office/drawing/2010/main" w="9525">
                <a:solidFill>
                  <a:srgbClr val="000000"/>
                </a:solidFill>
                <a:round/>
                <a:headEnd/>
                <a:tailEnd/>
              </a14:hiddenLine>
            </a:ext>
          </a:extLst>
        </p:spPr>
        <p:txBody>
          <a:bodyPr lIns="0" tIns="0" rIns="0" bIns="0">
            <a:normAutofit/>
          </a:bodyPr>
          <a:lstStyle/>
          <a:p>
            <a:pPr defTabSz="449263">
              <a:tabLst>
                <a:tab pos="0" algn="l"/>
                <a:tab pos="722313" algn="l"/>
                <a:tab pos="1446213" algn="l"/>
                <a:tab pos="2170113" algn="l"/>
                <a:tab pos="2894013" algn="l"/>
                <a:tab pos="3617913" algn="l"/>
                <a:tab pos="4343400" algn="l"/>
                <a:tab pos="5065713" algn="l"/>
                <a:tab pos="5789613" algn="l"/>
                <a:tab pos="6513513" algn="l"/>
                <a:tab pos="7237413" algn="l"/>
                <a:tab pos="7961313" algn="l"/>
                <a:tab pos="8229600" algn="l"/>
                <a:tab pos="8686800" algn="l"/>
                <a:tab pos="9144000" algn="l"/>
                <a:tab pos="9601200" algn="l"/>
                <a:tab pos="10058400" algn="l"/>
                <a:tab pos="10515600" algn="l"/>
              </a:tabLst>
            </a:pPr>
            <a:r>
              <a:rPr lang="fr-FR" altLang="x-none" dirty="0"/>
              <a:t>Exemple ISP : </a:t>
            </a:r>
            <a:r>
              <a:rPr lang="fr-FR" altLang="x-none" dirty="0" err="1"/>
              <a:t>Timed</a:t>
            </a:r>
            <a:r>
              <a:rPr lang="fr-FR" altLang="x-none" dirty="0"/>
              <a:t> </a:t>
            </a:r>
            <a:r>
              <a:rPr lang="fr-FR" altLang="x-none" dirty="0" err="1"/>
              <a:t>Door</a:t>
            </a:r>
            <a:endParaRPr lang="fr-FR" altLang="x-none" dirty="0"/>
          </a:p>
        </p:txBody>
      </p:sp>
      <p:sp>
        <p:nvSpPr>
          <p:cNvPr id="505859" name="Text Box 3"/>
          <p:cNvSpPr txBox="1">
            <a:spLocks noChangeArrowheads="1"/>
          </p:cNvSpPr>
          <p:nvPr/>
        </p:nvSpPr>
        <p:spPr bwMode="auto">
          <a:xfrm>
            <a:off x="798513" y="5419725"/>
            <a:ext cx="7993062"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spAutoFit/>
          </a:bodyPr>
          <a:lstStyle>
            <a:lvl1pPr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1pPr>
            <a:lvl2pPr marL="4143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2pPr>
            <a:lvl3pPr marL="828675"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3pPr>
            <a:lvl4pPr marL="1244600"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4pPr>
            <a:lvl5pPr marL="1658938" algn="l" defTabSz="407988">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5pPr>
            <a:lvl6pPr marL="21161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6pPr>
            <a:lvl7pPr marL="25733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7pPr>
            <a:lvl8pPr marL="30305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8pPr>
            <a:lvl9pPr marL="3487738" defTabSz="407988" eaLnBrk="0" fontAlgn="base" hangingPunct="0">
              <a:spcBef>
                <a:spcPct val="0"/>
              </a:spcBef>
              <a:spcAft>
                <a:spcPct val="0"/>
              </a:spcAft>
              <a:tabLst>
                <a:tab pos="0" algn="l"/>
                <a:tab pos="828675" algn="l"/>
                <a:tab pos="1658938" algn="l"/>
                <a:tab pos="2487613" algn="l"/>
                <a:tab pos="3317875" algn="l"/>
                <a:tab pos="4146550" algn="l"/>
                <a:tab pos="4976813" algn="l"/>
                <a:tab pos="5805488" algn="l"/>
                <a:tab pos="6635750" algn="l"/>
                <a:tab pos="7464425" algn="l"/>
                <a:tab pos="8294688" algn="l"/>
                <a:tab pos="9123363" algn="l"/>
              </a:tabLst>
              <a:defRPr sz="2400">
                <a:solidFill>
                  <a:schemeClr val="tx1"/>
                </a:solidFill>
                <a:latin typeface="Times New Roman" pitchFamily="16" charset="0"/>
              </a:defRPr>
            </a:lvl9pPr>
          </a:lstStyle>
          <a:p>
            <a:pPr eaLnBrk="1">
              <a:lnSpc>
                <a:spcPct val="94000"/>
              </a:lnSpc>
              <a:buClr>
                <a:srgbClr val="000000"/>
              </a:buClr>
              <a:buSzPct val="45000"/>
              <a:buFont typeface="Wingdings" charset="2"/>
              <a:buNone/>
            </a:pPr>
            <a:r>
              <a:rPr lang="fr-FR" altLang="x-none" sz="2200"/>
              <a:t>RevolvingDoor ne dépend donc pas de TimerClient</a:t>
            </a:r>
          </a:p>
          <a:p>
            <a:pPr eaLnBrk="1">
              <a:lnSpc>
                <a:spcPct val="94000"/>
              </a:lnSpc>
              <a:buClr>
                <a:srgbClr val="000000"/>
              </a:buClr>
              <a:buSzPct val="45000"/>
              <a:buFont typeface="Wingdings" charset="2"/>
              <a:buNone/>
            </a:pPr>
            <a:r>
              <a:rPr lang="fr-FR" altLang="x-none" sz="2200"/>
              <a:t>SwingDoor et SlidingDoor sont vraiment des portes avec temporisation</a:t>
            </a:r>
          </a:p>
        </p:txBody>
      </p:sp>
      <p:pic>
        <p:nvPicPr>
          <p:cNvPr id="5058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888" y="1704975"/>
            <a:ext cx="8294687" cy="34178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0363413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906" name="Rectangle 2"/>
          <p:cNvSpPr>
            <a:spLocks noGrp="1" noChangeArrowheads="1"/>
          </p:cNvSpPr>
          <p:nvPr>
            <p:ph type="title"/>
          </p:nvPr>
        </p:nvSpPr>
        <p:spPr>
          <a:xfrm>
            <a:off x="228600" y="44624"/>
            <a:ext cx="8766175" cy="612775"/>
          </a:xfrm>
          <a:ln/>
          <a:extLst>
            <a:ext uri="{91240B29-F687-4F45-9708-019B960494DF}">
              <a14:hiddenLine xmlns:a14="http://schemas.microsoft.com/office/drawing/2010/main" w="9525">
                <a:solidFill>
                  <a:srgbClr val="000000"/>
                </a:solidFill>
                <a:round/>
                <a:headEnd/>
                <a:tailEnd/>
              </a14:hiddenLine>
            </a:ext>
          </a:extLst>
        </p:spPr>
        <p:txBody>
          <a:bodyPr lIns="0" tIns="0" rIns="0" bIns="0">
            <a:normAutofit/>
          </a:bodyPr>
          <a:lstStyle/>
          <a:p>
            <a:pPr defTabSz="449263">
              <a:tabLst>
                <a:tab pos="0" algn="l"/>
                <a:tab pos="722313" algn="l"/>
                <a:tab pos="1446213" algn="l"/>
                <a:tab pos="2170113" algn="l"/>
                <a:tab pos="2894013" algn="l"/>
                <a:tab pos="3617913" algn="l"/>
                <a:tab pos="4343400" algn="l"/>
                <a:tab pos="5065713" algn="l"/>
                <a:tab pos="5789613" algn="l"/>
                <a:tab pos="6513513" algn="l"/>
                <a:tab pos="7237413" algn="l"/>
                <a:tab pos="7961313" algn="l"/>
                <a:tab pos="8229600" algn="l"/>
                <a:tab pos="8686800" algn="l"/>
                <a:tab pos="9144000" algn="l"/>
                <a:tab pos="9601200" algn="l"/>
                <a:tab pos="10058400" algn="l"/>
                <a:tab pos="10515600" algn="l"/>
              </a:tabLst>
            </a:pPr>
            <a:r>
              <a:rPr lang="fr-FR" altLang="x-none" dirty="0"/>
              <a:t>Exemple ISP : </a:t>
            </a:r>
            <a:r>
              <a:rPr lang="fr-FR" altLang="x-none" dirty="0" err="1"/>
              <a:t>UIs</a:t>
            </a:r>
            <a:endParaRPr lang="fr-FR" altLang="x-none" dirty="0"/>
          </a:p>
        </p:txBody>
      </p:sp>
      <p:pic>
        <p:nvPicPr>
          <p:cNvPr id="5079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268413"/>
            <a:ext cx="6635750" cy="49514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266225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p:cNvSpPr>
            <a:spLocks noGrp="1" noChangeArrowheads="1"/>
          </p:cNvSpPr>
          <p:nvPr>
            <p:ph type="title"/>
          </p:nvPr>
        </p:nvSpPr>
        <p:spPr>
          <a:xfrm>
            <a:off x="228600" y="79921"/>
            <a:ext cx="8766175" cy="612775"/>
          </a:xfrm>
          <a:ln/>
          <a:extLst>
            <a:ext uri="{91240B29-F687-4F45-9708-019B960494DF}">
              <a14:hiddenLine xmlns:a14="http://schemas.microsoft.com/office/drawing/2010/main" w="9525">
                <a:solidFill>
                  <a:srgbClr val="000000"/>
                </a:solidFill>
                <a:round/>
                <a:headEnd/>
                <a:tailEnd/>
              </a14:hiddenLine>
            </a:ext>
          </a:extLst>
        </p:spPr>
        <p:txBody>
          <a:bodyPr lIns="0" tIns="0" rIns="0" bIns="0">
            <a:normAutofit/>
          </a:bodyPr>
          <a:lstStyle/>
          <a:p>
            <a:pPr defTabSz="449263">
              <a:tabLst>
                <a:tab pos="0" algn="l"/>
                <a:tab pos="722313" algn="l"/>
                <a:tab pos="1446213" algn="l"/>
                <a:tab pos="2170113" algn="l"/>
                <a:tab pos="2894013" algn="l"/>
                <a:tab pos="3617913" algn="l"/>
                <a:tab pos="4343400" algn="l"/>
                <a:tab pos="5065713" algn="l"/>
                <a:tab pos="5789613" algn="l"/>
                <a:tab pos="6513513" algn="l"/>
                <a:tab pos="7237413" algn="l"/>
                <a:tab pos="7961313" algn="l"/>
                <a:tab pos="8229600" algn="l"/>
                <a:tab pos="8686800" algn="l"/>
                <a:tab pos="9144000" algn="l"/>
                <a:tab pos="9601200" algn="l"/>
                <a:tab pos="10058400" algn="l"/>
                <a:tab pos="10515600" algn="l"/>
              </a:tabLst>
            </a:pPr>
            <a:r>
              <a:rPr lang="fr-FR" altLang="x-none" dirty="0"/>
              <a:t>Résumé ISP</a:t>
            </a:r>
          </a:p>
        </p:txBody>
      </p:sp>
      <p:sp>
        <p:nvSpPr>
          <p:cNvPr id="509955" name="Rectangle 3"/>
          <p:cNvSpPr>
            <a:spLocks noGrp="1" noChangeArrowheads="1"/>
          </p:cNvSpPr>
          <p:nvPr>
            <p:ph idx="1"/>
          </p:nvPr>
        </p:nvSpPr>
        <p:spPr>
          <a:xfrm>
            <a:off x="228600" y="990600"/>
            <a:ext cx="8766175" cy="5337175"/>
          </a:xfrm>
          <a:ln/>
          <a:extLst>
            <a:ext uri="{91240B29-F687-4F45-9708-019B960494DF}">
              <a14:hiddenLine xmlns:a14="http://schemas.microsoft.com/office/drawing/2010/main" w="9525">
                <a:solidFill>
                  <a:srgbClr val="000000"/>
                </a:solidFill>
                <a:round/>
                <a:headEnd/>
                <a:tailEnd/>
              </a14:hiddenLine>
            </a:ext>
          </a:extLst>
        </p:spPr>
        <p:txBody>
          <a:bodyPr lIns="0" tIns="0" rIns="0" bIns="0"/>
          <a:lstStyle/>
          <a:p>
            <a:pPr marL="430213" indent="-323850"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fr-FR" altLang="x-none"/>
          </a:p>
          <a:p>
            <a:pPr marL="430213" indent="-323850"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fr-FR" altLang="x-none"/>
          </a:p>
          <a:p>
            <a:pPr marL="430213" indent="-323850"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a:t>Un programme ne doit pas dépendre de méthodes qu'il n'utilise pas</a:t>
            </a:r>
          </a:p>
          <a:p>
            <a:pPr marL="430213" indent="-323850"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a:t>Principe également lié à la cohésion forte</a:t>
            </a:r>
          </a:p>
          <a:p>
            <a:pPr marL="430213" indent="-323850"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a:t>Conduit à la multiplication d'interfaces très spécifiques et petites.</a:t>
            </a:r>
          </a:p>
          <a:p>
            <a:pPr marL="430213" indent="-323850" defTabSz="449263">
              <a:buFont typeface="Monotype Sorts" pitchFamily="2" charset="2"/>
              <a:buNone/>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fr-FR" altLang="x-none"/>
          </a:p>
        </p:txBody>
      </p:sp>
    </p:spTree>
    <p:extLst>
      <p:ext uri="{BB962C8B-B14F-4D97-AF65-F5344CB8AC3E}">
        <p14:creationId xmlns:p14="http://schemas.microsoft.com/office/powerpoint/2010/main" val="83193237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02" name="Rectangle 2"/>
          <p:cNvSpPr>
            <a:spLocks noGrp="1" noChangeArrowheads="1"/>
          </p:cNvSpPr>
          <p:nvPr>
            <p:ph type="title"/>
          </p:nvPr>
        </p:nvSpPr>
        <p:spPr>
          <a:xfrm>
            <a:off x="673100" y="-243408"/>
            <a:ext cx="7807325" cy="1146175"/>
          </a:xfrm>
          <a:ln/>
          <a:extLst>
            <a:ext uri="{91240B29-F687-4F45-9708-019B960494DF}">
              <a14:hiddenLine xmlns:a14="http://schemas.microsoft.com/office/drawing/2010/main" w="9525">
                <a:solidFill>
                  <a:srgbClr val="000000"/>
                </a:solidFill>
                <a:round/>
                <a:headEnd/>
                <a:tailEnd/>
              </a14:hiddenLine>
            </a:ext>
          </a:extLst>
        </p:spPr>
        <p:txBody>
          <a:bodyPr lIns="0" tIns="0" rIns="0" bIns="0">
            <a:normAutofit/>
          </a:bodyPr>
          <a:lstStyle/>
          <a:p>
            <a:pPr defTabSz="449263">
              <a:tabLst>
                <a:tab pos="0" algn="l"/>
                <a:tab pos="722313" algn="l"/>
                <a:tab pos="1446213" algn="l"/>
                <a:tab pos="2170113" algn="l"/>
                <a:tab pos="2894013" algn="l"/>
                <a:tab pos="3617913" algn="l"/>
                <a:tab pos="4343400" algn="l"/>
                <a:tab pos="5065713" algn="l"/>
                <a:tab pos="5789613" algn="l"/>
                <a:tab pos="6513513" algn="l"/>
                <a:tab pos="7237413" algn="l"/>
                <a:tab pos="7961313" algn="l"/>
                <a:tab pos="8229600" algn="l"/>
                <a:tab pos="8686800" algn="l"/>
                <a:tab pos="9144000" algn="l"/>
                <a:tab pos="9601200" algn="l"/>
                <a:tab pos="10058400" algn="l"/>
                <a:tab pos="10515600" algn="l"/>
              </a:tabLst>
            </a:pPr>
            <a:r>
              <a:rPr lang="fr-FR" altLang="x-none" dirty="0"/>
              <a:t>Résumé des principes de conception objet</a:t>
            </a:r>
          </a:p>
        </p:txBody>
      </p:sp>
      <p:sp>
        <p:nvSpPr>
          <p:cNvPr id="512003" name="Rectangle 3"/>
          <p:cNvSpPr>
            <a:spLocks noGrp="1" noChangeArrowheads="1"/>
          </p:cNvSpPr>
          <p:nvPr>
            <p:ph idx="1"/>
          </p:nvPr>
        </p:nvSpPr>
        <p:spPr>
          <a:xfrm>
            <a:off x="671513" y="1155700"/>
            <a:ext cx="7807325" cy="5224463"/>
          </a:xfrm>
          <a:ln/>
          <a:extLst>
            <a:ext uri="{91240B29-F687-4F45-9708-019B960494DF}">
              <a14:hiddenLine xmlns:a14="http://schemas.microsoft.com/office/drawing/2010/main" w="9525">
                <a:solidFill>
                  <a:srgbClr val="000000"/>
                </a:solidFill>
                <a:round/>
                <a:headEnd/>
                <a:tailEnd/>
              </a14:hiddenLine>
            </a:ext>
          </a:extLst>
        </p:spPr>
        <p:txBody>
          <a:bodyPr lIns="0" tIns="0" rIns="0" bIns="0">
            <a:normAutofit/>
          </a:bodyPr>
          <a:lstStyle/>
          <a:p>
            <a:pPr marL="430213" indent="-323850"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endParaRPr lang="fr-FR" altLang="x-none" sz="2400"/>
          </a:p>
          <a:p>
            <a:pPr marL="430213" indent="-323850"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sz="2400"/>
              <a:t>Single Responsibility Principle (SRP)</a:t>
            </a:r>
          </a:p>
          <a:p>
            <a:pPr marL="862013" lvl="1"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sz="2000"/>
              <a:t>Une seule raison de changer</a:t>
            </a:r>
          </a:p>
          <a:p>
            <a:pPr marL="430213" indent="-323850"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sz="2400"/>
              <a:t>Open-Closed Principle (OCP)</a:t>
            </a:r>
            <a:r>
              <a:rPr lang="ar-SA" altLang="x-none" sz="2400">
                <a:ea typeface="Arial" charset="0"/>
                <a:cs typeface="Arial" charset="0"/>
              </a:rPr>
              <a:t>‏</a:t>
            </a:r>
            <a:endParaRPr lang="fr-FR" altLang="x-none" sz="2400"/>
          </a:p>
          <a:p>
            <a:pPr marL="862013" lvl="1"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sz="2000"/>
              <a:t>Prévoir l’extension sans devoir modifier le code existant</a:t>
            </a:r>
          </a:p>
          <a:p>
            <a:pPr marL="430213" indent="-323850"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sz="2400"/>
              <a:t>Liskov Substitution Principle (LSP)	</a:t>
            </a:r>
          </a:p>
          <a:p>
            <a:pPr marL="862013" lvl="1"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sz="2000"/>
              <a:t>Les classes dérivées doivent pleinement se substituer à leur classe de base</a:t>
            </a:r>
          </a:p>
          <a:p>
            <a:pPr marL="430213" indent="-323850"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sz="2400"/>
              <a:t>Dependency Inversion Principle (DIP)</a:t>
            </a:r>
            <a:r>
              <a:rPr lang="ar-SA" altLang="x-none" sz="2400">
                <a:ea typeface="Arial" charset="0"/>
                <a:cs typeface="Arial" charset="0"/>
              </a:rPr>
              <a:t>‏</a:t>
            </a:r>
            <a:endParaRPr lang="fr-FR" altLang="x-none" sz="2400"/>
          </a:p>
          <a:p>
            <a:pPr marL="862013" lvl="1"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sz="2000"/>
              <a:t>Dépendance vers les abstractions, pas vers des classes de mises en oeuvre</a:t>
            </a:r>
          </a:p>
          <a:p>
            <a:pPr marL="430213" indent="-323850"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sz="2400"/>
              <a:t>Interface Segregation Principle (ISP)</a:t>
            </a:r>
            <a:r>
              <a:rPr lang="ar-SA" altLang="x-none" sz="2400">
                <a:ea typeface="Arial" charset="0"/>
                <a:cs typeface="Arial" charset="0"/>
              </a:rPr>
              <a:t>‏</a:t>
            </a:r>
            <a:endParaRPr lang="fr-FR" altLang="x-none" sz="2400"/>
          </a:p>
          <a:p>
            <a:pPr marL="862013" lvl="1" defTabSz="44926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fr-FR" altLang="x-none" sz="2000"/>
              <a:t>Éclater les interfaces pour contrôler les dépendances</a:t>
            </a:r>
          </a:p>
        </p:txBody>
      </p:sp>
    </p:spTree>
    <p:extLst>
      <p:ext uri="{BB962C8B-B14F-4D97-AF65-F5344CB8AC3E}">
        <p14:creationId xmlns:p14="http://schemas.microsoft.com/office/powerpoint/2010/main" val="239004535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4" name="Rectangle 2"/>
          <p:cNvSpPr>
            <a:spLocks noGrp="1" noChangeArrowheads="1"/>
          </p:cNvSpPr>
          <p:nvPr>
            <p:ph type="title"/>
          </p:nvPr>
        </p:nvSpPr>
        <p:spPr>
          <a:xfrm>
            <a:off x="0" y="44624"/>
            <a:ext cx="9144000" cy="609600"/>
          </a:xfrm>
        </p:spPr>
        <p:txBody>
          <a:bodyPr>
            <a:normAutofit fontScale="90000"/>
          </a:bodyPr>
          <a:lstStyle/>
          <a:p>
            <a:r>
              <a:rPr lang="fr-FR" altLang="x-none" sz="3600" dirty="0"/>
              <a:t>Philosophie des principes de conception objet</a:t>
            </a:r>
          </a:p>
        </p:txBody>
      </p:sp>
      <p:sp>
        <p:nvSpPr>
          <p:cNvPr id="571395" name="Rectangle 3"/>
          <p:cNvSpPr>
            <a:spLocks noGrp="1" noChangeArrowheads="1"/>
          </p:cNvSpPr>
          <p:nvPr>
            <p:ph idx="1"/>
          </p:nvPr>
        </p:nvSpPr>
        <p:spPr/>
        <p:txBody>
          <a:bodyPr/>
          <a:lstStyle/>
          <a:p>
            <a:pPr lvl="1"/>
            <a:r>
              <a:rPr lang="fr-FR" altLang="x-none" sz="2400" dirty="0"/>
              <a:t>Il vaut mieux programmer à l’aide d’interfaces plutôt que d’utiliser des classes.</a:t>
            </a:r>
          </a:p>
          <a:p>
            <a:pPr lvl="1"/>
            <a:r>
              <a:rPr lang="fr-FR" altLang="x-none" sz="2400" dirty="0"/>
              <a:t>Les getters et les setters des objets fournissent un excellent moyen de configurer une application.</a:t>
            </a:r>
          </a:p>
          <a:p>
            <a:pPr lvl="1"/>
            <a:r>
              <a:rPr lang="fr-FR" altLang="x-none" sz="2400" dirty="0"/>
              <a:t>La conception objet est plus importante que n’importe quelle technologie de mise en œuvre</a:t>
            </a:r>
          </a:p>
          <a:p>
            <a:pPr lvl="1"/>
            <a:r>
              <a:rPr lang="fr-FR" altLang="x-none" sz="2400" dirty="0"/>
              <a:t>Un </a:t>
            </a:r>
            <a:r>
              <a:rPr lang="fr-FR" altLang="x-none" sz="2400" dirty="0" err="1"/>
              <a:t>framework</a:t>
            </a:r>
            <a:r>
              <a:rPr lang="fr-FR" altLang="x-none" sz="2400" dirty="0"/>
              <a:t> ne doit pas forcer les utilisateurs à catcher des exceptions qu’il ne pourra pas récupérer</a:t>
            </a:r>
          </a:p>
          <a:p>
            <a:pPr lvl="1"/>
            <a:r>
              <a:rPr lang="fr-FR" altLang="x-none" sz="2400" dirty="0"/>
              <a:t>La testabilité est essentiel. Un </a:t>
            </a:r>
            <a:r>
              <a:rPr lang="fr-FR" altLang="x-none" sz="2400" dirty="0" err="1"/>
              <a:t>framework</a:t>
            </a:r>
            <a:r>
              <a:rPr lang="fr-FR" altLang="x-none" sz="2400" dirty="0"/>
              <a:t> d’entreprise doit aider les développeur à tester leur application.</a:t>
            </a:r>
          </a:p>
        </p:txBody>
      </p:sp>
      <p:sp>
        <p:nvSpPr>
          <p:cNvPr id="5" name="Espace réservé du numéro de diapositive 5"/>
          <p:cNvSpPr>
            <a:spLocks noGrp="1"/>
          </p:cNvSpPr>
          <p:nvPr>
            <p:ph type="sldNum" sz="quarter" idx="12"/>
          </p:nvPr>
        </p:nvSpPr>
        <p:spPr/>
        <p:txBody>
          <a:bodyPr/>
          <a:lstStyle/>
          <a:p>
            <a:fld id="{14AFDD33-83E6-4AF9-A908-E3321D35E992}" type="slidenum">
              <a:rPr lang="fr-FR" altLang="x-none"/>
              <a:pPr/>
              <a:t>54</a:t>
            </a:fld>
            <a:endParaRPr lang="fr-FR" altLang="x-none"/>
          </a:p>
        </p:txBody>
      </p:sp>
    </p:spTree>
    <p:extLst>
      <p:ext uri="{BB962C8B-B14F-4D97-AF65-F5344CB8AC3E}">
        <p14:creationId xmlns:p14="http://schemas.microsoft.com/office/powerpoint/2010/main" val="26202546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Grp="1" noChangeArrowheads="1"/>
          </p:cNvSpPr>
          <p:nvPr>
            <p:ph type="title"/>
          </p:nvPr>
        </p:nvSpPr>
        <p:spPr/>
        <p:txBody>
          <a:bodyPr/>
          <a:lstStyle/>
          <a:p>
            <a:r>
              <a:rPr lang="fr-FR" altLang="x-none" sz="3600"/>
              <a:t>En cas de doute</a:t>
            </a:r>
          </a:p>
        </p:txBody>
      </p:sp>
      <p:sp>
        <p:nvSpPr>
          <p:cNvPr id="539651" name="Rectangle 3"/>
          <p:cNvSpPr>
            <a:spLocks noGrp="1" noChangeArrowheads="1"/>
          </p:cNvSpPr>
          <p:nvPr>
            <p:ph idx="1"/>
          </p:nvPr>
        </p:nvSpPr>
        <p:spPr>
          <a:ln/>
          <a:extLst>
            <a:ext uri="{91240B29-F687-4F45-9708-019B960494DF}">
              <a14:hiddenLine xmlns:a14="http://schemas.microsoft.com/office/drawing/2010/main" w="9525">
                <a:solidFill>
                  <a:srgbClr val="000000"/>
                </a:solidFill>
                <a:round/>
                <a:headEnd/>
                <a:tailEnd/>
              </a14:hiddenLine>
            </a:ext>
          </a:extLst>
        </p:spPr>
        <p:txBody>
          <a:bodyPr/>
          <a:lstStyle/>
          <a:p>
            <a:pPr marL="341313" indent="-341313" defTabSz="449263">
              <a:tabLst>
                <a:tab pos="911225" algn="l"/>
                <a:tab pos="1825625" algn="l"/>
                <a:tab pos="2740025" algn="l"/>
                <a:tab pos="3654425" algn="l"/>
                <a:tab pos="4568825" algn="l"/>
                <a:tab pos="5483225" algn="l"/>
                <a:tab pos="6397625" algn="l"/>
                <a:tab pos="7312025" algn="l"/>
                <a:tab pos="8226425" algn="l"/>
                <a:tab pos="9140825" algn="l"/>
                <a:tab pos="10055225" algn="l"/>
              </a:tabLst>
            </a:pPr>
            <a:r>
              <a:rPr lang="fr-FR" altLang="x-none"/>
              <a:t>Il est généralement plus facile de sauter un niveau indirection que d’en ajouter un plus tard …</a:t>
            </a:r>
          </a:p>
        </p:txBody>
      </p:sp>
      <p:sp>
        <p:nvSpPr>
          <p:cNvPr id="5" name="Espace réservé du numéro de diapositive 5"/>
          <p:cNvSpPr>
            <a:spLocks noGrp="1"/>
          </p:cNvSpPr>
          <p:nvPr>
            <p:ph type="sldNum" sz="quarter" idx="12"/>
          </p:nvPr>
        </p:nvSpPr>
        <p:spPr/>
        <p:txBody>
          <a:bodyPr/>
          <a:lstStyle/>
          <a:p>
            <a:fld id="{337F4AA0-4A42-4F28-8A1F-C4EF2E51E990}" type="slidenum">
              <a:rPr lang="fr-FR" altLang="x-none"/>
              <a:pPr/>
              <a:t>55</a:t>
            </a:fld>
            <a:endParaRPr lang="fr-FR" altLang="x-none"/>
          </a:p>
        </p:txBody>
      </p:sp>
    </p:spTree>
    <p:extLst>
      <p:ext uri="{BB962C8B-B14F-4D97-AF65-F5344CB8AC3E}">
        <p14:creationId xmlns:p14="http://schemas.microsoft.com/office/powerpoint/2010/main" val="28583182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228600" y="247650"/>
            <a:ext cx="8764588" cy="571500"/>
          </a:xfrm>
          <a:ln/>
          <a:extLst>
            <a:ext uri="{91240B29-F687-4F45-9708-019B960494DF}">
              <a14:hiddenLine xmlns:a14="http://schemas.microsoft.com/office/drawing/2010/main" w="9525">
                <a:solidFill>
                  <a:srgbClr val="000000"/>
                </a:solidFill>
                <a:round/>
                <a:headEnd/>
                <a:tailEnd/>
              </a14:hiddenLine>
            </a:ext>
          </a:extLst>
        </p:spPr>
        <p:txBody>
          <a:bodyPr lIns="90000" tIns="46800" rIns="90000" bIns="46800">
            <a:normAutofit fontScale="90000"/>
          </a:bodyPr>
          <a:lstStyle/>
          <a:p>
            <a:pPr defTabSz="449263">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ro-RO" altLang="x-none" sz="3700"/>
              <a:t>Bibliogra</a:t>
            </a:r>
            <a:r>
              <a:rPr lang="en-US" altLang="x-none" sz="3700"/>
              <a:t>phie</a:t>
            </a:r>
          </a:p>
        </p:txBody>
      </p:sp>
      <p:pic>
        <p:nvPicPr>
          <p:cNvPr id="5775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75" y="1484313"/>
            <a:ext cx="3273425" cy="46085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775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2025" y="1568450"/>
            <a:ext cx="3181350" cy="45243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001499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17411"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4686B7DE-D234-4E00-9232-4803FFF749E9}" type="slidenum">
              <a:rPr lang="en-US" altLang="x-none" sz="1400"/>
              <a:pPr/>
              <a:t>57</a:t>
            </a:fld>
            <a:endParaRPr lang="en-US" altLang="x-none" sz="1400"/>
          </a:p>
        </p:txBody>
      </p:sp>
      <p:sp>
        <p:nvSpPr>
          <p:cNvPr id="17412"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17413" name="Rectangle 2"/>
          <p:cNvSpPr>
            <a:spLocks noGrp="1" noChangeArrowheads="1"/>
          </p:cNvSpPr>
          <p:nvPr>
            <p:ph type="ctrTitle"/>
          </p:nvPr>
        </p:nvSpPr>
        <p:spPr/>
        <p:txBody>
          <a:bodyPr/>
          <a:lstStyle/>
          <a:p>
            <a:r>
              <a:rPr lang="fr-FR" altLang="x-none" smtClean="0"/>
              <a:t>2. Spring Core</a:t>
            </a:r>
          </a:p>
        </p:txBody>
      </p:sp>
      <p:sp>
        <p:nvSpPr>
          <p:cNvPr id="17414" name="Rectangle 3"/>
          <p:cNvSpPr>
            <a:spLocks noGrp="1" noChangeArrowheads="1"/>
          </p:cNvSpPr>
          <p:nvPr>
            <p:ph type="subTitle" idx="1"/>
          </p:nvPr>
        </p:nvSpPr>
        <p:spPr/>
        <p:txBody>
          <a:bodyPr/>
          <a:lstStyle/>
          <a:p>
            <a:r>
              <a:rPr lang="fr-FR" altLang="x-none" smtClean="0"/>
              <a:t>Inversion of Control</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18435"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03FCBC44-D6F2-4F7C-8DA5-5B5B501F0A09}" type="slidenum">
              <a:rPr lang="en-US" altLang="x-none" sz="1400"/>
              <a:pPr/>
              <a:t>58</a:t>
            </a:fld>
            <a:endParaRPr lang="en-US" altLang="x-none" sz="1400"/>
          </a:p>
        </p:txBody>
      </p:sp>
      <p:sp>
        <p:nvSpPr>
          <p:cNvPr id="18436"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18437" name="Rectangle 2"/>
          <p:cNvSpPr>
            <a:spLocks noGrp="1" noChangeArrowheads="1"/>
          </p:cNvSpPr>
          <p:nvPr>
            <p:ph type="title"/>
          </p:nvPr>
        </p:nvSpPr>
        <p:spPr/>
        <p:txBody>
          <a:bodyPr/>
          <a:lstStyle/>
          <a:p>
            <a:r>
              <a:rPr lang="en-US" altLang="x-none" smtClean="0"/>
              <a:t>2. Spring pour Java</a:t>
            </a:r>
          </a:p>
        </p:txBody>
      </p:sp>
      <p:pic>
        <p:nvPicPr>
          <p:cNvPr id="18438" name="Picture 3"/>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609600" y="1412875"/>
            <a:ext cx="7772400" cy="4114800"/>
          </a:xfr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20483"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C36D6CA6-133E-45CD-B977-0CBBB7C3914B}" type="slidenum">
              <a:rPr lang="en-US" altLang="x-none" sz="1400"/>
              <a:pPr/>
              <a:t>59</a:t>
            </a:fld>
            <a:endParaRPr lang="en-US" altLang="x-none" sz="1400"/>
          </a:p>
        </p:txBody>
      </p:sp>
      <p:sp>
        <p:nvSpPr>
          <p:cNvPr id="20484"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20485" name="Rectangle 2"/>
          <p:cNvSpPr>
            <a:spLocks noGrp="1" noChangeArrowheads="1"/>
          </p:cNvSpPr>
          <p:nvPr>
            <p:ph type="title"/>
          </p:nvPr>
        </p:nvSpPr>
        <p:spPr/>
        <p:txBody>
          <a:bodyPr/>
          <a:lstStyle/>
          <a:p>
            <a:r>
              <a:rPr lang="en-US" altLang="x-none" smtClean="0"/>
              <a:t>2.1 Résolution de Dépendances</a:t>
            </a:r>
          </a:p>
        </p:txBody>
      </p:sp>
      <p:sp>
        <p:nvSpPr>
          <p:cNvPr id="20486" name="Rectangle 3"/>
          <p:cNvSpPr>
            <a:spLocks noGrp="1" noChangeArrowheads="1"/>
          </p:cNvSpPr>
          <p:nvPr>
            <p:ph type="body" idx="1"/>
          </p:nvPr>
        </p:nvSpPr>
        <p:spPr>
          <a:xfrm>
            <a:off x="611188" y="981075"/>
            <a:ext cx="7772400" cy="4114800"/>
          </a:xfrm>
        </p:spPr>
        <p:txBody>
          <a:bodyPr/>
          <a:lstStyle/>
          <a:p>
            <a:r>
              <a:rPr lang="en-US" altLang="x-none" sz="2800" smtClean="0"/>
              <a:t>Plain old way </a:t>
            </a:r>
          </a:p>
          <a:p>
            <a:pPr lvl="1"/>
            <a:r>
              <a:rPr lang="en-US" altLang="x-none" sz="2400" smtClean="0"/>
              <a:t>‘new’ your dependencies</a:t>
            </a:r>
          </a:p>
          <a:p>
            <a:pPr lvl="1">
              <a:buFontTx/>
              <a:buNone/>
            </a:pPr>
            <a:endParaRPr lang="en-US" altLang="x-none" sz="2400" smtClean="0"/>
          </a:p>
          <a:p>
            <a:r>
              <a:rPr lang="en-US" altLang="x-none" sz="2800" smtClean="0"/>
              <a:t>Service Locator </a:t>
            </a:r>
          </a:p>
          <a:p>
            <a:pPr lvl="1"/>
            <a:r>
              <a:rPr lang="en-US" altLang="x-none" sz="2400" smtClean="0"/>
              <a:t>use a ‘locator’ to get instances of your dependencies</a:t>
            </a:r>
          </a:p>
          <a:p>
            <a:pPr lvl="1">
              <a:buFontTx/>
              <a:buNone/>
            </a:pPr>
            <a:endParaRPr lang="en-US" altLang="x-none" sz="2400" smtClean="0"/>
          </a:p>
          <a:p>
            <a:r>
              <a:rPr lang="en-US" altLang="x-none" sz="2800" smtClean="0"/>
              <a:t>Dependency Injection </a:t>
            </a:r>
          </a:p>
          <a:p>
            <a:pPr lvl="1"/>
            <a:r>
              <a:rPr lang="en-US" altLang="x-none" sz="2400" smtClean="0"/>
              <a:t>Get your dependencies handed to you.</a:t>
            </a:r>
          </a:p>
          <a:p>
            <a:pPr lvl="1"/>
            <a:endParaRPr lang="en-US" altLang="x-none" sz="2400" smtClean="0"/>
          </a:p>
          <a:p>
            <a:pPr>
              <a:buFontTx/>
              <a:buNone/>
            </a:pPr>
            <a:endParaRPr lang="en-US" altLang="x-none" sz="2800" smtClean="0"/>
          </a:p>
          <a:p>
            <a:pPr>
              <a:buFontTx/>
              <a:buNone/>
            </a:pPr>
            <a:r>
              <a:rPr lang="en-US" altLang="x-none" sz="2800" smtClean="0"/>
              <a:t>These all imply certain couplings…</a:t>
            </a:r>
          </a:p>
        </p:txBody>
      </p:sp>
      <p:sp>
        <p:nvSpPr>
          <p:cNvPr id="2" name="Ellipse 1"/>
          <p:cNvSpPr/>
          <p:nvPr/>
        </p:nvSpPr>
        <p:spPr bwMode="auto">
          <a:xfrm>
            <a:off x="35496" y="3501008"/>
            <a:ext cx="7151712" cy="1594867"/>
          </a:xfrm>
          <a:prstGeom prst="ellipse">
            <a:avLst/>
          </a:prstGeom>
          <a:noFill/>
          <a:ln w="12700" cap="flat" cmpd="sng" algn="ctr">
            <a:solidFill>
              <a:srgbClr val="FF0000"/>
            </a:solidFill>
            <a:prstDash val="solid"/>
            <a:round/>
            <a:headEnd type="none" w="med" len="med"/>
            <a:tailEnd type="none" w="med" len="med"/>
          </a:ln>
          <a:effectLst/>
          <a:extLst/>
        </p:spPr>
        <p:txBody>
          <a:bodyPr vert="horz" wrap="square" lIns="90000" tIns="46800" rIns="90000" bIns="4680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smtClean="0">
              <a:ln>
                <a:noFill/>
              </a:ln>
              <a:solidFill>
                <a:schemeClr val="tx1"/>
              </a:solidFill>
              <a:effectLst/>
              <a:latin typeface="Times New Roman" pitchFamily="16"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8195"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D1DC605C-B22D-4EFF-8446-0E64155FF5EE}" type="slidenum">
              <a:rPr lang="en-US" altLang="x-none" sz="1400"/>
              <a:pPr/>
              <a:t>6</a:t>
            </a:fld>
            <a:endParaRPr lang="en-US" altLang="x-none" sz="1400"/>
          </a:p>
        </p:txBody>
      </p:sp>
      <p:sp>
        <p:nvSpPr>
          <p:cNvPr id="8196"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8197" name="Rectangle 2"/>
          <p:cNvSpPr>
            <a:spLocks noGrp="1" noChangeArrowheads="1"/>
          </p:cNvSpPr>
          <p:nvPr>
            <p:ph type="title"/>
          </p:nvPr>
        </p:nvSpPr>
        <p:spPr/>
        <p:txBody>
          <a:bodyPr/>
          <a:lstStyle/>
          <a:p>
            <a:r>
              <a:rPr lang="fr-FR" altLang="x-none" smtClean="0"/>
              <a:t>1. About Spring	1/3</a:t>
            </a:r>
          </a:p>
        </p:txBody>
      </p:sp>
      <p:sp>
        <p:nvSpPr>
          <p:cNvPr id="8198" name="Rectangle 3"/>
          <p:cNvSpPr>
            <a:spLocks noGrp="1" noChangeArrowheads="1"/>
          </p:cNvSpPr>
          <p:nvPr>
            <p:ph type="body" idx="1"/>
          </p:nvPr>
        </p:nvSpPr>
        <p:spPr/>
        <p:txBody>
          <a:bodyPr/>
          <a:lstStyle/>
          <a:p>
            <a:pPr>
              <a:lnSpc>
                <a:spcPct val="80000"/>
              </a:lnSpc>
              <a:buFontTx/>
              <a:buNone/>
            </a:pPr>
            <a:r>
              <a:rPr lang="fr-FR" altLang="x-none" sz="1800" b="1" dirty="0" smtClean="0"/>
              <a:t>Mission </a:t>
            </a:r>
            <a:r>
              <a:rPr lang="fr-FR" altLang="x-none" sz="1800" b="1" dirty="0" err="1" smtClean="0"/>
              <a:t>Statement</a:t>
            </a:r>
            <a:r>
              <a:rPr lang="fr-FR" altLang="x-none" sz="1800" b="1" dirty="0" smtClean="0"/>
              <a:t> </a:t>
            </a:r>
          </a:p>
          <a:p>
            <a:pPr>
              <a:lnSpc>
                <a:spcPct val="80000"/>
              </a:lnSpc>
            </a:pPr>
            <a:r>
              <a:rPr lang="fr-FR" altLang="x-none" sz="1800" dirty="0" err="1" smtClean="0"/>
              <a:t>We</a:t>
            </a:r>
            <a:r>
              <a:rPr lang="fr-FR" altLang="x-none" sz="1800" dirty="0" smtClean="0"/>
              <a:t> </a:t>
            </a:r>
            <a:r>
              <a:rPr lang="fr-FR" altLang="x-none" sz="1800" dirty="0" err="1" smtClean="0"/>
              <a:t>believe</a:t>
            </a:r>
            <a:r>
              <a:rPr lang="fr-FR" altLang="x-none" sz="1800" dirty="0" smtClean="0"/>
              <a:t> </a:t>
            </a:r>
            <a:r>
              <a:rPr lang="fr-FR" altLang="x-none" sz="1800" dirty="0" err="1" smtClean="0"/>
              <a:t>that</a:t>
            </a:r>
            <a:r>
              <a:rPr lang="fr-FR" altLang="x-none" sz="1800" dirty="0" smtClean="0"/>
              <a:t>: </a:t>
            </a:r>
          </a:p>
          <a:p>
            <a:pPr lvl="1">
              <a:lnSpc>
                <a:spcPct val="80000"/>
              </a:lnSpc>
            </a:pPr>
            <a:r>
              <a:rPr lang="fr-FR" altLang="x-none" sz="1600" dirty="0" smtClean="0"/>
              <a:t>J2EE </a:t>
            </a:r>
            <a:r>
              <a:rPr lang="fr-FR" altLang="x-none" sz="1600" dirty="0" err="1" smtClean="0"/>
              <a:t>should</a:t>
            </a:r>
            <a:r>
              <a:rPr lang="fr-FR" altLang="x-none" sz="1600" dirty="0" smtClean="0"/>
              <a:t> </a:t>
            </a:r>
            <a:r>
              <a:rPr lang="fr-FR" altLang="x-none" sz="1600" dirty="0" err="1" smtClean="0"/>
              <a:t>be</a:t>
            </a:r>
            <a:r>
              <a:rPr lang="fr-FR" altLang="x-none" sz="1600" dirty="0" smtClean="0"/>
              <a:t> </a:t>
            </a:r>
            <a:r>
              <a:rPr lang="fr-FR" altLang="x-none" sz="1600" dirty="0" err="1" smtClean="0"/>
              <a:t>easier</a:t>
            </a:r>
            <a:r>
              <a:rPr lang="fr-FR" altLang="x-none" sz="1600" dirty="0" smtClean="0"/>
              <a:t> to use</a:t>
            </a:r>
          </a:p>
          <a:p>
            <a:pPr lvl="1">
              <a:lnSpc>
                <a:spcPct val="80000"/>
              </a:lnSpc>
            </a:pPr>
            <a:r>
              <a:rPr lang="fr-FR" altLang="x-none" sz="1600" dirty="0" err="1" smtClean="0"/>
              <a:t>It's</a:t>
            </a:r>
            <a:r>
              <a:rPr lang="fr-FR" altLang="x-none" sz="1600" dirty="0" smtClean="0"/>
              <a:t> best to program to interfaces, </a:t>
            </a:r>
            <a:r>
              <a:rPr lang="fr-FR" altLang="x-none" sz="1600" dirty="0" err="1" smtClean="0"/>
              <a:t>rather</a:t>
            </a:r>
            <a:r>
              <a:rPr lang="fr-FR" altLang="x-none" sz="1600" dirty="0" smtClean="0"/>
              <a:t> </a:t>
            </a:r>
            <a:r>
              <a:rPr lang="fr-FR" altLang="x-none" sz="1600" dirty="0" err="1" smtClean="0"/>
              <a:t>than</a:t>
            </a:r>
            <a:r>
              <a:rPr lang="fr-FR" altLang="x-none" sz="1600" dirty="0" smtClean="0"/>
              <a:t> classes. </a:t>
            </a:r>
            <a:r>
              <a:rPr lang="fr-FR" altLang="x-none" sz="1600" dirty="0" err="1" smtClean="0"/>
              <a:t>Spring</a:t>
            </a:r>
            <a:r>
              <a:rPr lang="fr-FR" altLang="x-none" sz="1600" dirty="0" smtClean="0"/>
              <a:t> </a:t>
            </a:r>
            <a:r>
              <a:rPr lang="fr-FR" altLang="x-none" sz="1600" dirty="0" err="1" smtClean="0"/>
              <a:t>reduces</a:t>
            </a:r>
            <a:r>
              <a:rPr lang="fr-FR" altLang="x-none" sz="1600" dirty="0" smtClean="0"/>
              <a:t> the </a:t>
            </a:r>
            <a:r>
              <a:rPr lang="fr-FR" altLang="x-none" sz="1600" dirty="0" err="1" smtClean="0"/>
              <a:t>complexity</a:t>
            </a:r>
            <a:r>
              <a:rPr lang="fr-FR" altLang="x-none" sz="1600" dirty="0" smtClean="0"/>
              <a:t> </a:t>
            </a:r>
            <a:r>
              <a:rPr lang="fr-FR" altLang="x-none" sz="1600" dirty="0" err="1" smtClean="0"/>
              <a:t>cost</a:t>
            </a:r>
            <a:r>
              <a:rPr lang="fr-FR" altLang="x-none" sz="1600" dirty="0" smtClean="0"/>
              <a:t> of </a:t>
            </a:r>
            <a:r>
              <a:rPr lang="fr-FR" altLang="x-none" sz="1600" dirty="0" err="1" smtClean="0"/>
              <a:t>using</a:t>
            </a:r>
            <a:r>
              <a:rPr lang="fr-FR" altLang="x-none" sz="1600" dirty="0" smtClean="0"/>
              <a:t> interfaces to </a:t>
            </a:r>
            <a:r>
              <a:rPr lang="fr-FR" altLang="x-none" sz="1600" dirty="0" err="1" smtClean="0"/>
              <a:t>zero</a:t>
            </a:r>
            <a:r>
              <a:rPr lang="fr-FR" altLang="x-none" sz="1600" dirty="0" smtClean="0"/>
              <a:t>.</a:t>
            </a:r>
          </a:p>
          <a:p>
            <a:pPr lvl="1">
              <a:lnSpc>
                <a:spcPct val="80000"/>
              </a:lnSpc>
            </a:pPr>
            <a:r>
              <a:rPr lang="fr-FR" altLang="x-none" sz="1600" dirty="0" smtClean="0"/>
              <a:t>JavaBeans </a:t>
            </a:r>
            <a:r>
              <a:rPr lang="fr-FR" altLang="x-none" sz="1600" dirty="0" err="1" smtClean="0"/>
              <a:t>offer</a:t>
            </a:r>
            <a:r>
              <a:rPr lang="fr-FR" altLang="x-none" sz="1600" dirty="0" smtClean="0"/>
              <a:t> a </a:t>
            </a:r>
            <a:r>
              <a:rPr lang="fr-FR" altLang="x-none" sz="1600" dirty="0" err="1" smtClean="0"/>
              <a:t>great</a:t>
            </a:r>
            <a:r>
              <a:rPr lang="fr-FR" altLang="x-none" sz="1600" dirty="0" smtClean="0"/>
              <a:t> </a:t>
            </a:r>
            <a:r>
              <a:rPr lang="fr-FR" altLang="x-none" sz="1600" dirty="0" err="1" smtClean="0"/>
              <a:t>way</a:t>
            </a:r>
            <a:r>
              <a:rPr lang="fr-FR" altLang="x-none" sz="1600" dirty="0" smtClean="0"/>
              <a:t> of </a:t>
            </a:r>
            <a:r>
              <a:rPr lang="fr-FR" altLang="x-none" sz="1600" dirty="0" err="1" smtClean="0"/>
              <a:t>configuring</a:t>
            </a:r>
            <a:r>
              <a:rPr lang="fr-FR" altLang="x-none" sz="1600" dirty="0" smtClean="0"/>
              <a:t> applications.</a:t>
            </a:r>
          </a:p>
          <a:p>
            <a:pPr lvl="1">
              <a:lnSpc>
                <a:spcPct val="80000"/>
              </a:lnSpc>
            </a:pPr>
            <a:r>
              <a:rPr lang="fr-FR" altLang="x-none" sz="1600" dirty="0" smtClean="0"/>
              <a:t>OO design </a:t>
            </a:r>
            <a:r>
              <a:rPr lang="fr-FR" altLang="x-none" sz="1600" dirty="0" err="1" smtClean="0"/>
              <a:t>is</a:t>
            </a:r>
            <a:r>
              <a:rPr lang="fr-FR" altLang="x-none" sz="1600" dirty="0" smtClean="0"/>
              <a:t> more important </a:t>
            </a:r>
            <a:r>
              <a:rPr lang="fr-FR" altLang="x-none" sz="1600" dirty="0" err="1" smtClean="0"/>
              <a:t>than</a:t>
            </a:r>
            <a:r>
              <a:rPr lang="fr-FR" altLang="x-none" sz="1600" dirty="0" smtClean="0"/>
              <a:t> </a:t>
            </a:r>
            <a:r>
              <a:rPr lang="fr-FR" altLang="x-none" sz="1600" dirty="0" err="1" smtClean="0"/>
              <a:t>any</a:t>
            </a:r>
            <a:r>
              <a:rPr lang="fr-FR" altLang="x-none" sz="1600" dirty="0" smtClean="0"/>
              <a:t> </a:t>
            </a:r>
            <a:r>
              <a:rPr lang="fr-FR" altLang="x-none" sz="1600" dirty="0" err="1" smtClean="0"/>
              <a:t>implementation</a:t>
            </a:r>
            <a:r>
              <a:rPr lang="fr-FR" altLang="x-none" sz="1600" dirty="0" smtClean="0"/>
              <a:t> </a:t>
            </a:r>
            <a:r>
              <a:rPr lang="fr-FR" altLang="x-none" sz="1600" dirty="0" err="1" smtClean="0"/>
              <a:t>technology</a:t>
            </a:r>
            <a:r>
              <a:rPr lang="fr-FR" altLang="x-none" sz="1600" dirty="0" smtClean="0"/>
              <a:t>, </a:t>
            </a:r>
            <a:r>
              <a:rPr lang="fr-FR" altLang="x-none" sz="1600" dirty="0" err="1" smtClean="0"/>
              <a:t>such</a:t>
            </a:r>
            <a:r>
              <a:rPr lang="fr-FR" altLang="x-none" sz="1600" dirty="0" smtClean="0"/>
              <a:t> as J2EE.</a:t>
            </a:r>
          </a:p>
          <a:p>
            <a:pPr lvl="1">
              <a:lnSpc>
                <a:spcPct val="80000"/>
              </a:lnSpc>
            </a:pPr>
            <a:r>
              <a:rPr lang="fr-FR" altLang="x-none" sz="1600" dirty="0" err="1" smtClean="0"/>
              <a:t>Checked</a:t>
            </a:r>
            <a:r>
              <a:rPr lang="fr-FR" altLang="x-none" sz="1600" dirty="0" smtClean="0"/>
              <a:t> exceptions are </a:t>
            </a:r>
            <a:r>
              <a:rPr lang="fr-FR" altLang="x-none" sz="1600" dirty="0" err="1" smtClean="0"/>
              <a:t>overused</a:t>
            </a:r>
            <a:r>
              <a:rPr lang="fr-FR" altLang="x-none" sz="1600" dirty="0" smtClean="0"/>
              <a:t> in Java. A </a:t>
            </a:r>
            <a:r>
              <a:rPr lang="fr-FR" altLang="x-none" sz="1600" dirty="0" err="1" smtClean="0"/>
              <a:t>framework</a:t>
            </a:r>
            <a:r>
              <a:rPr lang="fr-FR" altLang="x-none" sz="1600" dirty="0" smtClean="0"/>
              <a:t> </a:t>
            </a:r>
            <a:r>
              <a:rPr lang="fr-FR" altLang="x-none" sz="1600" dirty="0" err="1" smtClean="0"/>
              <a:t>shouldn't</a:t>
            </a:r>
            <a:r>
              <a:rPr lang="fr-FR" altLang="x-none" sz="1600" dirty="0" smtClean="0"/>
              <a:t> force </a:t>
            </a:r>
            <a:r>
              <a:rPr lang="fr-FR" altLang="x-none" sz="1600" dirty="0" err="1" smtClean="0"/>
              <a:t>you</a:t>
            </a:r>
            <a:r>
              <a:rPr lang="fr-FR" altLang="x-none" sz="1600" dirty="0" smtClean="0"/>
              <a:t> to catch exceptions </a:t>
            </a:r>
            <a:r>
              <a:rPr lang="fr-FR" altLang="x-none" sz="1600" dirty="0" err="1" smtClean="0"/>
              <a:t>you're</a:t>
            </a:r>
            <a:r>
              <a:rPr lang="fr-FR" altLang="x-none" sz="1600" dirty="0" smtClean="0"/>
              <a:t> </a:t>
            </a:r>
            <a:r>
              <a:rPr lang="fr-FR" altLang="x-none" sz="1600" dirty="0" err="1" smtClean="0"/>
              <a:t>unlikely</a:t>
            </a:r>
            <a:r>
              <a:rPr lang="fr-FR" altLang="x-none" sz="1600" dirty="0" smtClean="0"/>
              <a:t> to </a:t>
            </a:r>
            <a:r>
              <a:rPr lang="fr-FR" altLang="x-none" sz="1600" dirty="0" err="1" smtClean="0"/>
              <a:t>be</a:t>
            </a:r>
            <a:r>
              <a:rPr lang="fr-FR" altLang="x-none" sz="1600" dirty="0" smtClean="0"/>
              <a:t> able to </a:t>
            </a:r>
            <a:r>
              <a:rPr lang="fr-FR" altLang="x-none" sz="1600" dirty="0" err="1" smtClean="0"/>
              <a:t>recover</a:t>
            </a:r>
            <a:r>
              <a:rPr lang="fr-FR" altLang="x-none" sz="1600" dirty="0" smtClean="0"/>
              <a:t> </a:t>
            </a:r>
            <a:r>
              <a:rPr lang="fr-FR" altLang="x-none" sz="1600" dirty="0" err="1" smtClean="0"/>
              <a:t>from</a:t>
            </a:r>
            <a:r>
              <a:rPr lang="fr-FR" altLang="x-none" sz="1600" dirty="0" smtClean="0"/>
              <a:t>.</a:t>
            </a:r>
          </a:p>
          <a:p>
            <a:pPr lvl="1">
              <a:lnSpc>
                <a:spcPct val="80000"/>
              </a:lnSpc>
            </a:pPr>
            <a:r>
              <a:rPr lang="fr-FR" altLang="x-none" sz="1600" dirty="0" err="1" smtClean="0"/>
              <a:t>Testability</a:t>
            </a:r>
            <a:r>
              <a:rPr lang="fr-FR" altLang="x-none" sz="1600" dirty="0" smtClean="0"/>
              <a:t> </a:t>
            </a:r>
            <a:r>
              <a:rPr lang="fr-FR" altLang="x-none" sz="1600" dirty="0" err="1" smtClean="0"/>
              <a:t>is</a:t>
            </a:r>
            <a:r>
              <a:rPr lang="fr-FR" altLang="x-none" sz="1600" dirty="0" smtClean="0"/>
              <a:t> essential, and a </a:t>
            </a:r>
            <a:r>
              <a:rPr lang="fr-FR" altLang="x-none" sz="1600" dirty="0" err="1" smtClean="0"/>
              <a:t>framework</a:t>
            </a:r>
            <a:r>
              <a:rPr lang="fr-FR" altLang="x-none" sz="1600" dirty="0" smtClean="0"/>
              <a:t> </a:t>
            </a:r>
            <a:r>
              <a:rPr lang="fr-FR" altLang="x-none" sz="1600" dirty="0" err="1" smtClean="0"/>
              <a:t>such</a:t>
            </a:r>
            <a:r>
              <a:rPr lang="fr-FR" altLang="x-none" sz="1600" dirty="0" smtClean="0"/>
              <a:t> as </a:t>
            </a:r>
            <a:r>
              <a:rPr lang="fr-FR" altLang="x-none" sz="1600" dirty="0" err="1" smtClean="0"/>
              <a:t>Spring</a:t>
            </a:r>
            <a:r>
              <a:rPr lang="fr-FR" altLang="x-none" sz="1600" dirty="0" smtClean="0"/>
              <a:t> </a:t>
            </a:r>
            <a:r>
              <a:rPr lang="fr-FR" altLang="x-none" sz="1600" dirty="0" err="1" smtClean="0"/>
              <a:t>should</a:t>
            </a:r>
            <a:r>
              <a:rPr lang="fr-FR" altLang="x-none" sz="1600" dirty="0" smtClean="0"/>
              <a:t> help </a:t>
            </a:r>
            <a:r>
              <a:rPr lang="fr-FR" altLang="x-none" sz="1600" dirty="0" err="1" smtClean="0"/>
              <a:t>make</a:t>
            </a:r>
            <a:r>
              <a:rPr lang="fr-FR" altLang="x-none" sz="1600" dirty="0" smtClean="0"/>
              <a:t> </a:t>
            </a:r>
            <a:r>
              <a:rPr lang="fr-FR" altLang="x-none" sz="1600" dirty="0" err="1" smtClean="0"/>
              <a:t>your</a:t>
            </a:r>
            <a:r>
              <a:rPr lang="fr-FR" altLang="x-none" sz="1600" dirty="0" smtClean="0"/>
              <a:t> code </a:t>
            </a:r>
            <a:r>
              <a:rPr lang="fr-FR" altLang="x-none" sz="1600" dirty="0" err="1" smtClean="0"/>
              <a:t>easier</a:t>
            </a:r>
            <a:r>
              <a:rPr lang="fr-FR" altLang="x-none" sz="1600" dirty="0" smtClean="0"/>
              <a:t> to test.</a:t>
            </a:r>
          </a:p>
          <a:p>
            <a:pPr>
              <a:lnSpc>
                <a:spcPct val="80000"/>
              </a:lnSpc>
            </a:pPr>
            <a:endParaRPr lang="fr-FR" altLang="x-none" sz="1800" dirty="0" smtClean="0"/>
          </a:p>
          <a:p>
            <a:pPr>
              <a:lnSpc>
                <a:spcPct val="80000"/>
              </a:lnSpc>
            </a:pPr>
            <a:r>
              <a:rPr lang="fr-FR" altLang="x-none" sz="1800" dirty="0" smtClean="0"/>
              <a:t>Our </a:t>
            </a:r>
            <a:r>
              <a:rPr lang="fr-FR" altLang="x-none" sz="1800" dirty="0" err="1" smtClean="0"/>
              <a:t>philosophy</a:t>
            </a:r>
            <a:r>
              <a:rPr lang="fr-FR" altLang="x-none" sz="1800" dirty="0" smtClean="0"/>
              <a:t> </a:t>
            </a:r>
            <a:r>
              <a:rPr lang="fr-FR" altLang="x-none" sz="1800" dirty="0" err="1" smtClean="0"/>
              <a:t>is</a:t>
            </a:r>
            <a:r>
              <a:rPr lang="fr-FR" altLang="x-none" sz="1800" dirty="0" smtClean="0"/>
              <a:t> </a:t>
            </a:r>
            <a:r>
              <a:rPr lang="fr-FR" altLang="x-none" sz="1800" dirty="0" err="1" smtClean="0"/>
              <a:t>summarized</a:t>
            </a:r>
            <a:r>
              <a:rPr lang="fr-FR" altLang="x-none" sz="1800" dirty="0" smtClean="0"/>
              <a:t> in </a:t>
            </a:r>
            <a:r>
              <a:rPr lang="fr-FR" altLang="x-none" sz="1800" dirty="0" smtClean="0">
                <a:hlinkClick r:id="rId2"/>
              </a:rPr>
              <a:t>Expert One-on-One J2EE Design and </a:t>
            </a:r>
            <a:r>
              <a:rPr lang="fr-FR" altLang="x-none" sz="1800" dirty="0" err="1" smtClean="0">
                <a:hlinkClick r:id="rId2"/>
              </a:rPr>
              <a:t>Development</a:t>
            </a:r>
            <a:r>
              <a:rPr lang="fr-FR" altLang="x-none" sz="1800" dirty="0" smtClean="0"/>
              <a:t> by Rod Johnson. </a:t>
            </a:r>
            <a:br>
              <a:rPr lang="fr-FR" altLang="x-none" sz="1800" dirty="0" smtClean="0"/>
            </a:br>
            <a:r>
              <a:rPr lang="fr-FR" altLang="x-none" sz="1800" dirty="0" smtClean="0"/>
              <a:t/>
            </a:r>
            <a:br>
              <a:rPr lang="fr-FR" altLang="x-none" sz="1800" dirty="0" smtClean="0"/>
            </a:br>
            <a:r>
              <a:rPr lang="fr-FR" altLang="x-none" sz="1800" dirty="0" err="1" smtClean="0"/>
              <a:t>We</a:t>
            </a:r>
            <a:r>
              <a:rPr lang="fr-FR" altLang="x-none" sz="1800" dirty="0" smtClean="0"/>
              <a:t> </a:t>
            </a:r>
            <a:r>
              <a:rPr lang="fr-FR" altLang="x-none" sz="1800" dirty="0" err="1" smtClean="0"/>
              <a:t>aim</a:t>
            </a:r>
            <a:r>
              <a:rPr lang="fr-FR" altLang="x-none" sz="1800" dirty="0" smtClean="0"/>
              <a:t> </a:t>
            </a:r>
            <a:r>
              <a:rPr lang="fr-FR" altLang="x-none" sz="1800" dirty="0" err="1" smtClean="0"/>
              <a:t>that</a:t>
            </a:r>
            <a:r>
              <a:rPr lang="fr-FR" altLang="x-none" sz="1800" dirty="0" smtClean="0"/>
              <a:t>: </a:t>
            </a:r>
          </a:p>
          <a:p>
            <a:pPr lvl="1">
              <a:lnSpc>
                <a:spcPct val="80000"/>
              </a:lnSpc>
            </a:pPr>
            <a:r>
              <a:rPr lang="fr-FR" altLang="x-none" sz="1600" dirty="0" err="1" smtClean="0"/>
              <a:t>Spring</a:t>
            </a:r>
            <a:r>
              <a:rPr lang="fr-FR" altLang="x-none" sz="1600" dirty="0" smtClean="0"/>
              <a:t> </a:t>
            </a:r>
            <a:r>
              <a:rPr lang="fr-FR" altLang="x-none" sz="1600" dirty="0" err="1" smtClean="0"/>
              <a:t>should</a:t>
            </a:r>
            <a:r>
              <a:rPr lang="fr-FR" altLang="x-none" sz="1600" dirty="0" smtClean="0"/>
              <a:t> </a:t>
            </a:r>
            <a:r>
              <a:rPr lang="fr-FR" altLang="x-none" sz="1600" dirty="0" err="1" smtClean="0"/>
              <a:t>be</a:t>
            </a:r>
            <a:r>
              <a:rPr lang="fr-FR" altLang="x-none" sz="1600" dirty="0" smtClean="0"/>
              <a:t> a </a:t>
            </a:r>
            <a:r>
              <a:rPr lang="fr-FR" altLang="x-none" sz="1600" dirty="0" err="1" smtClean="0"/>
              <a:t>pleasure</a:t>
            </a:r>
            <a:r>
              <a:rPr lang="fr-FR" altLang="x-none" sz="1600" dirty="0" smtClean="0"/>
              <a:t> to use</a:t>
            </a:r>
          </a:p>
          <a:p>
            <a:pPr lvl="1">
              <a:lnSpc>
                <a:spcPct val="80000"/>
              </a:lnSpc>
            </a:pPr>
            <a:r>
              <a:rPr lang="fr-FR" altLang="x-none" sz="1600" dirty="0" err="1" smtClean="0"/>
              <a:t>Your</a:t>
            </a:r>
            <a:r>
              <a:rPr lang="fr-FR" altLang="x-none" sz="1600" dirty="0" smtClean="0"/>
              <a:t> application code </a:t>
            </a:r>
            <a:r>
              <a:rPr lang="fr-FR" altLang="x-none" sz="1600" dirty="0" err="1" smtClean="0"/>
              <a:t>should</a:t>
            </a:r>
            <a:r>
              <a:rPr lang="fr-FR" altLang="x-none" sz="1600" dirty="0" smtClean="0"/>
              <a:t> </a:t>
            </a:r>
            <a:r>
              <a:rPr lang="fr-FR" altLang="x-none" sz="1600" b="1" dirty="0" smtClean="0"/>
              <a:t>not</a:t>
            </a:r>
            <a:r>
              <a:rPr lang="fr-FR" altLang="x-none" sz="1600" dirty="0" smtClean="0"/>
              <a:t> </a:t>
            </a:r>
            <a:r>
              <a:rPr lang="fr-FR" altLang="x-none" sz="1600" dirty="0" err="1" smtClean="0"/>
              <a:t>depend</a:t>
            </a:r>
            <a:r>
              <a:rPr lang="fr-FR" altLang="x-none" sz="1600" dirty="0" smtClean="0"/>
              <a:t> on </a:t>
            </a:r>
            <a:r>
              <a:rPr lang="fr-FR" altLang="x-none" sz="1600" dirty="0" err="1" smtClean="0"/>
              <a:t>Spring</a:t>
            </a:r>
            <a:r>
              <a:rPr lang="fr-FR" altLang="x-none" sz="1600" dirty="0" smtClean="0"/>
              <a:t> APIs</a:t>
            </a:r>
          </a:p>
          <a:p>
            <a:pPr lvl="1">
              <a:lnSpc>
                <a:spcPct val="80000"/>
              </a:lnSpc>
            </a:pPr>
            <a:r>
              <a:rPr lang="fr-FR" altLang="x-none" sz="1600" dirty="0" err="1" smtClean="0"/>
              <a:t>Spring</a:t>
            </a:r>
            <a:r>
              <a:rPr lang="fr-FR" altLang="x-none" sz="1600" dirty="0" smtClean="0"/>
              <a:t> </a:t>
            </a:r>
            <a:r>
              <a:rPr lang="fr-FR" altLang="x-none" sz="1600" dirty="0" err="1" smtClean="0"/>
              <a:t>should</a:t>
            </a:r>
            <a:r>
              <a:rPr lang="fr-FR" altLang="x-none" sz="1600" dirty="0" smtClean="0"/>
              <a:t> not </a:t>
            </a:r>
            <a:r>
              <a:rPr lang="fr-FR" altLang="x-none" sz="1600" dirty="0" err="1" smtClean="0"/>
              <a:t>compete</a:t>
            </a:r>
            <a:r>
              <a:rPr lang="fr-FR" altLang="x-none" sz="1600" dirty="0" smtClean="0"/>
              <a:t> </a:t>
            </a:r>
            <a:r>
              <a:rPr lang="fr-FR" altLang="x-none" sz="1600" dirty="0" err="1" smtClean="0"/>
              <a:t>with</a:t>
            </a:r>
            <a:r>
              <a:rPr lang="fr-FR" altLang="x-none" sz="1600" dirty="0" smtClean="0"/>
              <a:t> good </a:t>
            </a:r>
            <a:r>
              <a:rPr lang="fr-FR" altLang="x-none" sz="1600" dirty="0" err="1" smtClean="0"/>
              <a:t>existing</a:t>
            </a:r>
            <a:r>
              <a:rPr lang="fr-FR" altLang="x-none" sz="1600" dirty="0" smtClean="0"/>
              <a:t> solutions, but </a:t>
            </a:r>
            <a:r>
              <a:rPr lang="fr-FR" altLang="x-none" sz="1600" dirty="0" err="1" smtClean="0"/>
              <a:t>should</a:t>
            </a:r>
            <a:r>
              <a:rPr lang="fr-FR" altLang="x-none" sz="1600" dirty="0" smtClean="0"/>
              <a:t> </a:t>
            </a:r>
            <a:r>
              <a:rPr lang="fr-FR" altLang="x-none" sz="1600" dirty="0" err="1" smtClean="0"/>
              <a:t>foster</a:t>
            </a:r>
            <a:r>
              <a:rPr lang="fr-FR" altLang="x-none" sz="1600" dirty="0" smtClean="0"/>
              <a:t> </a:t>
            </a:r>
            <a:r>
              <a:rPr lang="fr-FR" altLang="x-none" sz="1600" dirty="0" err="1" smtClean="0"/>
              <a:t>integration</a:t>
            </a:r>
            <a:r>
              <a:rPr lang="fr-FR" altLang="x-none" sz="1600" dirty="0" smtClean="0"/>
              <a:t>. (For </a:t>
            </a:r>
            <a:r>
              <a:rPr lang="fr-FR" altLang="x-none" sz="1600" dirty="0" err="1" smtClean="0"/>
              <a:t>example</a:t>
            </a:r>
            <a:r>
              <a:rPr lang="fr-FR" altLang="x-none" sz="1600" dirty="0" smtClean="0"/>
              <a:t>, JDO, </a:t>
            </a:r>
            <a:r>
              <a:rPr lang="fr-FR" altLang="x-none" sz="1600" dirty="0" err="1" smtClean="0"/>
              <a:t>Toplink</a:t>
            </a:r>
            <a:r>
              <a:rPr lang="fr-FR" altLang="x-none" sz="1600" dirty="0" smtClean="0"/>
              <a:t>, and </a:t>
            </a:r>
            <a:r>
              <a:rPr lang="fr-FR" altLang="x-none" sz="1600" dirty="0" err="1" smtClean="0"/>
              <a:t>Hibernate</a:t>
            </a:r>
            <a:r>
              <a:rPr lang="fr-FR" altLang="x-none" sz="1600" dirty="0" smtClean="0"/>
              <a:t> are </a:t>
            </a:r>
            <a:r>
              <a:rPr lang="fr-FR" altLang="x-none" sz="1600" dirty="0" err="1" smtClean="0"/>
              <a:t>great</a:t>
            </a:r>
            <a:r>
              <a:rPr lang="fr-FR" altLang="x-none" sz="1600" dirty="0" smtClean="0"/>
              <a:t> O/R </a:t>
            </a:r>
            <a:r>
              <a:rPr lang="fr-FR" altLang="x-none" sz="1600" dirty="0" err="1" smtClean="0"/>
              <a:t>mapping</a:t>
            </a:r>
            <a:r>
              <a:rPr lang="fr-FR" altLang="x-none" sz="1600" dirty="0" smtClean="0"/>
              <a:t> solutions. </a:t>
            </a:r>
            <a:r>
              <a:rPr lang="fr-FR" altLang="x-none" sz="1600" dirty="0" err="1" smtClean="0"/>
              <a:t>We</a:t>
            </a:r>
            <a:r>
              <a:rPr lang="fr-FR" altLang="x-none" sz="1600" dirty="0" smtClean="0"/>
              <a:t> </a:t>
            </a:r>
            <a:r>
              <a:rPr lang="fr-FR" altLang="x-none" sz="1600" dirty="0" err="1" smtClean="0"/>
              <a:t>don't</a:t>
            </a:r>
            <a:r>
              <a:rPr lang="fr-FR" altLang="x-none" sz="1600" dirty="0" smtClean="0"/>
              <a:t> </a:t>
            </a:r>
            <a:r>
              <a:rPr lang="fr-FR" altLang="x-none" sz="1600" dirty="0" err="1" smtClean="0"/>
              <a:t>need</a:t>
            </a:r>
            <a:r>
              <a:rPr lang="fr-FR" altLang="x-none" sz="1600" dirty="0" smtClean="0"/>
              <a:t> to </a:t>
            </a:r>
            <a:r>
              <a:rPr lang="fr-FR" altLang="x-none" sz="1600" dirty="0" err="1" smtClean="0"/>
              <a:t>develop</a:t>
            </a:r>
            <a:r>
              <a:rPr lang="fr-FR" altLang="x-none" sz="1600" dirty="0" smtClean="0"/>
              <a:t> </a:t>
            </a:r>
            <a:r>
              <a:rPr lang="fr-FR" altLang="x-none" sz="1600" dirty="0" err="1" smtClean="0"/>
              <a:t>another</a:t>
            </a:r>
            <a:r>
              <a:rPr lang="fr-FR" altLang="x-none" sz="1600" dirty="0" smtClean="0"/>
              <a:t> one.)</a:t>
            </a:r>
          </a:p>
          <a:p>
            <a:pPr>
              <a:lnSpc>
                <a:spcPct val="80000"/>
              </a:lnSpc>
            </a:pPr>
            <a:endParaRPr lang="fr-FR" altLang="x-none" sz="1800" dirty="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30723"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0B1C24EA-FEAD-46BA-8D88-2D0B8CCF31AB}" type="slidenum">
              <a:rPr lang="en-US" altLang="x-none" sz="1400"/>
              <a:pPr/>
              <a:t>60</a:t>
            </a:fld>
            <a:endParaRPr lang="en-US" altLang="x-none" sz="1400"/>
          </a:p>
        </p:txBody>
      </p:sp>
      <p:sp>
        <p:nvSpPr>
          <p:cNvPr id="30724"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30725" name="Rectangle 2"/>
          <p:cNvSpPr>
            <a:spLocks noGrp="1" noChangeArrowheads="1"/>
          </p:cNvSpPr>
          <p:nvPr>
            <p:ph type="title"/>
          </p:nvPr>
        </p:nvSpPr>
        <p:spPr/>
        <p:txBody>
          <a:bodyPr/>
          <a:lstStyle/>
          <a:p>
            <a:r>
              <a:rPr lang="en-US" altLang="x-none" smtClean="0"/>
              <a:t>2.2 The problem with IoC by itself</a:t>
            </a:r>
          </a:p>
        </p:txBody>
      </p:sp>
      <p:sp>
        <p:nvSpPr>
          <p:cNvPr id="30726" name="Rectangle 3"/>
          <p:cNvSpPr>
            <a:spLocks noGrp="1" noChangeArrowheads="1"/>
          </p:cNvSpPr>
          <p:nvPr>
            <p:ph type="body" idx="1"/>
          </p:nvPr>
        </p:nvSpPr>
        <p:spPr/>
        <p:txBody>
          <a:bodyPr/>
          <a:lstStyle/>
          <a:p>
            <a:endParaRPr lang="en-US" altLang="x-none" smtClean="0"/>
          </a:p>
          <a:p>
            <a:endParaRPr lang="en-US" altLang="x-none" smtClean="0"/>
          </a:p>
          <a:p>
            <a:endParaRPr lang="en-US" altLang="x-none" smtClean="0"/>
          </a:p>
          <a:p>
            <a:endParaRPr lang="en-US" altLang="x-none" smtClean="0"/>
          </a:p>
          <a:p>
            <a:r>
              <a:rPr lang="en-US" altLang="x-none" smtClean="0"/>
              <a:t>To build these objects now takes assembling the whole object graph of dependencies!!! What a pain!!!</a:t>
            </a:r>
          </a:p>
          <a:p>
            <a:pPr>
              <a:buFontTx/>
              <a:buNone/>
            </a:pPr>
            <a:endParaRPr lang="en-US" altLang="x-none" smtClean="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31747"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9BBADDD9-CCE8-4DE7-8D6F-E5C6AA3D2A6B}" type="slidenum">
              <a:rPr lang="en-US" altLang="x-none" sz="1400"/>
              <a:pPr/>
              <a:t>61</a:t>
            </a:fld>
            <a:endParaRPr lang="en-US" altLang="x-none" sz="1400"/>
          </a:p>
        </p:txBody>
      </p:sp>
      <p:sp>
        <p:nvSpPr>
          <p:cNvPr id="31748"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31749" name="Rectangle 2"/>
          <p:cNvSpPr>
            <a:spLocks noGrp="1" noChangeArrowheads="1"/>
          </p:cNvSpPr>
          <p:nvPr>
            <p:ph type="title"/>
          </p:nvPr>
        </p:nvSpPr>
        <p:spPr/>
        <p:txBody>
          <a:bodyPr/>
          <a:lstStyle/>
          <a:p>
            <a:r>
              <a:rPr lang="en-US" altLang="x-none" smtClean="0"/>
              <a:t>2.3 Containers to the rescue</a:t>
            </a:r>
          </a:p>
        </p:txBody>
      </p:sp>
      <p:sp>
        <p:nvSpPr>
          <p:cNvPr id="31750" name="Rectangle 3"/>
          <p:cNvSpPr>
            <a:spLocks noGrp="1" noChangeArrowheads="1"/>
          </p:cNvSpPr>
          <p:nvPr>
            <p:ph type="body" idx="1"/>
          </p:nvPr>
        </p:nvSpPr>
        <p:spPr>
          <a:xfrm>
            <a:off x="609600" y="990600"/>
            <a:ext cx="8355013" cy="4114800"/>
          </a:xfrm>
        </p:spPr>
        <p:txBody>
          <a:bodyPr/>
          <a:lstStyle/>
          <a:p>
            <a:r>
              <a:rPr lang="en-US" altLang="x-none" sz="2800" dirty="0" smtClean="0"/>
              <a:t>The solution is a container – to manage the complex creation, lifecycle, etc.</a:t>
            </a:r>
          </a:p>
          <a:p>
            <a:endParaRPr lang="en-US" altLang="x-none" sz="2800" dirty="0" smtClean="0"/>
          </a:p>
          <a:p>
            <a:r>
              <a:rPr lang="en-US" altLang="x-none" sz="2800" dirty="0" smtClean="0"/>
              <a:t>This is where Spring comes in.</a:t>
            </a:r>
          </a:p>
          <a:p>
            <a:pPr lvl="1"/>
            <a:r>
              <a:rPr lang="en-US" altLang="x-none" sz="2400" dirty="0" smtClean="0"/>
              <a:t>To manage complex object assembly</a:t>
            </a:r>
          </a:p>
          <a:p>
            <a:pPr lvl="2"/>
            <a:r>
              <a:rPr lang="en-US" altLang="x-none" sz="2000" dirty="0" smtClean="0"/>
              <a:t>I ask for object named “Y” – the container gets any dependencies for that type, creates then or gets cached instances – gives them to the object I am trying to get and returns me that object. I then use this object as I normally would.</a:t>
            </a:r>
          </a:p>
          <a:p>
            <a:pPr lvl="2"/>
            <a:endParaRPr lang="en-US" altLang="x-none" sz="2000" dirty="0" smtClean="0"/>
          </a:p>
          <a:p>
            <a:pPr lvl="1"/>
            <a:r>
              <a:rPr lang="en-US" altLang="x-none" sz="2400" dirty="0" smtClean="0"/>
              <a:t>To manage object lifecycles</a:t>
            </a:r>
          </a:p>
          <a:p>
            <a:pPr lvl="2"/>
            <a:r>
              <a:rPr lang="en-US" altLang="x-none" sz="2000" dirty="0" smtClean="0"/>
              <a:t>Singleton-ness or Non-Singleton-ness</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32771"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06FF1548-40FF-40FA-9602-1E65EBC8AFAF}" type="slidenum">
              <a:rPr lang="en-US" altLang="x-none" sz="1400"/>
              <a:pPr/>
              <a:t>62</a:t>
            </a:fld>
            <a:endParaRPr lang="en-US" altLang="x-none" sz="1400"/>
          </a:p>
        </p:txBody>
      </p:sp>
      <p:sp>
        <p:nvSpPr>
          <p:cNvPr id="32772"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32773" name="Rectangle 2"/>
          <p:cNvSpPr>
            <a:spLocks noGrp="1" noChangeArrowheads="1"/>
          </p:cNvSpPr>
          <p:nvPr>
            <p:ph type="title"/>
          </p:nvPr>
        </p:nvSpPr>
        <p:spPr/>
        <p:txBody>
          <a:bodyPr/>
          <a:lstStyle/>
          <a:p>
            <a:r>
              <a:rPr lang="en-US" altLang="x-none" smtClean="0"/>
              <a:t>2.3 Spring’s Heart</a:t>
            </a:r>
          </a:p>
        </p:txBody>
      </p:sp>
      <p:sp>
        <p:nvSpPr>
          <p:cNvPr id="32774" name="Rectangle 3"/>
          <p:cNvSpPr>
            <a:spLocks noGrp="1" noChangeArrowheads="1"/>
          </p:cNvSpPr>
          <p:nvPr>
            <p:ph type="body" idx="1"/>
          </p:nvPr>
        </p:nvSpPr>
        <p:spPr/>
        <p:txBody>
          <a:bodyPr/>
          <a:lstStyle/>
          <a:p>
            <a:pPr>
              <a:buFontTx/>
              <a:buNone/>
            </a:pPr>
            <a:endParaRPr lang="en-US" altLang="x-none" sz="3600" smtClean="0"/>
          </a:p>
          <a:p>
            <a:pPr>
              <a:buFontTx/>
              <a:buNone/>
            </a:pPr>
            <a:endParaRPr lang="en-US" altLang="x-none" sz="3600" smtClean="0"/>
          </a:p>
          <a:p>
            <a:pPr>
              <a:buFontTx/>
              <a:buNone/>
            </a:pPr>
            <a:endParaRPr lang="en-US" altLang="x-none" sz="3600" smtClean="0"/>
          </a:p>
          <a:p>
            <a:pPr>
              <a:buFontTx/>
              <a:buNone/>
            </a:pPr>
            <a:r>
              <a:rPr lang="en-US" altLang="x-none" sz="3600" smtClean="0"/>
              <a:t>At it’s core – Spring is a framework for wiring up your entire application.</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8382000" cy="457200"/>
          </a:xfrm>
        </p:spPr>
        <p:txBody>
          <a:bodyPr/>
          <a:lstStyle/>
          <a:p>
            <a:r>
              <a:rPr lang="en-US" sz="2800" dirty="0"/>
              <a:t>Inversion of control container / dependency injection</a:t>
            </a:r>
            <a:r>
              <a:rPr lang="en-US" sz="2800" dirty="0" smtClean="0"/>
              <a:t>:</a:t>
            </a:r>
            <a:endParaRPr lang="en-US" sz="2800" dirty="0"/>
          </a:p>
        </p:txBody>
      </p:sp>
      <p:cxnSp>
        <p:nvCxnSpPr>
          <p:cNvPr id="5" name="Straight Connector 4"/>
          <p:cNvCxnSpPr/>
          <p:nvPr/>
        </p:nvCxnSpPr>
        <p:spPr>
          <a:xfrm>
            <a:off x="3768618" y="1052736"/>
            <a:ext cx="9408" cy="449674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91359" y="1457489"/>
            <a:ext cx="2530592" cy="132343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dirty="0" smtClean="0"/>
              <a:t>class A {</a:t>
            </a:r>
          </a:p>
          <a:p>
            <a:r>
              <a:rPr lang="en-US" sz="2000" dirty="0"/>
              <a:t> </a:t>
            </a:r>
            <a:r>
              <a:rPr lang="en-US" sz="2000" dirty="0" smtClean="0"/>
              <a:t>  B b = new </a:t>
            </a:r>
            <a:r>
              <a:rPr lang="en-US" sz="2000" dirty="0" err="1" smtClean="0"/>
              <a:t>Bimpl</a:t>
            </a:r>
            <a:r>
              <a:rPr lang="en-US" sz="2000" dirty="0" smtClean="0"/>
              <a:t>();</a:t>
            </a:r>
            <a:endParaRPr lang="en-US" sz="2000" dirty="0"/>
          </a:p>
          <a:p>
            <a:r>
              <a:rPr lang="en-US" sz="2000" dirty="0" smtClean="0"/>
              <a:t>}</a:t>
            </a:r>
            <a:endParaRPr lang="en-US" sz="2000" dirty="0"/>
          </a:p>
        </p:txBody>
      </p:sp>
      <p:sp>
        <p:nvSpPr>
          <p:cNvPr id="9" name="TextBox 8"/>
          <p:cNvSpPr txBox="1"/>
          <p:nvPr/>
        </p:nvSpPr>
        <p:spPr>
          <a:xfrm>
            <a:off x="391359" y="2930917"/>
            <a:ext cx="1502334" cy="132343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00" dirty="0"/>
              <a:t>i</a:t>
            </a:r>
            <a:r>
              <a:rPr lang="en-US" sz="2000" dirty="0" smtClean="0"/>
              <a:t>nterface B {</a:t>
            </a:r>
          </a:p>
          <a:p>
            <a:r>
              <a:rPr lang="en-US" sz="2000" dirty="0"/>
              <a:t> </a:t>
            </a:r>
            <a:r>
              <a:rPr lang="en-US" sz="2000" dirty="0" smtClean="0"/>
              <a:t>   (…)</a:t>
            </a:r>
          </a:p>
          <a:p>
            <a:r>
              <a:rPr lang="en-US" sz="2000" dirty="0"/>
              <a:t>}</a:t>
            </a:r>
          </a:p>
        </p:txBody>
      </p:sp>
      <p:sp>
        <p:nvSpPr>
          <p:cNvPr id="11" name="TextBox 10"/>
          <p:cNvSpPr txBox="1"/>
          <p:nvPr/>
        </p:nvSpPr>
        <p:spPr>
          <a:xfrm>
            <a:off x="404231" y="4481825"/>
            <a:ext cx="3065263" cy="132343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00" dirty="0"/>
              <a:t>c</a:t>
            </a:r>
            <a:r>
              <a:rPr lang="en-US" sz="2000" dirty="0" smtClean="0"/>
              <a:t>lass </a:t>
            </a:r>
            <a:r>
              <a:rPr lang="en-US" sz="2000" dirty="0" err="1" smtClean="0"/>
              <a:t>Bimpl</a:t>
            </a:r>
            <a:r>
              <a:rPr lang="en-US" sz="2000" dirty="0" smtClean="0"/>
              <a:t> implements B {</a:t>
            </a:r>
          </a:p>
          <a:p>
            <a:r>
              <a:rPr lang="en-US" sz="2000" dirty="0" smtClean="0"/>
              <a:t>   (…)</a:t>
            </a:r>
          </a:p>
          <a:p>
            <a:r>
              <a:rPr lang="en-US" sz="2000" dirty="0" smtClean="0"/>
              <a:t>}</a:t>
            </a:r>
            <a:endParaRPr lang="en-US" sz="2000" dirty="0"/>
          </a:p>
        </p:txBody>
      </p:sp>
      <p:cxnSp>
        <p:nvCxnSpPr>
          <p:cNvPr id="13" name="Straight Arrow Connector 12"/>
          <p:cNvCxnSpPr/>
          <p:nvPr/>
        </p:nvCxnSpPr>
        <p:spPr>
          <a:xfrm>
            <a:off x="2192817" y="2704349"/>
            <a:ext cx="32925" cy="12961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755576" y="2322170"/>
            <a:ext cx="33665" cy="6087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242453" y="822191"/>
            <a:ext cx="2380074" cy="224676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dirty="0" smtClean="0"/>
              <a:t>@Component</a:t>
            </a:r>
          </a:p>
          <a:p>
            <a:r>
              <a:rPr lang="en-US" sz="2000" dirty="0" smtClean="0"/>
              <a:t>class A {</a:t>
            </a:r>
          </a:p>
          <a:p>
            <a:r>
              <a:rPr lang="en-US" sz="2000" dirty="0"/>
              <a:t> </a:t>
            </a:r>
            <a:r>
              <a:rPr lang="en-US" sz="2000" dirty="0" smtClean="0"/>
              <a:t>  </a:t>
            </a:r>
            <a:r>
              <a:rPr lang="en-US" sz="2000" b="1" dirty="0" smtClean="0"/>
              <a:t>@</a:t>
            </a:r>
            <a:r>
              <a:rPr lang="en-US" sz="2000" b="1" dirty="0" err="1" smtClean="0"/>
              <a:t>Autowired</a:t>
            </a:r>
            <a:endParaRPr lang="en-US" sz="2000" b="1" dirty="0" smtClean="0"/>
          </a:p>
          <a:p>
            <a:r>
              <a:rPr lang="en-US" sz="2000" dirty="0"/>
              <a:t> </a:t>
            </a:r>
            <a:r>
              <a:rPr lang="en-US" sz="2000" dirty="0" smtClean="0"/>
              <a:t>  B b;</a:t>
            </a:r>
          </a:p>
          <a:p>
            <a:r>
              <a:rPr lang="en-US" sz="2000" dirty="0"/>
              <a:t>}</a:t>
            </a:r>
          </a:p>
        </p:txBody>
      </p:sp>
      <p:sp>
        <p:nvSpPr>
          <p:cNvPr id="19" name="TextBox 18"/>
          <p:cNvSpPr txBox="1"/>
          <p:nvPr/>
        </p:nvSpPr>
        <p:spPr>
          <a:xfrm>
            <a:off x="4242453" y="3140968"/>
            <a:ext cx="1502334" cy="132343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00" dirty="0"/>
              <a:t>i</a:t>
            </a:r>
            <a:r>
              <a:rPr lang="en-US" sz="2000" dirty="0" smtClean="0"/>
              <a:t>nterface B {</a:t>
            </a:r>
          </a:p>
          <a:p>
            <a:r>
              <a:rPr lang="en-US" sz="2000" dirty="0"/>
              <a:t> </a:t>
            </a:r>
            <a:r>
              <a:rPr lang="en-US" sz="2000" dirty="0" smtClean="0"/>
              <a:t>   (…)</a:t>
            </a:r>
          </a:p>
          <a:p>
            <a:r>
              <a:rPr lang="en-US" sz="2000" dirty="0"/>
              <a:t>}</a:t>
            </a:r>
          </a:p>
        </p:txBody>
      </p:sp>
      <p:sp>
        <p:nvSpPr>
          <p:cNvPr id="20" name="TextBox 19"/>
          <p:cNvSpPr txBox="1"/>
          <p:nvPr/>
        </p:nvSpPr>
        <p:spPr>
          <a:xfrm>
            <a:off x="4242453" y="4581128"/>
            <a:ext cx="3065263" cy="178510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00" b="1" dirty="0" smtClean="0"/>
              <a:t>@Component</a:t>
            </a:r>
          </a:p>
          <a:p>
            <a:r>
              <a:rPr lang="en-US" sz="2000" dirty="0" smtClean="0"/>
              <a:t>class </a:t>
            </a:r>
            <a:r>
              <a:rPr lang="en-US" sz="2000" dirty="0" err="1" smtClean="0"/>
              <a:t>Bimpl</a:t>
            </a:r>
            <a:r>
              <a:rPr lang="en-US" sz="2000" dirty="0" smtClean="0"/>
              <a:t> implements B {</a:t>
            </a:r>
          </a:p>
          <a:p>
            <a:r>
              <a:rPr lang="en-US" sz="2000" dirty="0" smtClean="0"/>
              <a:t>   (…)</a:t>
            </a:r>
          </a:p>
          <a:p>
            <a:r>
              <a:rPr lang="en-US" sz="2000" dirty="0" smtClean="0"/>
              <a:t>}</a:t>
            </a:r>
            <a:endParaRPr lang="en-US" sz="2000" dirty="0"/>
          </a:p>
        </p:txBody>
      </p:sp>
      <p:cxnSp>
        <p:nvCxnSpPr>
          <p:cNvPr id="22" name="Straight Arrow Connector 21"/>
          <p:cNvCxnSpPr/>
          <p:nvPr/>
        </p:nvCxnSpPr>
        <p:spPr>
          <a:xfrm>
            <a:off x="4644008" y="2542396"/>
            <a:ext cx="0" cy="5832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Elbow Connector 41"/>
          <p:cNvCxnSpPr/>
          <p:nvPr/>
        </p:nvCxnSpPr>
        <p:spPr>
          <a:xfrm rot="5400000">
            <a:off x="5604185" y="2401307"/>
            <a:ext cx="2756630" cy="2035065"/>
          </a:xfrm>
          <a:prstGeom prst="bentConnector3">
            <a:avLst>
              <a:gd name="adj1" fmla="val 50000"/>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H="1" flipV="1">
            <a:off x="6156176" y="2040525"/>
            <a:ext cx="1843855" cy="2"/>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8039235" y="2930917"/>
            <a:ext cx="925253" cy="400110"/>
          </a:xfrm>
          <a:prstGeom prst="rect">
            <a:avLst/>
          </a:prstGeom>
          <a:noFill/>
        </p:spPr>
        <p:txBody>
          <a:bodyPr wrap="none" rtlCol="0">
            <a:spAutoFit/>
          </a:bodyPr>
          <a:lstStyle/>
          <a:p>
            <a:r>
              <a:rPr lang="en-US" sz="2000" b="1" dirty="0" smtClean="0">
                <a:solidFill>
                  <a:srgbClr val="008000"/>
                </a:solidFill>
              </a:rPr>
              <a:t>Spring</a:t>
            </a:r>
            <a:endParaRPr lang="en-US" sz="2000" b="1" dirty="0">
              <a:solidFill>
                <a:srgbClr val="008000"/>
              </a:solidFill>
            </a:endParaRPr>
          </a:p>
        </p:txBody>
      </p:sp>
      <p:cxnSp>
        <p:nvCxnSpPr>
          <p:cNvPr id="4" name="Straight Connector 3"/>
          <p:cNvCxnSpPr/>
          <p:nvPr/>
        </p:nvCxnSpPr>
        <p:spPr>
          <a:xfrm>
            <a:off x="1331139" y="2336035"/>
            <a:ext cx="1288814"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071224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Enrichment and </a:t>
            </a:r>
            <a:r>
              <a:rPr lang="en-US" dirty="0" err="1" smtClean="0"/>
              <a:t>proxying</a:t>
            </a:r>
            <a:r>
              <a:rPr lang="en-US" dirty="0" smtClean="0"/>
              <a:t>:</a:t>
            </a:r>
            <a:endParaRPr lang="en-US" dirty="0"/>
          </a:p>
        </p:txBody>
      </p:sp>
      <p:sp>
        <p:nvSpPr>
          <p:cNvPr id="4" name="TextBox 3"/>
          <p:cNvSpPr txBox="1"/>
          <p:nvPr/>
        </p:nvSpPr>
        <p:spPr>
          <a:xfrm>
            <a:off x="674851" y="836712"/>
            <a:ext cx="2380074" cy="224676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000" b="1" dirty="0" smtClean="0"/>
              <a:t>@Component</a:t>
            </a:r>
          </a:p>
          <a:p>
            <a:r>
              <a:rPr lang="en-US" sz="2000" dirty="0" smtClean="0"/>
              <a:t>class A {</a:t>
            </a:r>
          </a:p>
          <a:p>
            <a:r>
              <a:rPr lang="en-US" sz="2000" dirty="0"/>
              <a:t> </a:t>
            </a:r>
            <a:r>
              <a:rPr lang="en-US" sz="2000" dirty="0" smtClean="0"/>
              <a:t>  </a:t>
            </a:r>
            <a:r>
              <a:rPr lang="en-US" sz="2000" b="1" dirty="0" smtClean="0"/>
              <a:t>@</a:t>
            </a:r>
            <a:r>
              <a:rPr lang="en-US" sz="2000" b="1" dirty="0" err="1" smtClean="0"/>
              <a:t>Autowired</a:t>
            </a:r>
            <a:endParaRPr lang="en-US" sz="2000" b="1" dirty="0" smtClean="0"/>
          </a:p>
          <a:p>
            <a:r>
              <a:rPr lang="en-US" sz="2000" dirty="0"/>
              <a:t> </a:t>
            </a:r>
            <a:r>
              <a:rPr lang="en-US" sz="2000" dirty="0" smtClean="0"/>
              <a:t>  B b;</a:t>
            </a:r>
          </a:p>
          <a:p>
            <a:r>
              <a:rPr lang="en-US" sz="2000" dirty="0"/>
              <a:t>}</a:t>
            </a:r>
          </a:p>
        </p:txBody>
      </p:sp>
      <p:sp>
        <p:nvSpPr>
          <p:cNvPr id="5" name="TextBox 4"/>
          <p:cNvSpPr txBox="1"/>
          <p:nvPr/>
        </p:nvSpPr>
        <p:spPr>
          <a:xfrm>
            <a:off x="674851" y="3118785"/>
            <a:ext cx="1502334" cy="1323439"/>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00" dirty="0"/>
              <a:t>i</a:t>
            </a:r>
            <a:r>
              <a:rPr lang="en-US" sz="2000" dirty="0" smtClean="0"/>
              <a:t>nterface B {</a:t>
            </a:r>
          </a:p>
          <a:p>
            <a:r>
              <a:rPr lang="en-US" sz="2000" dirty="0"/>
              <a:t> </a:t>
            </a:r>
            <a:r>
              <a:rPr lang="en-US" sz="2000" dirty="0" smtClean="0"/>
              <a:t>   (…)</a:t>
            </a:r>
          </a:p>
          <a:p>
            <a:r>
              <a:rPr lang="en-US" sz="2000" dirty="0"/>
              <a:t>}</a:t>
            </a:r>
          </a:p>
        </p:txBody>
      </p:sp>
      <p:sp>
        <p:nvSpPr>
          <p:cNvPr id="6" name="TextBox 5"/>
          <p:cNvSpPr txBox="1"/>
          <p:nvPr/>
        </p:nvSpPr>
        <p:spPr>
          <a:xfrm>
            <a:off x="674851" y="4524216"/>
            <a:ext cx="3065263" cy="1785104"/>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00" b="1" dirty="0" smtClean="0"/>
              <a:t>@Component</a:t>
            </a:r>
          </a:p>
          <a:p>
            <a:r>
              <a:rPr lang="en-US" sz="2000" dirty="0" smtClean="0"/>
              <a:t>class </a:t>
            </a:r>
            <a:r>
              <a:rPr lang="en-US" sz="2000" dirty="0" err="1" smtClean="0"/>
              <a:t>Bimpl</a:t>
            </a:r>
            <a:r>
              <a:rPr lang="en-US" sz="2000" dirty="0" smtClean="0"/>
              <a:t> implements B {</a:t>
            </a:r>
          </a:p>
          <a:p>
            <a:r>
              <a:rPr lang="en-US" sz="2000" dirty="0" smtClean="0"/>
              <a:t>   (…)</a:t>
            </a:r>
          </a:p>
          <a:p>
            <a:r>
              <a:rPr lang="en-US" sz="2000" dirty="0" smtClean="0"/>
              <a:t>}</a:t>
            </a:r>
            <a:endParaRPr lang="en-US" sz="2000" dirty="0"/>
          </a:p>
        </p:txBody>
      </p:sp>
      <p:cxnSp>
        <p:nvCxnSpPr>
          <p:cNvPr id="7" name="Straight Arrow Connector 6"/>
          <p:cNvCxnSpPr/>
          <p:nvPr/>
        </p:nvCxnSpPr>
        <p:spPr>
          <a:xfrm>
            <a:off x="1010053" y="1996645"/>
            <a:ext cx="0" cy="5832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Elbow Connector 7"/>
          <p:cNvCxnSpPr>
            <a:endCxn id="6" idx="3"/>
          </p:cNvCxnSpPr>
          <p:nvPr/>
        </p:nvCxnSpPr>
        <p:spPr>
          <a:xfrm rot="5400000">
            <a:off x="2033806" y="3279626"/>
            <a:ext cx="3843451" cy="430833"/>
          </a:xfrm>
          <a:prstGeom prst="bentConnector2">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flipV="1">
            <a:off x="2327091" y="1582731"/>
            <a:ext cx="1843855" cy="2"/>
          </a:xfrm>
          <a:prstGeom prst="line">
            <a:avLst/>
          </a:prstGeom>
          <a:ln>
            <a:solidFill>
              <a:srgbClr val="008000"/>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4170946" y="1573317"/>
            <a:ext cx="925253" cy="400110"/>
          </a:xfrm>
          <a:prstGeom prst="rect">
            <a:avLst/>
          </a:prstGeom>
          <a:noFill/>
        </p:spPr>
        <p:txBody>
          <a:bodyPr wrap="none" rtlCol="0">
            <a:spAutoFit/>
          </a:bodyPr>
          <a:lstStyle/>
          <a:p>
            <a:r>
              <a:rPr lang="en-US" sz="2000" b="1" dirty="0" smtClean="0">
                <a:solidFill>
                  <a:srgbClr val="008000"/>
                </a:solidFill>
              </a:rPr>
              <a:t>Spring</a:t>
            </a:r>
            <a:endParaRPr lang="en-US" sz="2000" b="1" dirty="0">
              <a:solidFill>
                <a:srgbClr val="008000"/>
              </a:solidFill>
            </a:endParaRPr>
          </a:p>
        </p:txBody>
      </p:sp>
      <p:sp>
        <p:nvSpPr>
          <p:cNvPr id="11" name="Rounded Rectangle 10"/>
          <p:cNvSpPr/>
          <p:nvPr/>
        </p:nvSpPr>
        <p:spPr>
          <a:xfrm>
            <a:off x="3904074" y="2852936"/>
            <a:ext cx="1288815" cy="989392"/>
          </a:xfrm>
          <a:prstGeom prst="roundRect">
            <a:avLst/>
          </a:prstGeom>
          <a:ln>
            <a:solidFill>
              <a:srgbClr val="008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smtClean="0">
                <a:solidFill>
                  <a:srgbClr val="008000"/>
                </a:solidFill>
              </a:rPr>
              <a:t>Proxy</a:t>
            </a:r>
            <a:endParaRPr lang="en-US" sz="2000" b="1" dirty="0">
              <a:solidFill>
                <a:srgbClr val="008000"/>
              </a:solidFill>
            </a:endParaRPr>
          </a:p>
        </p:txBody>
      </p:sp>
      <p:cxnSp>
        <p:nvCxnSpPr>
          <p:cNvPr id="15" name="Straight Arrow Connector 14"/>
          <p:cNvCxnSpPr>
            <a:endCxn id="5" idx="3"/>
          </p:cNvCxnSpPr>
          <p:nvPr/>
        </p:nvCxnSpPr>
        <p:spPr>
          <a:xfrm flipH="1">
            <a:off x="2177185" y="3598580"/>
            <a:ext cx="1726889" cy="181925"/>
          </a:xfrm>
          <a:prstGeom prst="straightConnector1">
            <a:avLst/>
          </a:prstGeom>
          <a:ln>
            <a:solidFill>
              <a:srgbClr val="008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421877" y="3211118"/>
            <a:ext cx="1478290" cy="400110"/>
          </a:xfrm>
          <a:prstGeom prst="rect">
            <a:avLst/>
          </a:prstGeom>
          <a:noFill/>
        </p:spPr>
        <p:txBody>
          <a:bodyPr wrap="none" rtlCol="0">
            <a:spAutoFit/>
          </a:bodyPr>
          <a:lstStyle/>
          <a:p>
            <a:r>
              <a:rPr lang="en-US" sz="2000" b="1" dirty="0" smtClean="0">
                <a:solidFill>
                  <a:srgbClr val="008000"/>
                </a:solidFill>
              </a:rPr>
              <a:t>Implements</a:t>
            </a:r>
            <a:endParaRPr lang="en-US" sz="2000" b="1" dirty="0">
              <a:solidFill>
                <a:srgbClr val="008000"/>
              </a:solidFill>
            </a:endParaRPr>
          </a:p>
        </p:txBody>
      </p:sp>
      <p:sp>
        <p:nvSpPr>
          <p:cNvPr id="17" name="TextBox 16"/>
          <p:cNvSpPr txBox="1"/>
          <p:nvPr/>
        </p:nvSpPr>
        <p:spPr>
          <a:xfrm>
            <a:off x="4244433" y="5016658"/>
            <a:ext cx="1223412" cy="400110"/>
          </a:xfrm>
          <a:prstGeom prst="rect">
            <a:avLst/>
          </a:prstGeom>
          <a:noFill/>
        </p:spPr>
        <p:txBody>
          <a:bodyPr wrap="none" rtlCol="0">
            <a:spAutoFit/>
          </a:bodyPr>
          <a:lstStyle/>
          <a:p>
            <a:r>
              <a:rPr lang="en-US" sz="2000" b="1" dirty="0" smtClean="0">
                <a:solidFill>
                  <a:srgbClr val="008000"/>
                </a:solidFill>
              </a:rPr>
              <a:t>Delegates</a:t>
            </a:r>
            <a:endParaRPr lang="en-US" sz="2000" b="1" dirty="0">
              <a:solidFill>
                <a:srgbClr val="008000"/>
              </a:solidFill>
            </a:endParaRPr>
          </a:p>
        </p:txBody>
      </p:sp>
    </p:spTree>
    <p:extLst>
      <p:ext uri="{BB962C8B-B14F-4D97-AF65-F5344CB8AC3E}">
        <p14:creationId xmlns:p14="http://schemas.microsoft.com/office/powerpoint/2010/main" val="327820430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51203"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25FD6E9A-E5B3-4160-8AAB-91C8E868ED6E}" type="slidenum">
              <a:rPr lang="en-US" altLang="x-none" sz="1400"/>
              <a:pPr/>
              <a:t>65</a:t>
            </a:fld>
            <a:endParaRPr lang="en-US" altLang="x-none" sz="1400"/>
          </a:p>
        </p:txBody>
      </p:sp>
      <p:sp>
        <p:nvSpPr>
          <p:cNvPr id="51204"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51205" name="Rectangle 2"/>
          <p:cNvSpPr>
            <a:spLocks noGrp="1" noChangeArrowheads="1"/>
          </p:cNvSpPr>
          <p:nvPr>
            <p:ph type="title"/>
          </p:nvPr>
        </p:nvSpPr>
        <p:spPr/>
        <p:txBody>
          <a:bodyPr/>
          <a:lstStyle/>
          <a:p>
            <a:r>
              <a:rPr lang="en-US" altLang="x-none" smtClean="0"/>
              <a:t>2.4 Pourquoi IoC avec un Container</a:t>
            </a:r>
          </a:p>
        </p:txBody>
      </p:sp>
      <p:sp>
        <p:nvSpPr>
          <p:cNvPr id="51206" name="Rectangle 3"/>
          <p:cNvSpPr>
            <a:spLocks noGrp="1" noChangeArrowheads="1"/>
          </p:cNvSpPr>
          <p:nvPr>
            <p:ph type="body" idx="1"/>
          </p:nvPr>
        </p:nvSpPr>
        <p:spPr/>
        <p:txBody>
          <a:bodyPr/>
          <a:lstStyle/>
          <a:p>
            <a:pPr>
              <a:lnSpc>
                <a:spcPct val="90000"/>
              </a:lnSpc>
            </a:pPr>
            <a:r>
              <a:rPr lang="en-US" altLang="x-none" sz="2400" smtClean="0"/>
              <a:t>Support programming best practices:</a:t>
            </a:r>
          </a:p>
          <a:p>
            <a:pPr lvl="1">
              <a:lnSpc>
                <a:spcPct val="90000"/>
              </a:lnSpc>
            </a:pPr>
            <a:r>
              <a:rPr lang="en-US" altLang="x-none" sz="2000" smtClean="0"/>
              <a:t>Separation of interface from implementation </a:t>
            </a:r>
          </a:p>
          <a:p>
            <a:pPr lvl="2">
              <a:lnSpc>
                <a:spcPct val="90000"/>
              </a:lnSpc>
            </a:pPr>
            <a:r>
              <a:rPr lang="en-US" altLang="x-none" sz="1800" smtClean="0"/>
              <a:t>Allows you to substitute implementation</a:t>
            </a:r>
          </a:p>
          <a:p>
            <a:pPr lvl="1">
              <a:lnSpc>
                <a:spcPct val="90000"/>
              </a:lnSpc>
            </a:pPr>
            <a:endParaRPr lang="en-US" altLang="x-none" sz="2000" smtClean="0"/>
          </a:p>
          <a:p>
            <a:pPr lvl="1">
              <a:lnSpc>
                <a:spcPct val="90000"/>
              </a:lnSpc>
            </a:pPr>
            <a:r>
              <a:rPr lang="en-US" altLang="x-none" sz="2000" smtClean="0"/>
              <a:t>Code is smaller and cleaner – program your intent – not how to create your dependencies and their dependencies etc.</a:t>
            </a:r>
          </a:p>
          <a:p>
            <a:pPr lvl="1">
              <a:lnSpc>
                <a:spcPct val="90000"/>
              </a:lnSpc>
              <a:buFontTx/>
              <a:buNone/>
            </a:pPr>
            <a:endParaRPr lang="en-US" altLang="x-none" sz="2000" smtClean="0"/>
          </a:p>
          <a:p>
            <a:pPr lvl="1">
              <a:lnSpc>
                <a:spcPct val="90000"/>
              </a:lnSpc>
            </a:pPr>
            <a:r>
              <a:rPr lang="en-US" altLang="x-none" sz="2000" smtClean="0"/>
              <a:t>The Dependency Inversion Principle (DIP)</a:t>
            </a:r>
          </a:p>
          <a:p>
            <a:pPr lvl="2">
              <a:lnSpc>
                <a:spcPct val="90000"/>
              </a:lnSpc>
            </a:pPr>
            <a:r>
              <a:rPr lang="en-US" altLang="x-none" sz="1800" smtClean="0"/>
              <a:t>Depend upon Abstractions. Do not depend upon concretions.</a:t>
            </a:r>
          </a:p>
          <a:p>
            <a:pPr lvl="2">
              <a:lnSpc>
                <a:spcPct val="90000"/>
              </a:lnSpc>
            </a:pPr>
            <a:endParaRPr lang="en-US" altLang="x-none" sz="1800" smtClean="0"/>
          </a:p>
          <a:p>
            <a:pPr lvl="1">
              <a:lnSpc>
                <a:spcPct val="90000"/>
              </a:lnSpc>
            </a:pPr>
            <a:r>
              <a:rPr lang="en-US" altLang="x-none" sz="2000" smtClean="0"/>
              <a:t>The Open Closed Principle (OCP)</a:t>
            </a:r>
          </a:p>
          <a:p>
            <a:pPr lvl="2">
              <a:lnSpc>
                <a:spcPct val="90000"/>
              </a:lnSpc>
            </a:pPr>
            <a:r>
              <a:rPr lang="en-US" altLang="x-none" sz="1800" smtClean="0"/>
              <a:t>A module should be open for extension but closed for modification. Of all the principles of object oriented design, this is the most important. It originated from the work of Bertrand Meyer . It means simply this: We should write our modules so that they can be extended, without requiring them to be modified. In other words, we want to be able to change what the modules do, without changing the source code of the modules.</a:t>
            </a:r>
          </a:p>
          <a:p>
            <a:pPr lvl="1">
              <a:lnSpc>
                <a:spcPct val="90000"/>
              </a:lnSpc>
            </a:pPr>
            <a:endParaRPr lang="en-US" altLang="x-none" sz="2000"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52227"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92E25C66-1A8E-48F7-8C62-881BA37F634F}" type="slidenum">
              <a:rPr lang="en-US" altLang="x-none" sz="1400"/>
              <a:pPr/>
              <a:t>66</a:t>
            </a:fld>
            <a:endParaRPr lang="en-US" altLang="x-none" sz="1400"/>
          </a:p>
        </p:txBody>
      </p:sp>
      <p:sp>
        <p:nvSpPr>
          <p:cNvPr id="52228"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52229" name="Rectangle 2"/>
          <p:cNvSpPr>
            <a:spLocks noGrp="1" noChangeArrowheads="1"/>
          </p:cNvSpPr>
          <p:nvPr>
            <p:ph type="title"/>
          </p:nvPr>
        </p:nvSpPr>
        <p:spPr/>
        <p:txBody>
          <a:bodyPr/>
          <a:lstStyle/>
          <a:p>
            <a:r>
              <a:rPr lang="en-US" altLang="x-none" smtClean="0"/>
              <a:t>2.4 Pourquoi IoC avec un Container (2)</a:t>
            </a:r>
          </a:p>
        </p:txBody>
      </p:sp>
      <p:sp>
        <p:nvSpPr>
          <p:cNvPr id="52230" name="Rectangle 3"/>
          <p:cNvSpPr>
            <a:spLocks noGrp="1" noChangeArrowheads="1"/>
          </p:cNvSpPr>
          <p:nvPr>
            <p:ph type="body" idx="1"/>
          </p:nvPr>
        </p:nvSpPr>
        <p:spPr/>
        <p:txBody>
          <a:bodyPr/>
          <a:lstStyle/>
          <a:p>
            <a:r>
              <a:rPr lang="en-US" altLang="x-none" sz="2400" smtClean="0"/>
              <a:t>Testability</a:t>
            </a:r>
          </a:p>
          <a:p>
            <a:pPr lvl="1"/>
            <a:r>
              <a:rPr lang="en-US" altLang="x-none" sz="2000" smtClean="0"/>
              <a:t>You can substitute implementation – specifically pass in a Mock object so you only write code to test the code you are writing. You are NOT testing the code in your dependencies.</a:t>
            </a:r>
          </a:p>
          <a:p>
            <a:endParaRPr lang="en-US" altLang="x-none" sz="2400" smtClean="0"/>
          </a:p>
          <a:p>
            <a:r>
              <a:rPr lang="en-US" altLang="x-none" sz="2400" smtClean="0"/>
              <a:t>Manages assembly of complex objects for you!</a:t>
            </a:r>
          </a:p>
          <a:p>
            <a:endParaRPr lang="en-US" altLang="x-none" sz="2400" smtClean="0"/>
          </a:p>
          <a:p>
            <a:r>
              <a:rPr lang="en-US" altLang="x-none" sz="2400" smtClean="0"/>
              <a:t>Reduce coupling of code</a:t>
            </a:r>
          </a:p>
          <a:p>
            <a:endParaRPr lang="en-US" altLang="x-none" sz="2400" smtClean="0"/>
          </a:p>
          <a:p>
            <a:r>
              <a:rPr lang="en-US" altLang="x-none" sz="2400" smtClean="0"/>
              <a:t>Easy reconfiguration</a:t>
            </a:r>
          </a:p>
          <a:p>
            <a:endParaRPr lang="en-US" altLang="x-none" sz="2400" smtClean="0"/>
          </a:p>
          <a:p>
            <a:r>
              <a:rPr lang="en-US" altLang="x-none" sz="2400" smtClean="0"/>
              <a:t>Reusability increase due to decoupling</a:t>
            </a:r>
            <a:br>
              <a:rPr lang="en-US" altLang="x-none" sz="2400" smtClean="0"/>
            </a:br>
            <a:endParaRPr lang="en-US" altLang="x-none" sz="2400"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53251"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582C7370-F1A4-42AF-9D41-7FBD2CBF7FFD}" type="slidenum">
              <a:rPr lang="en-US" altLang="x-none" sz="1400"/>
              <a:pPr/>
              <a:t>67</a:t>
            </a:fld>
            <a:endParaRPr lang="en-US" altLang="x-none" sz="1400"/>
          </a:p>
        </p:txBody>
      </p:sp>
      <p:sp>
        <p:nvSpPr>
          <p:cNvPr id="53252"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53253" name="Rectangle 2"/>
          <p:cNvSpPr>
            <a:spLocks noGrp="1" noChangeArrowheads="1"/>
          </p:cNvSpPr>
          <p:nvPr>
            <p:ph type="title"/>
          </p:nvPr>
        </p:nvSpPr>
        <p:spPr/>
        <p:txBody>
          <a:bodyPr/>
          <a:lstStyle/>
          <a:p>
            <a:r>
              <a:rPr lang="en-US" altLang="x-none" smtClean="0"/>
              <a:t>2.4 Autres Frameworks IoC</a:t>
            </a:r>
          </a:p>
        </p:txBody>
      </p:sp>
      <p:sp>
        <p:nvSpPr>
          <p:cNvPr id="53254" name="Rectangle 3"/>
          <p:cNvSpPr>
            <a:spLocks noGrp="1" noChangeArrowheads="1"/>
          </p:cNvSpPr>
          <p:nvPr>
            <p:ph type="body" idx="1"/>
          </p:nvPr>
        </p:nvSpPr>
        <p:spPr/>
        <p:txBody>
          <a:bodyPr/>
          <a:lstStyle/>
          <a:p>
            <a:r>
              <a:rPr lang="en-US" altLang="x-none" smtClean="0"/>
              <a:t>Hivemind</a:t>
            </a:r>
          </a:p>
          <a:p>
            <a:r>
              <a:rPr lang="en-US" altLang="x-none" smtClean="0"/>
              <a:t>Pico Container</a:t>
            </a:r>
          </a:p>
          <a:p>
            <a:r>
              <a:rPr lang="en-US" altLang="x-none" smtClean="0"/>
              <a:t>Copeland</a:t>
            </a:r>
          </a:p>
          <a:p>
            <a:r>
              <a:rPr lang="en-US" altLang="x-none" smtClean="0"/>
              <a:t>StructureMap</a:t>
            </a:r>
          </a:p>
          <a:p>
            <a:r>
              <a:rPr lang="en-US" altLang="x-none" smtClean="0"/>
              <a:t>EJB 3</a:t>
            </a:r>
          </a:p>
          <a:p>
            <a:r>
              <a:rPr lang="en-US" altLang="x-none" smtClean="0"/>
              <a:t>JBoss Seam</a:t>
            </a:r>
          </a:p>
          <a:p>
            <a:r>
              <a:rPr lang="en-US" altLang="x-none" smtClean="0"/>
              <a:t>Object Builder in Microsoft CAB</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54275"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E0131E34-F511-4789-9C3B-682416AD43A9}" type="slidenum">
              <a:rPr lang="en-US" altLang="x-none" sz="1400"/>
              <a:pPr/>
              <a:t>68</a:t>
            </a:fld>
            <a:endParaRPr lang="en-US" altLang="x-none" sz="1400"/>
          </a:p>
        </p:txBody>
      </p:sp>
      <p:sp>
        <p:nvSpPr>
          <p:cNvPr id="54276"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54277" name="Rectangle 4"/>
          <p:cNvSpPr>
            <a:spLocks noGrp="1" noChangeArrowheads="1"/>
          </p:cNvSpPr>
          <p:nvPr>
            <p:ph type="ctrTitle"/>
          </p:nvPr>
        </p:nvSpPr>
        <p:spPr/>
        <p:txBody>
          <a:bodyPr/>
          <a:lstStyle/>
          <a:p>
            <a:r>
              <a:rPr lang="fr-FR" altLang="x-none" smtClean="0"/>
              <a:t>3. Programmation par aspects</a:t>
            </a:r>
          </a:p>
        </p:txBody>
      </p:sp>
      <p:sp>
        <p:nvSpPr>
          <p:cNvPr id="54278" name="Rectangle 5"/>
          <p:cNvSpPr>
            <a:spLocks noGrp="1" noChangeArrowheads="1"/>
          </p:cNvSpPr>
          <p:nvPr>
            <p:ph type="subTitle" idx="1"/>
          </p:nvPr>
        </p:nvSpPr>
        <p:spPr/>
        <p:txBody>
          <a:bodyPr/>
          <a:lstStyle/>
          <a:p>
            <a:r>
              <a:rPr lang="fr-FR" altLang="x-none" smtClean="0"/>
              <a:t>Un paradigme au cœur de Spring</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55299"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60D30D12-72CE-47D8-85E4-351E9E337E6A}" type="slidenum">
              <a:rPr lang="en-US" altLang="x-none" sz="1400"/>
              <a:pPr/>
              <a:t>69</a:t>
            </a:fld>
            <a:endParaRPr lang="en-US" altLang="x-none" sz="1400"/>
          </a:p>
        </p:txBody>
      </p:sp>
      <p:sp>
        <p:nvSpPr>
          <p:cNvPr id="55300"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55301" name="Rectangle 2"/>
          <p:cNvSpPr>
            <a:spLocks noGrp="1" noChangeArrowheads="1"/>
          </p:cNvSpPr>
          <p:nvPr>
            <p:ph type="title"/>
          </p:nvPr>
        </p:nvSpPr>
        <p:spPr/>
        <p:txBody>
          <a:bodyPr/>
          <a:lstStyle/>
          <a:p>
            <a:r>
              <a:rPr lang="fr-FR" altLang="x-none" smtClean="0"/>
              <a:t>3. AOP</a:t>
            </a:r>
          </a:p>
        </p:txBody>
      </p:sp>
      <p:sp>
        <p:nvSpPr>
          <p:cNvPr id="55302" name="Rectangle 3"/>
          <p:cNvSpPr>
            <a:spLocks noGrp="1" noChangeArrowheads="1"/>
          </p:cNvSpPr>
          <p:nvPr>
            <p:ph type="body" idx="1"/>
          </p:nvPr>
        </p:nvSpPr>
        <p:spPr>
          <a:xfrm>
            <a:off x="609600" y="1484313"/>
            <a:ext cx="8355013" cy="4114800"/>
          </a:xfrm>
        </p:spPr>
        <p:txBody>
          <a:bodyPr/>
          <a:lstStyle/>
          <a:p>
            <a:pPr marL="381000" indent="-381000">
              <a:buFont typeface="Zapf Dingbats" charset="2"/>
              <a:buNone/>
            </a:pPr>
            <a:r>
              <a:rPr lang="fr-FR" altLang="x-none" smtClean="0"/>
              <a:t>3.1 La séparation des préoccupations</a:t>
            </a:r>
          </a:p>
          <a:p>
            <a:pPr marL="381000" indent="-381000">
              <a:buFont typeface="Zapf Dingbats" charset="2"/>
              <a:buNone/>
            </a:pPr>
            <a:r>
              <a:rPr lang="fr-FR" altLang="x-none" smtClean="0"/>
              <a:t>3.2 Concepts de la programmation par aspects</a:t>
            </a:r>
          </a:p>
          <a:p>
            <a:pPr marL="381000" indent="-381000">
              <a:buFont typeface="Zapf Dingbats" charset="2"/>
              <a:buNone/>
            </a:pPr>
            <a:r>
              <a:rPr lang="fr-FR" altLang="x-none" smtClean="0"/>
              <a:t>3.3 Un langage de programmation par aspects : Aspect J</a:t>
            </a:r>
          </a:p>
          <a:p>
            <a:pPr marL="381000" indent="-381000">
              <a:buFont typeface="Zapf Dingbats" charset="2"/>
              <a:buNone/>
            </a:pPr>
            <a:r>
              <a:rPr lang="fr-FR" altLang="x-none" smtClean="0"/>
              <a:t>3.4 Spring AOP</a:t>
            </a:r>
          </a:p>
          <a:p>
            <a:pPr marL="381000" indent="-381000">
              <a:buFont typeface="Zapf Dingbats" charset="2"/>
              <a:buNone/>
            </a:pPr>
            <a:r>
              <a:rPr lang="fr-FR" altLang="x-none" smtClean="0"/>
              <a:t>3.5 Bilan sur l’AOP</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9219"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26D3F455-F8BF-43E9-8BCD-996E7E3C2D89}" type="slidenum">
              <a:rPr lang="en-US" altLang="x-none" sz="1400"/>
              <a:pPr/>
              <a:t>7</a:t>
            </a:fld>
            <a:endParaRPr lang="en-US" altLang="x-none" sz="1400"/>
          </a:p>
        </p:txBody>
      </p:sp>
      <p:sp>
        <p:nvSpPr>
          <p:cNvPr id="9220"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9221" name="Rectangle 2"/>
          <p:cNvSpPr>
            <a:spLocks noGrp="1" noChangeArrowheads="1"/>
          </p:cNvSpPr>
          <p:nvPr>
            <p:ph type="title"/>
          </p:nvPr>
        </p:nvSpPr>
        <p:spPr/>
        <p:txBody>
          <a:bodyPr/>
          <a:lstStyle/>
          <a:p>
            <a:r>
              <a:rPr lang="fr-FR" altLang="x-none" smtClean="0"/>
              <a:t>1. About Spring	2/3</a:t>
            </a:r>
          </a:p>
        </p:txBody>
      </p:sp>
      <p:sp>
        <p:nvSpPr>
          <p:cNvPr id="9222" name="Rectangle 3"/>
          <p:cNvSpPr>
            <a:spLocks noGrp="1" noChangeArrowheads="1"/>
          </p:cNvSpPr>
          <p:nvPr>
            <p:ph type="body" idx="1"/>
          </p:nvPr>
        </p:nvSpPr>
        <p:spPr>
          <a:xfrm>
            <a:off x="323850" y="836613"/>
            <a:ext cx="8283575" cy="4114800"/>
          </a:xfrm>
        </p:spPr>
        <p:txBody>
          <a:bodyPr/>
          <a:lstStyle/>
          <a:p>
            <a:pPr algn="just">
              <a:lnSpc>
                <a:spcPct val="80000"/>
              </a:lnSpc>
            </a:pPr>
            <a:r>
              <a:rPr lang="fr-FR" altLang="x-none" sz="1800" b="1" smtClean="0"/>
              <a:t>Spring Framework Features</a:t>
            </a:r>
          </a:p>
          <a:p>
            <a:pPr lvl="1" algn="just">
              <a:lnSpc>
                <a:spcPct val="80000"/>
              </a:lnSpc>
            </a:pPr>
            <a:r>
              <a:rPr lang="fr-FR" altLang="x-none" sz="1600" smtClean="0"/>
              <a:t>Spring is a layered Java/J2EE application framework, based on code published in </a:t>
            </a:r>
            <a:r>
              <a:rPr lang="fr-FR" altLang="x-none" sz="1600" smtClean="0">
                <a:hlinkClick r:id="rId2"/>
              </a:rPr>
              <a:t>Expert One-on-One J2EE Design and Development</a:t>
            </a:r>
            <a:r>
              <a:rPr lang="fr-FR" altLang="x-none" sz="1600" smtClean="0"/>
              <a:t> by Rod Johnson (Wrox, 2002). </a:t>
            </a:r>
          </a:p>
          <a:p>
            <a:pPr algn="just">
              <a:lnSpc>
                <a:spcPct val="80000"/>
              </a:lnSpc>
            </a:pPr>
            <a:r>
              <a:rPr lang="fr-FR" altLang="x-none" sz="1800" smtClean="0"/>
              <a:t>Spring includes:</a:t>
            </a:r>
          </a:p>
          <a:p>
            <a:pPr lvl="1" algn="just">
              <a:lnSpc>
                <a:spcPct val="80000"/>
              </a:lnSpc>
            </a:pPr>
            <a:r>
              <a:rPr lang="fr-FR" altLang="x-none" sz="1600" b="1" smtClean="0"/>
              <a:t>The most complete lightweight container</a:t>
            </a:r>
            <a:r>
              <a:rPr lang="fr-FR" altLang="x-none" sz="1600" smtClean="0"/>
              <a:t>, providing centralized, automated configuration and wiring of your application objects.  The container is </a:t>
            </a:r>
            <a:r>
              <a:rPr lang="fr-FR" altLang="x-none" sz="1600" i="1" smtClean="0"/>
              <a:t>non-invasive</a:t>
            </a:r>
            <a:r>
              <a:rPr lang="fr-FR" altLang="x-none" sz="1600" smtClean="0"/>
              <a:t>, capable of assembling a complex system from a set of loosely-coupled components (POJOs) in a consistent and transparent fashion.  The container brings agility and leverage, and improves application testability and scalability by allowing software components to be first developed and tested in isolation, then scaled up for deployment in any environment (J2SE or J2EE).</a:t>
            </a:r>
          </a:p>
          <a:p>
            <a:pPr lvl="1" algn="just">
              <a:lnSpc>
                <a:spcPct val="80000"/>
              </a:lnSpc>
            </a:pPr>
            <a:endParaRPr lang="fr-FR" altLang="x-none" sz="1600" smtClean="0"/>
          </a:p>
          <a:p>
            <a:pPr lvl="1" algn="just">
              <a:lnSpc>
                <a:spcPct val="80000"/>
              </a:lnSpc>
            </a:pPr>
            <a:r>
              <a:rPr lang="fr-FR" altLang="x-none" sz="1600" b="1" smtClean="0"/>
              <a:t>A common abstraction layer for transaction management</a:t>
            </a:r>
            <a:r>
              <a:rPr lang="fr-FR" altLang="x-none" sz="1600" smtClean="0"/>
              <a:t>, allowing for pluggable transaction managers, and making it easy to demarcate transactions without dealing with low-level issues. Generic strategies for JTA and a single JDBC DataSource are included. In contrast to plain JTA or EJB CMT, Spring's transaction support is not tied to J2EE environments.</a:t>
            </a:r>
            <a:br>
              <a:rPr lang="fr-FR" altLang="x-none" sz="1600" smtClean="0"/>
            </a:br>
            <a:endParaRPr lang="fr-FR" altLang="x-none" sz="1600" smtClean="0"/>
          </a:p>
          <a:p>
            <a:pPr lvl="1" algn="just">
              <a:lnSpc>
                <a:spcPct val="80000"/>
              </a:lnSpc>
            </a:pPr>
            <a:r>
              <a:rPr lang="fr-FR" altLang="x-none" sz="1600" b="1" smtClean="0"/>
              <a:t>A JDBC abstraction layer</a:t>
            </a:r>
            <a:r>
              <a:rPr lang="fr-FR" altLang="x-none" sz="1600" smtClean="0"/>
              <a:t> that offers a meaningful exception hierarchy (no more pulling vendor codes out of SQLException), simplifies error handling, and greatly reduces the amount of code you'll need to write. You'll never need to write another finally block to use JDBC again. The JDBC-oriented exceptions comply to Spring's generic DAO exception hierarchy.</a:t>
            </a:r>
          </a:p>
          <a:p>
            <a:pPr lvl="1" algn="just">
              <a:lnSpc>
                <a:spcPct val="80000"/>
              </a:lnSpc>
            </a:pPr>
            <a:endParaRPr lang="fr-FR" altLang="x-none" sz="1600" smtClean="0"/>
          </a:p>
          <a:p>
            <a:pPr algn="just">
              <a:lnSpc>
                <a:spcPct val="80000"/>
              </a:lnSpc>
            </a:pPr>
            <a:endParaRPr lang="fr-FR" altLang="x-none" sz="1800" smtClean="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56323"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D99A12AF-5A2C-4FF6-B397-DD07688B3A2A}" type="slidenum">
              <a:rPr lang="en-US" altLang="x-none" sz="1400"/>
              <a:pPr/>
              <a:t>70</a:t>
            </a:fld>
            <a:endParaRPr lang="en-US" altLang="x-none" sz="1400"/>
          </a:p>
        </p:txBody>
      </p:sp>
      <p:sp>
        <p:nvSpPr>
          <p:cNvPr id="56324"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56325" name="Rectangle 2"/>
          <p:cNvSpPr>
            <a:spLocks noGrp="1" noChangeArrowheads="1"/>
          </p:cNvSpPr>
          <p:nvPr>
            <p:ph type="title"/>
          </p:nvPr>
        </p:nvSpPr>
        <p:spPr>
          <a:xfrm>
            <a:off x="1042988" y="0"/>
            <a:ext cx="6881812" cy="692150"/>
          </a:xfrm>
          <a:extLst>
            <a:ext uri="{91240B29-F687-4F45-9708-019B960494DF}">
              <a14:hiddenLine xmlns:a14="http://schemas.microsoft.com/office/drawing/2010/main" w="9525">
                <a:solidFill>
                  <a:srgbClr val="000000"/>
                </a:solidFill>
                <a:miter lim="800000"/>
                <a:headEnd/>
                <a:tailEnd/>
              </a14:hiddenLine>
            </a:ext>
          </a:extLst>
        </p:spPr>
        <p:txBody>
          <a:bodyPr lIns="92160" tIns="46080" rIns="92160" bIns="46080" anchor="b"/>
          <a:lstStyle/>
          <a:p>
            <a: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x-none" sz="3400" smtClean="0"/>
              <a:t>3.1 La séparation des préoccupations</a:t>
            </a:r>
            <a:endParaRPr lang="en-GB" altLang="x-none" smtClean="0"/>
          </a:p>
        </p:txBody>
      </p:sp>
      <p:sp>
        <p:nvSpPr>
          <p:cNvPr id="56326" name="Rectangle 3"/>
          <p:cNvSpPr>
            <a:spLocks noGrp="1" noChangeArrowheads="1"/>
          </p:cNvSpPr>
          <p:nvPr>
            <p:ph type="body" idx="1"/>
          </p:nvPr>
        </p:nvSpPr>
        <p:spPr>
          <a:extLst>
            <a:ext uri="{91240B29-F687-4F45-9708-019B960494DF}">
              <a14:hiddenLine xmlns:a14="http://schemas.microsoft.com/office/drawing/2010/main" w="9525">
                <a:solidFill>
                  <a:srgbClr val="000000"/>
                </a:solidFill>
                <a:miter lim="800000"/>
                <a:headEnd/>
                <a:tailEnd/>
              </a14:hiddenLine>
            </a:ext>
          </a:extLst>
        </p:spPr>
        <p:txBody>
          <a:bodyPr lIns="92160" tIns="46080" rIns="92160" bIns="46080"/>
          <a:lstStyle/>
          <a:p>
            <a:pPr marL="341313" indent="-341313"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z="2800" smtClean="0"/>
              <a:t>Qu'est-ce-qu'une préoccupation?</a:t>
            </a:r>
          </a:p>
          <a:p>
            <a:pPr marL="741363" lvl="1" indent="-284163"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z="2400" smtClean="0"/>
              <a:t>But particulier, concept, domaine d'intérêt</a:t>
            </a:r>
          </a:p>
          <a:p>
            <a:pPr marL="341313" indent="-341313"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z="2800" smtClean="0"/>
              <a:t>Un logiciel contient :</a:t>
            </a:r>
          </a:p>
          <a:p>
            <a:pPr marL="741363" lvl="1" indent="-284163"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z="2400" smtClean="0"/>
              <a:t>Des préoccupations fonctionnelles (métiers)</a:t>
            </a:r>
          </a:p>
          <a:p>
            <a:pPr marL="741363" lvl="1" indent="-284163"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z="2400" smtClean="0"/>
              <a:t>Des préoccupations non-fonctionnelles (ou techniques)</a:t>
            </a:r>
          </a:p>
          <a:p>
            <a:pPr lvl="2"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z="2000" smtClean="0"/>
              <a:t>Systèmes, réseaux, GUI,…</a:t>
            </a:r>
          </a:p>
          <a:p>
            <a:pPr lvl="2"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x-none" sz="2000" smtClean="0"/>
          </a:p>
          <a:p>
            <a:pPr marL="341313" indent="-341313"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z="2800" smtClean="0"/>
              <a:t>Point de vue présent dans les serveurs d’applications (EJB, CCM, .Net)</a:t>
            </a:r>
          </a:p>
          <a:p>
            <a:pPr marL="741363" lvl="1" indent="-284163"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z="2400" smtClean="0"/>
              <a:t> Composant :  point de vue métier</a:t>
            </a:r>
          </a:p>
          <a:p>
            <a:pPr marL="741363" lvl="1" indent="-284163"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z="2400" smtClean="0"/>
              <a:t> Serveur d’applications avec son conteneur : point de vue technique</a:t>
            </a: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57347"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C2EE7560-B07B-43FF-8169-5284B15958E7}" type="slidenum">
              <a:rPr lang="en-US" altLang="x-none" sz="1400"/>
              <a:pPr/>
              <a:t>71</a:t>
            </a:fld>
            <a:endParaRPr lang="en-US" altLang="x-none" sz="1400"/>
          </a:p>
        </p:txBody>
      </p:sp>
      <p:sp>
        <p:nvSpPr>
          <p:cNvPr id="57348"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57349" name="Rectangle 2"/>
          <p:cNvSpPr>
            <a:spLocks noGrp="1" noChangeArrowheads="1"/>
          </p:cNvSpPr>
          <p:nvPr>
            <p:ph type="title"/>
          </p:nvPr>
        </p:nvSpPr>
        <p:spPr/>
        <p:txBody>
          <a:bodyPr/>
          <a:lstStyle/>
          <a:p>
            <a:r>
              <a:rPr lang="en-GB" altLang="x-none" sz="3400" smtClean="0"/>
              <a:t>3.1 La séparation des préoccupations</a:t>
            </a:r>
            <a:endParaRPr lang="fr-FR" altLang="x-none" sz="3400" smtClean="0"/>
          </a:p>
        </p:txBody>
      </p:sp>
      <p:sp>
        <p:nvSpPr>
          <p:cNvPr id="57350" name="Rectangle 3"/>
          <p:cNvSpPr>
            <a:spLocks noGrp="1" noChangeArrowheads="1"/>
          </p:cNvSpPr>
          <p:nvPr>
            <p:ph type="body" idx="1"/>
          </p:nvPr>
        </p:nvSpPr>
        <p:spPr/>
        <p:txBody>
          <a:bodyPr/>
          <a:lstStyle/>
          <a:p>
            <a:r>
              <a:rPr lang="fr-FR" altLang="x-none" sz="2400" smtClean="0"/>
              <a:t>Appliquer la séparation à toutes les préoccupations</a:t>
            </a:r>
          </a:p>
          <a:p>
            <a:r>
              <a:rPr lang="fr-FR" altLang="x-none" sz="2400" smtClean="0"/>
              <a:t>Un exemple : les applications </a:t>
            </a:r>
            <a:r>
              <a:rPr lang="fr-FR" altLang="x-none" sz="2400" i="1" smtClean="0"/>
              <a:t>middleware</a:t>
            </a:r>
            <a:r>
              <a:rPr lang="fr-FR" altLang="x-none" sz="2400" smtClean="0"/>
              <a:t> ou orientées </a:t>
            </a:r>
            <a:r>
              <a:rPr lang="fr-FR" altLang="x-none" sz="2400" i="1" smtClean="0"/>
              <a:t>composants</a:t>
            </a:r>
            <a:endParaRPr lang="fr-FR" altLang="x-none" sz="2400" smtClean="0"/>
          </a:p>
          <a:p>
            <a:pPr lvl="1"/>
            <a:r>
              <a:rPr lang="fr-FR" altLang="x-none" sz="2000" smtClean="0"/>
              <a:t>ne sont jamais linéaires</a:t>
            </a:r>
          </a:p>
          <a:p>
            <a:pPr lvl="1"/>
            <a:r>
              <a:rPr lang="fr-FR" altLang="x-none" sz="2000" smtClean="0"/>
              <a:t>comprennent plusieurs logiques</a:t>
            </a:r>
          </a:p>
          <a:p>
            <a:r>
              <a:rPr lang="fr-FR" altLang="x-none" sz="2400" smtClean="0"/>
              <a:t>Chacune d’elles peut se redécouper en plusieurs préoccupations</a:t>
            </a:r>
          </a:p>
          <a:p>
            <a:pPr lvl="1"/>
            <a:r>
              <a:rPr lang="fr-FR" altLang="x-none" sz="2000" smtClean="0"/>
              <a:t>Logique applicative dite  « métier » (fonctionnalités, règles de gestion)</a:t>
            </a:r>
          </a:p>
          <a:p>
            <a:pPr lvl="1"/>
            <a:r>
              <a:rPr lang="fr-FR" altLang="x-none" sz="2000" smtClean="0"/>
              <a:t>Logique de présentation</a:t>
            </a:r>
          </a:p>
          <a:p>
            <a:pPr lvl="1"/>
            <a:r>
              <a:rPr lang="fr-FR" altLang="x-none" sz="2000" smtClean="0"/>
              <a:t>Logique système d’interaction avec l’environnement d’exécution</a:t>
            </a:r>
          </a:p>
          <a:p>
            <a:pPr lvl="1"/>
            <a:r>
              <a:rPr lang="fr-FR" altLang="x-none" sz="2000" smtClean="0"/>
              <a:t>Logique architecturale de composition (voir ADL)</a:t>
            </a:r>
          </a:p>
          <a:p>
            <a:pPr lvl="1"/>
            <a:r>
              <a:rPr lang="fr-FR" altLang="x-none" sz="2000" smtClean="0"/>
              <a:t>Logique de stockage de données (voir SGBDR)</a:t>
            </a:r>
          </a:p>
          <a:p>
            <a:pPr lvl="1"/>
            <a:r>
              <a:rPr lang="fr-FR" altLang="x-none" sz="2000" smtClean="0"/>
              <a:t>Logique d’intégration avec un SI</a:t>
            </a:r>
          </a:p>
          <a:p>
            <a:pPr lvl="1"/>
            <a:endParaRPr lang="fr-FR" altLang="x-none" sz="2000" smtClean="0"/>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58371"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809210F4-8B67-440B-A93B-7893844E031E}" type="slidenum">
              <a:rPr lang="en-US" altLang="x-none" sz="1400"/>
              <a:pPr/>
              <a:t>72</a:t>
            </a:fld>
            <a:endParaRPr lang="en-US" altLang="x-none" sz="1400"/>
          </a:p>
        </p:txBody>
      </p:sp>
      <p:sp>
        <p:nvSpPr>
          <p:cNvPr id="58372"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58373" name="Rectangle 2"/>
          <p:cNvSpPr>
            <a:spLocks noGrp="1" noChangeArrowheads="1"/>
          </p:cNvSpPr>
          <p:nvPr>
            <p:ph type="title"/>
          </p:nvPr>
        </p:nvSpPr>
        <p:spPr>
          <a:xfrm>
            <a:off x="611188" y="188913"/>
            <a:ext cx="7772400" cy="457200"/>
          </a:xfrm>
          <a:noFill/>
          <a:extLst>
            <a:ext uri="{91240B29-F687-4F45-9708-019B960494DF}">
              <a14:hiddenLine xmlns:a14="http://schemas.microsoft.com/office/drawing/2010/main" w="9525">
                <a:solidFill>
                  <a:srgbClr val="000000"/>
                </a:solidFill>
                <a:miter lim="800000"/>
                <a:headEnd/>
                <a:tailEnd/>
              </a14:hiddenLine>
            </a:ext>
          </a:extLst>
        </p:spPr>
        <p:txBody>
          <a:bodyPr lIns="92160" tIns="46080" rIns="92160" bIns="46080" anchor="b"/>
          <a:lstStyle/>
          <a:p>
            <a: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x-none" sz="3400" smtClean="0"/>
              <a:t>3.1 La séparation des préoccupations</a:t>
            </a:r>
          </a:p>
        </p:txBody>
      </p:sp>
      <p:sp>
        <p:nvSpPr>
          <p:cNvPr id="58374" name="Rectangle 3"/>
          <p:cNvSpPr>
            <a:spLocks noGrp="1" noChangeArrowheads="1"/>
          </p:cNvSpPr>
          <p:nvPr>
            <p:ph type="body" idx="1"/>
          </p:nvPr>
        </p:nvSpPr>
        <p:spPr>
          <a:xfrm>
            <a:off x="1208088" y="1025525"/>
            <a:ext cx="7013575" cy="3886200"/>
          </a:xfrm>
          <a:extLst>
            <a:ext uri="{91240B29-F687-4F45-9708-019B960494DF}">
              <a14:hiddenLine xmlns:a14="http://schemas.microsoft.com/office/drawing/2010/main" w="9525">
                <a:solidFill>
                  <a:srgbClr val="000000"/>
                </a:solidFill>
                <a:miter lim="800000"/>
                <a:headEnd/>
                <a:tailEnd/>
              </a14:hiddenLine>
            </a:ext>
          </a:extLst>
        </p:spPr>
        <p:txBody>
          <a:bodyPr lIns="92160" tIns="46080" rIns="92160" bIns="46080"/>
          <a:lstStyle/>
          <a:p>
            <a:pPr marL="341313" indent="-341313" defTabSz="457200">
              <a:spcBef>
                <a:spcPts val="650"/>
              </a:spcBef>
              <a:buSzPct val="65000"/>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mtClean="0"/>
              <a:t>Exemple du paiement en ligne</a:t>
            </a:r>
            <a:endParaRPr lang="en-GB" altLang="x-none" sz="2800" smtClean="0"/>
          </a:p>
          <a:p>
            <a:pPr marL="341313" indent="-341313" defTabSz="457200">
              <a:spcBef>
                <a:spcPts val="650"/>
              </a:spcBef>
              <a:buSzPct val="650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z="2800" smtClean="0"/>
              <a:t>Préoccupation métier </a:t>
            </a:r>
          </a:p>
          <a:p>
            <a:pPr marL="741363" lvl="1" indent="-284163" defTabSz="457200">
              <a:spcBef>
                <a:spcPts val="563"/>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z="2400" smtClean="0"/>
              <a:t>Effectuer des paiements </a:t>
            </a:r>
          </a:p>
          <a:p>
            <a:pPr lvl="2" defTabSz="457200">
              <a:spcBef>
                <a:spcPts val="463"/>
              </a:spcBef>
              <a:buSzPct val="990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z="2000" smtClean="0"/>
              <a:t>Débiter un montant d'un compte défini</a:t>
            </a:r>
          </a:p>
          <a:p>
            <a:pPr lvl="2" defTabSz="457200">
              <a:spcBef>
                <a:spcPts val="463"/>
              </a:spcBef>
              <a:buSzPct val="99000"/>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x-none" sz="2000" smtClean="0"/>
          </a:p>
          <a:p>
            <a:pPr marL="341313" indent="-341313" defTabSz="457200">
              <a:spcBef>
                <a:spcPts val="650"/>
              </a:spcBef>
              <a:buSzPct val="650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z="2800" smtClean="0"/>
              <a:t>Préoccupations techniques</a:t>
            </a:r>
            <a:r>
              <a:rPr lang="en-GB" altLang="x-none" sz="2400" smtClean="0"/>
              <a:t> </a:t>
            </a:r>
          </a:p>
          <a:p>
            <a:pPr marL="741363" lvl="1" indent="-284163" defTabSz="457200">
              <a:spcBef>
                <a:spcPts val="563"/>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z="2400" smtClean="0"/>
              <a:t>Traçage</a:t>
            </a:r>
          </a:p>
          <a:p>
            <a:pPr marL="741363" lvl="1" indent="-284163" defTabSz="457200">
              <a:spcBef>
                <a:spcPts val="563"/>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z="2400" smtClean="0"/>
              <a:t>Intégrité de la transaction</a:t>
            </a:r>
          </a:p>
          <a:p>
            <a:pPr marL="741363" lvl="1" indent="-284163" defTabSz="457200">
              <a:spcBef>
                <a:spcPts val="563"/>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z="2400" smtClean="0"/>
              <a:t>Identification / authentification</a:t>
            </a:r>
          </a:p>
          <a:p>
            <a:pPr marL="741363" lvl="1" indent="-284163" defTabSz="457200">
              <a:spcBef>
                <a:spcPts val="563"/>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z="2400" smtClean="0"/>
              <a:t>Sécurité (confidentialité)</a:t>
            </a:r>
          </a:p>
          <a:p>
            <a:pPr marL="741363" lvl="1" indent="-284163" defTabSz="457200">
              <a:spcBef>
                <a:spcPts val="563"/>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z="2400" smtClean="0"/>
              <a:t>Performances</a:t>
            </a:r>
          </a:p>
          <a:p>
            <a:pPr marL="741363" lvl="1" indent="-284163" defTabSz="457200">
              <a:spcBef>
                <a:spcPts val="563"/>
              </a:spcBef>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z="2400" smtClean="0"/>
              <a:t>etc.</a:t>
            </a:r>
          </a:p>
          <a:p>
            <a:pPr marL="741363" lvl="1" indent="-284163" defTabSz="457200">
              <a:spcBef>
                <a:spcPts val="563"/>
              </a:spcBef>
              <a:buFontTx/>
              <a:buNone/>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x-none" sz="2400" smtClean="0"/>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59395"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FFA793B1-D961-4FE0-893E-5ABDFBEEAC04}" type="slidenum">
              <a:rPr lang="en-US" altLang="x-none" sz="1400"/>
              <a:pPr/>
              <a:t>73</a:t>
            </a:fld>
            <a:endParaRPr lang="en-US" altLang="x-none" sz="1400"/>
          </a:p>
        </p:txBody>
      </p:sp>
      <p:sp>
        <p:nvSpPr>
          <p:cNvPr id="59396"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59397" name="Rectangle 2"/>
          <p:cNvSpPr>
            <a:spLocks noGrp="1" noChangeArrowheads="1"/>
          </p:cNvSpPr>
          <p:nvPr>
            <p:ph type="body" idx="1"/>
          </p:nvPr>
        </p:nvSpPr>
        <p:spPr>
          <a:xfrm>
            <a:off x="0" y="692150"/>
            <a:ext cx="9144000" cy="3789363"/>
          </a:xfrm>
          <a:extLst>
            <a:ext uri="{909E8E84-426E-40DD-AFC4-6F175D3DCCD1}">
              <a14:hiddenFill xmlns:a14="http://schemas.microsoft.com/office/drawing/2010/main">
                <a:solidFill>
                  <a:schemeClr val="bg1"/>
                </a:solidFill>
              </a14:hiddenFill>
            </a:ext>
          </a:extLst>
        </p:spPr>
        <p:txBody>
          <a:bodyPr/>
          <a:lstStyle/>
          <a:p>
            <a:pPr>
              <a:lnSpc>
                <a:spcPct val="90000"/>
              </a:lnSpc>
              <a:buFontTx/>
              <a:buNone/>
            </a:pPr>
            <a:r>
              <a:rPr lang="en-US" altLang="x-none" sz="1700" smtClean="0">
                <a:latin typeface="Lucida Console" pitchFamily="49" charset="0"/>
              </a:rPr>
              <a:t>method transferAmount(acct A, acct B, amount) {</a:t>
            </a:r>
          </a:p>
          <a:p>
            <a:pPr>
              <a:lnSpc>
                <a:spcPct val="90000"/>
              </a:lnSpc>
              <a:buFontTx/>
              <a:buNone/>
            </a:pPr>
            <a:r>
              <a:rPr lang="en-US" altLang="x-none" sz="1700" smtClean="0">
                <a:latin typeface="Lucida Console" pitchFamily="49" charset="0"/>
              </a:rPr>
              <a:t>	valid = verifyUserCredentials(TRANSFER_FUNDS);</a:t>
            </a:r>
          </a:p>
          <a:p>
            <a:pPr>
              <a:lnSpc>
                <a:spcPct val="90000"/>
              </a:lnSpc>
              <a:buFontTx/>
              <a:buNone/>
            </a:pPr>
            <a:r>
              <a:rPr lang="en-US" altLang="x-none" sz="1700" smtClean="0">
                <a:latin typeface="Lucida Console" pitchFamily="49" charset="0"/>
              </a:rPr>
              <a:t>	if (!valid) reportSecurityError(); exit;</a:t>
            </a:r>
          </a:p>
          <a:p>
            <a:pPr>
              <a:lnSpc>
                <a:spcPct val="90000"/>
              </a:lnSpc>
              <a:buFontTx/>
              <a:buNone/>
            </a:pPr>
            <a:r>
              <a:rPr lang="en-US" altLang="x-none" sz="1700" smtClean="0">
                <a:latin typeface="Lucida Console" pitchFamily="49" charset="0"/>
              </a:rPr>
              <a:t>	DB.startTransaction();</a:t>
            </a:r>
          </a:p>
          <a:p>
            <a:pPr>
              <a:lnSpc>
                <a:spcPct val="90000"/>
              </a:lnSpc>
              <a:buFontTx/>
              <a:buNone/>
            </a:pPr>
            <a:r>
              <a:rPr lang="en-US" altLang="x-none" sz="1700" smtClean="0">
                <a:latin typeface="Lucida Console" pitchFamily="49" charset="0"/>
              </a:rPr>
              <a:t>	currentA = A.getBalance();</a:t>
            </a:r>
          </a:p>
          <a:p>
            <a:pPr>
              <a:lnSpc>
                <a:spcPct val="90000"/>
              </a:lnSpc>
              <a:buFontTx/>
              <a:buNone/>
            </a:pPr>
            <a:r>
              <a:rPr lang="en-US" altLang="x-none" sz="1700" smtClean="0">
                <a:latin typeface="Lucida Console" pitchFamily="49" charset="0"/>
              </a:rPr>
              <a:t>	currentB = B.getBalance();</a:t>
            </a:r>
          </a:p>
          <a:p>
            <a:pPr>
              <a:lnSpc>
                <a:spcPct val="90000"/>
              </a:lnSpc>
              <a:buFontTx/>
              <a:buNone/>
            </a:pPr>
            <a:r>
              <a:rPr lang="en-US" altLang="x-none" sz="1700" smtClean="0">
                <a:latin typeface="Lucida Console" pitchFamily="49" charset="0"/>
              </a:rPr>
              <a:t>	if (currentA – amount &lt; 0) DB.rollback(); reportOverdraft(); exit;</a:t>
            </a:r>
          </a:p>
          <a:p>
            <a:pPr>
              <a:lnSpc>
                <a:spcPct val="90000"/>
              </a:lnSpc>
              <a:buFontTx/>
              <a:buNone/>
            </a:pPr>
            <a:r>
              <a:rPr lang="en-US" altLang="x-none" sz="1700" smtClean="0">
                <a:latin typeface="Lucida Console" pitchFamily="49" charset="0"/>
              </a:rPr>
              <a:t>	A.setBalance(currentA – amount);</a:t>
            </a:r>
          </a:p>
          <a:p>
            <a:pPr>
              <a:lnSpc>
                <a:spcPct val="90000"/>
              </a:lnSpc>
              <a:buFontTx/>
              <a:buNone/>
            </a:pPr>
            <a:r>
              <a:rPr lang="en-US" altLang="x-none" sz="1700" smtClean="0">
                <a:latin typeface="Lucida Console" pitchFamily="49" charset="0"/>
              </a:rPr>
              <a:t>	B.setBalance(currentB + amount);</a:t>
            </a:r>
          </a:p>
          <a:p>
            <a:pPr>
              <a:lnSpc>
                <a:spcPct val="90000"/>
              </a:lnSpc>
              <a:buFontTx/>
              <a:buNone/>
            </a:pPr>
            <a:r>
              <a:rPr lang="en-US" altLang="x-none" sz="1700" smtClean="0">
                <a:latin typeface="Lucida Console" pitchFamily="49" charset="0"/>
              </a:rPr>
              <a:t>	DB.commit();</a:t>
            </a:r>
          </a:p>
          <a:p>
            <a:pPr>
              <a:lnSpc>
                <a:spcPct val="90000"/>
              </a:lnSpc>
              <a:buFontTx/>
              <a:buNone/>
            </a:pPr>
            <a:r>
              <a:rPr lang="en-US" altLang="x-none" sz="1700" smtClean="0">
                <a:latin typeface="Lucida Console" pitchFamily="49" charset="0"/>
              </a:rPr>
              <a:t>	if (DB.error()) reportDbError(); exit;</a:t>
            </a:r>
          </a:p>
          <a:p>
            <a:pPr>
              <a:lnSpc>
                <a:spcPct val="90000"/>
              </a:lnSpc>
              <a:buFontTx/>
              <a:buNone/>
            </a:pPr>
            <a:r>
              <a:rPr lang="en-US" altLang="x-none" sz="1700" smtClean="0">
                <a:latin typeface="Lucida Console" pitchFamily="49" charset="0"/>
              </a:rPr>
              <a:t>	log.log(“Transferred </a:t>
            </a:r>
            <a:r>
              <a:rPr lang="en-US" altLang="x-none" sz="1700" i="1" smtClean="0">
                <a:latin typeface="Lucida Console" pitchFamily="49" charset="0"/>
              </a:rPr>
              <a:t>amount</a:t>
            </a:r>
            <a:r>
              <a:rPr lang="en-US" altLang="x-none" sz="1700" smtClean="0">
                <a:latin typeface="Lucida Console" pitchFamily="49" charset="0"/>
              </a:rPr>
              <a:t> from </a:t>
            </a:r>
            <a:r>
              <a:rPr lang="en-US" altLang="x-none" sz="1700" i="1" smtClean="0">
                <a:latin typeface="Lucida Console" pitchFamily="49" charset="0"/>
              </a:rPr>
              <a:t>A</a:t>
            </a:r>
            <a:r>
              <a:rPr lang="en-US" altLang="x-none" sz="1700" smtClean="0">
                <a:latin typeface="Lucida Console" pitchFamily="49" charset="0"/>
              </a:rPr>
              <a:t> to </a:t>
            </a:r>
            <a:r>
              <a:rPr lang="en-US" altLang="x-none" sz="1700" i="1" smtClean="0">
                <a:latin typeface="Lucida Console" pitchFamily="49" charset="0"/>
              </a:rPr>
              <a:t>B</a:t>
            </a:r>
            <a:r>
              <a:rPr lang="en-US" altLang="x-none" sz="1700" smtClean="0">
                <a:latin typeface="Lucida Console" pitchFamily="49" charset="0"/>
              </a:rPr>
              <a:t>”);</a:t>
            </a:r>
          </a:p>
          <a:p>
            <a:pPr>
              <a:lnSpc>
                <a:spcPct val="90000"/>
              </a:lnSpc>
              <a:buFontTx/>
              <a:buNone/>
            </a:pPr>
            <a:r>
              <a:rPr lang="en-US" altLang="x-none" sz="1700" smtClean="0">
                <a:latin typeface="Lucida Console" pitchFamily="49" charset="0"/>
              </a:rPr>
              <a:t>}</a:t>
            </a:r>
          </a:p>
          <a:p>
            <a:pPr>
              <a:lnSpc>
                <a:spcPct val="90000"/>
              </a:lnSpc>
              <a:buFontTx/>
              <a:buNone/>
            </a:pPr>
            <a:endParaRPr lang="en-US" altLang="x-none" sz="1700" smtClean="0">
              <a:latin typeface="Lucida Console" pitchFamily="49" charset="0"/>
            </a:endParaRPr>
          </a:p>
        </p:txBody>
      </p:sp>
      <p:sp>
        <p:nvSpPr>
          <p:cNvPr id="947203" name="Rectangle 3"/>
          <p:cNvSpPr>
            <a:spLocks noChangeArrowheads="1"/>
          </p:cNvSpPr>
          <p:nvPr/>
        </p:nvSpPr>
        <p:spPr bwMode="auto">
          <a:xfrm>
            <a:off x="395288" y="1025525"/>
            <a:ext cx="6697662" cy="503238"/>
          </a:xfrm>
          <a:prstGeom prst="rect">
            <a:avLst/>
          </a:prstGeom>
          <a:solidFill>
            <a:srgbClr val="FFCC00">
              <a:alpha val="7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1" eaLnBrk="1" hangingPunct="1">
              <a:spcBef>
                <a:spcPct val="0"/>
              </a:spcBef>
            </a:pPr>
            <a:r>
              <a:rPr lang="en-US" altLang="x-none" sz="1800" b="1">
                <a:latin typeface="Verdana" pitchFamily="34" charset="0"/>
                <a:ea typeface="Arial" charset="0"/>
                <a:cs typeface="Arial" charset="0"/>
              </a:rPr>
              <a:t>SECURITY</a:t>
            </a:r>
          </a:p>
        </p:txBody>
      </p:sp>
      <p:sp>
        <p:nvSpPr>
          <p:cNvPr id="947204" name="Rectangle 4"/>
          <p:cNvSpPr>
            <a:spLocks noChangeArrowheads="1"/>
          </p:cNvSpPr>
          <p:nvPr/>
        </p:nvSpPr>
        <p:spPr bwMode="auto">
          <a:xfrm>
            <a:off x="395288" y="1528763"/>
            <a:ext cx="3527425" cy="288925"/>
          </a:xfrm>
          <a:prstGeom prst="rect">
            <a:avLst/>
          </a:prstGeom>
          <a:solidFill>
            <a:srgbClr val="CCFFCC">
              <a:alpha val="7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1" eaLnBrk="1" hangingPunct="1">
              <a:spcBef>
                <a:spcPct val="0"/>
              </a:spcBef>
            </a:pPr>
            <a:endParaRPr lang="fr-FR" altLang="x-none" sz="1800" b="1">
              <a:latin typeface="Verdana" pitchFamily="34" charset="0"/>
              <a:ea typeface="Arial" charset="0"/>
              <a:cs typeface="Arial" charset="0"/>
            </a:endParaRPr>
          </a:p>
        </p:txBody>
      </p:sp>
      <p:sp>
        <p:nvSpPr>
          <p:cNvPr id="947205" name="Rectangle 5"/>
          <p:cNvSpPr>
            <a:spLocks noChangeArrowheads="1"/>
          </p:cNvSpPr>
          <p:nvPr/>
        </p:nvSpPr>
        <p:spPr bwMode="auto">
          <a:xfrm>
            <a:off x="3851275" y="2392363"/>
            <a:ext cx="1944688" cy="360362"/>
          </a:xfrm>
          <a:prstGeom prst="rect">
            <a:avLst/>
          </a:prstGeom>
          <a:solidFill>
            <a:srgbClr val="CCFFCC">
              <a:alpha val="7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1" eaLnBrk="1" hangingPunct="1">
              <a:spcBef>
                <a:spcPct val="0"/>
              </a:spcBef>
            </a:pPr>
            <a:endParaRPr lang="fr-FR" altLang="x-none" sz="1800" b="1">
              <a:latin typeface="Verdana" pitchFamily="34" charset="0"/>
              <a:ea typeface="Arial" charset="0"/>
              <a:cs typeface="Arial" charset="0"/>
            </a:endParaRPr>
          </a:p>
        </p:txBody>
      </p:sp>
      <p:sp>
        <p:nvSpPr>
          <p:cNvPr id="947206" name="Rectangle 6"/>
          <p:cNvSpPr>
            <a:spLocks noChangeArrowheads="1"/>
          </p:cNvSpPr>
          <p:nvPr/>
        </p:nvSpPr>
        <p:spPr bwMode="auto">
          <a:xfrm>
            <a:off x="395288" y="3328988"/>
            <a:ext cx="4968875" cy="504825"/>
          </a:xfrm>
          <a:prstGeom prst="rect">
            <a:avLst/>
          </a:prstGeom>
          <a:solidFill>
            <a:srgbClr val="CCFFCC">
              <a:alpha val="7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1" eaLnBrk="1" hangingPunct="1">
              <a:spcBef>
                <a:spcPct val="0"/>
              </a:spcBef>
            </a:pPr>
            <a:r>
              <a:rPr lang="en-US" altLang="x-none" sz="1800" b="1">
                <a:latin typeface="Arial" charset="0"/>
                <a:ea typeface="Arial" charset="0"/>
                <a:cs typeface="Arial" charset="0"/>
              </a:rPr>
              <a:t>TRANSACTION MANAGEMENT</a:t>
            </a:r>
          </a:p>
        </p:txBody>
      </p:sp>
      <p:sp>
        <p:nvSpPr>
          <p:cNvPr id="947207" name="Rectangle 7"/>
          <p:cNvSpPr>
            <a:spLocks noChangeArrowheads="1"/>
          </p:cNvSpPr>
          <p:nvPr/>
        </p:nvSpPr>
        <p:spPr bwMode="auto">
          <a:xfrm>
            <a:off x="395288" y="1817688"/>
            <a:ext cx="6697662" cy="574675"/>
          </a:xfrm>
          <a:prstGeom prst="rect">
            <a:avLst/>
          </a:prstGeom>
          <a:solidFill>
            <a:srgbClr val="FF99CC">
              <a:alpha val="7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1" eaLnBrk="1" hangingPunct="1">
              <a:spcBef>
                <a:spcPct val="0"/>
              </a:spcBef>
            </a:pPr>
            <a:r>
              <a:rPr lang="en-US" altLang="x-none" sz="1800" b="1">
                <a:latin typeface="Verdana" pitchFamily="34" charset="0"/>
                <a:ea typeface="Arial" charset="0"/>
                <a:cs typeface="Arial" charset="0"/>
              </a:rPr>
              <a:t>BUSINESS LOGIC</a:t>
            </a:r>
          </a:p>
        </p:txBody>
      </p:sp>
      <p:sp>
        <p:nvSpPr>
          <p:cNvPr id="947208" name="Rectangle 8"/>
          <p:cNvSpPr>
            <a:spLocks noChangeArrowheads="1"/>
          </p:cNvSpPr>
          <p:nvPr/>
        </p:nvSpPr>
        <p:spPr bwMode="auto">
          <a:xfrm>
            <a:off x="395288" y="2681288"/>
            <a:ext cx="6697662" cy="647700"/>
          </a:xfrm>
          <a:prstGeom prst="rect">
            <a:avLst/>
          </a:prstGeom>
          <a:solidFill>
            <a:srgbClr val="FF99CC">
              <a:alpha val="7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1" eaLnBrk="1" hangingPunct="1">
              <a:spcBef>
                <a:spcPct val="0"/>
              </a:spcBef>
            </a:pPr>
            <a:endParaRPr lang="fr-FR" altLang="x-none" sz="1800" b="1">
              <a:latin typeface="Verdana" pitchFamily="34" charset="0"/>
              <a:ea typeface="Arial" charset="0"/>
              <a:cs typeface="Arial" charset="0"/>
            </a:endParaRPr>
          </a:p>
        </p:txBody>
      </p:sp>
      <p:sp>
        <p:nvSpPr>
          <p:cNvPr id="947209" name="Rectangle 9"/>
          <p:cNvSpPr>
            <a:spLocks noChangeArrowheads="1"/>
          </p:cNvSpPr>
          <p:nvPr/>
        </p:nvSpPr>
        <p:spPr bwMode="auto">
          <a:xfrm>
            <a:off x="395288" y="3833813"/>
            <a:ext cx="6624637" cy="358775"/>
          </a:xfrm>
          <a:prstGeom prst="rect">
            <a:avLst/>
          </a:prstGeom>
          <a:solidFill>
            <a:srgbClr val="C0C0C0">
              <a:alpha val="7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1" eaLnBrk="1" hangingPunct="1">
              <a:spcBef>
                <a:spcPct val="0"/>
              </a:spcBef>
            </a:pPr>
            <a:r>
              <a:rPr lang="en-US" altLang="x-none" sz="1800" b="1">
                <a:latin typeface="Verdana" pitchFamily="34" charset="0"/>
                <a:ea typeface="Arial" charset="0"/>
                <a:cs typeface="Arial" charset="0"/>
              </a:rPr>
              <a:t>LOGGING</a:t>
            </a:r>
          </a:p>
        </p:txBody>
      </p:sp>
      <p:sp>
        <p:nvSpPr>
          <p:cNvPr id="947210" name="Rectangle 10"/>
          <p:cNvSpPr>
            <a:spLocks noChangeArrowheads="1"/>
          </p:cNvSpPr>
          <p:nvPr/>
        </p:nvSpPr>
        <p:spPr bwMode="auto">
          <a:xfrm>
            <a:off x="395288" y="2392363"/>
            <a:ext cx="3455987" cy="288925"/>
          </a:xfrm>
          <a:prstGeom prst="rect">
            <a:avLst/>
          </a:prstGeom>
          <a:solidFill>
            <a:srgbClr val="FF99CC">
              <a:alpha val="7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1" eaLnBrk="1" hangingPunct="1">
              <a:spcBef>
                <a:spcPct val="0"/>
              </a:spcBef>
            </a:pPr>
            <a:endParaRPr lang="fr-FR" altLang="x-none" sz="1800" b="1">
              <a:latin typeface="Verdana" pitchFamily="34" charset="0"/>
              <a:ea typeface="Arial" charset="0"/>
              <a:cs typeface="Arial" charset="0"/>
            </a:endParaRPr>
          </a:p>
        </p:txBody>
      </p:sp>
      <p:sp>
        <p:nvSpPr>
          <p:cNvPr id="947211" name="Rectangle 11"/>
          <p:cNvSpPr>
            <a:spLocks noChangeArrowheads="1"/>
          </p:cNvSpPr>
          <p:nvPr/>
        </p:nvSpPr>
        <p:spPr bwMode="auto">
          <a:xfrm>
            <a:off x="5795963" y="2392363"/>
            <a:ext cx="3348037" cy="288925"/>
          </a:xfrm>
          <a:prstGeom prst="rect">
            <a:avLst/>
          </a:prstGeom>
          <a:solidFill>
            <a:srgbClr val="FF99CC">
              <a:alpha val="7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1" eaLnBrk="1" hangingPunct="1">
              <a:spcBef>
                <a:spcPct val="0"/>
              </a:spcBef>
            </a:pPr>
            <a:endParaRPr lang="fr-FR" altLang="x-none" sz="1800" b="1">
              <a:latin typeface="Verdana" pitchFamily="34" charset="0"/>
              <a:ea typeface="Arial" charset="0"/>
              <a:cs typeface="Arial" charset="0"/>
            </a:endParaRPr>
          </a:p>
        </p:txBody>
      </p:sp>
      <p:sp>
        <p:nvSpPr>
          <p:cNvPr id="947212" name="Rectangle 12"/>
          <p:cNvSpPr>
            <a:spLocks noChangeArrowheads="1"/>
          </p:cNvSpPr>
          <p:nvPr/>
        </p:nvSpPr>
        <p:spPr bwMode="auto">
          <a:xfrm>
            <a:off x="0" y="1528763"/>
            <a:ext cx="395288" cy="2305050"/>
          </a:xfrm>
          <a:prstGeom prst="rect">
            <a:avLst/>
          </a:prstGeom>
          <a:solidFill>
            <a:srgbClr val="CCFFCC">
              <a:alpha val="7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rtl="1" eaLnBrk="1" hangingPunct="1">
              <a:spcBef>
                <a:spcPct val="0"/>
              </a:spcBef>
            </a:pPr>
            <a:endParaRPr lang="fr-FR" altLang="x-none" sz="1800" b="1">
              <a:latin typeface="Verdana" pitchFamily="34" charset="0"/>
              <a:ea typeface="Arial" charset="0"/>
              <a:cs typeface="Arial" charset="0"/>
            </a:endParaRPr>
          </a:p>
        </p:txBody>
      </p:sp>
      <p:sp>
        <p:nvSpPr>
          <p:cNvPr id="947213" name="Text Box 13"/>
          <p:cNvSpPr txBox="1">
            <a:spLocks noChangeArrowheads="1"/>
          </p:cNvSpPr>
          <p:nvPr/>
        </p:nvSpPr>
        <p:spPr bwMode="auto">
          <a:xfrm>
            <a:off x="606425" y="5535613"/>
            <a:ext cx="1714500" cy="6413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rtl="1" eaLnBrk="1" hangingPunct="1">
              <a:spcBef>
                <a:spcPct val="0"/>
              </a:spcBef>
            </a:pPr>
            <a:r>
              <a:rPr lang="en-US" altLang="x-none" sz="1800">
                <a:latin typeface="Verdana" pitchFamily="34" charset="0"/>
                <a:ea typeface="Arial" charset="0"/>
                <a:cs typeface="Arial" charset="0"/>
              </a:rPr>
              <a:t>Program</a:t>
            </a:r>
          </a:p>
          <a:p>
            <a:pPr algn="ctr" rtl="1" eaLnBrk="1" hangingPunct="1">
              <a:spcBef>
                <a:spcPct val="0"/>
              </a:spcBef>
            </a:pPr>
            <a:r>
              <a:rPr lang="en-US" altLang="x-none" sz="1800">
                <a:latin typeface="Verdana" pitchFamily="34" charset="0"/>
                <a:ea typeface="Arial" charset="0"/>
                <a:cs typeface="Arial" charset="0"/>
              </a:rPr>
              <a:t>requirements</a:t>
            </a:r>
          </a:p>
        </p:txBody>
      </p:sp>
      <p:sp>
        <p:nvSpPr>
          <p:cNvPr id="947214" name="Text Box 14"/>
          <p:cNvSpPr txBox="1">
            <a:spLocks noChangeArrowheads="1"/>
          </p:cNvSpPr>
          <p:nvPr/>
        </p:nvSpPr>
        <p:spPr bwMode="auto">
          <a:xfrm>
            <a:off x="2487613" y="5583238"/>
            <a:ext cx="2093912"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rtl="1" eaLnBrk="1" hangingPunct="1">
              <a:spcBef>
                <a:spcPct val="0"/>
              </a:spcBef>
            </a:pPr>
            <a:r>
              <a:rPr lang="en-US" altLang="x-none" sz="1800" b="1">
                <a:latin typeface="Verdana" pitchFamily="34" charset="0"/>
                <a:ea typeface="Arial" charset="0"/>
                <a:cs typeface="Arial" charset="0"/>
              </a:rPr>
              <a:t>Aspectual</a:t>
            </a:r>
          </a:p>
          <a:p>
            <a:pPr algn="ctr" rtl="1" eaLnBrk="1" hangingPunct="1">
              <a:spcBef>
                <a:spcPct val="0"/>
              </a:spcBef>
            </a:pPr>
            <a:r>
              <a:rPr lang="en-US" altLang="x-none" sz="1800" b="1">
                <a:latin typeface="Verdana" pitchFamily="34" charset="0"/>
                <a:ea typeface="Arial" charset="0"/>
                <a:cs typeface="Arial" charset="0"/>
              </a:rPr>
              <a:t>Decomposition</a:t>
            </a:r>
          </a:p>
          <a:p>
            <a:pPr algn="ctr" eaLnBrk="1" hangingPunct="1">
              <a:spcBef>
                <a:spcPct val="0"/>
              </a:spcBef>
            </a:pPr>
            <a:r>
              <a:rPr lang="en-US" altLang="x-none" sz="1200">
                <a:latin typeface="Verdana" pitchFamily="34" charset="0"/>
                <a:ea typeface="Arial" charset="0"/>
                <a:cs typeface="Arial" charset="0"/>
              </a:rPr>
              <a:t>(conceptual process)</a:t>
            </a:r>
          </a:p>
        </p:txBody>
      </p:sp>
      <p:sp>
        <p:nvSpPr>
          <p:cNvPr id="947216" name="Text Box 16"/>
          <p:cNvSpPr txBox="1">
            <a:spLocks noChangeArrowheads="1"/>
          </p:cNvSpPr>
          <p:nvPr/>
        </p:nvSpPr>
        <p:spPr bwMode="auto">
          <a:xfrm>
            <a:off x="5780088" y="5181600"/>
            <a:ext cx="1816100" cy="82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rtl="1" eaLnBrk="1" hangingPunct="1">
              <a:spcBef>
                <a:spcPct val="0"/>
              </a:spcBef>
            </a:pPr>
            <a:r>
              <a:rPr lang="en-US" altLang="x-none" sz="1800" b="1">
                <a:latin typeface="Verdana" pitchFamily="34" charset="0"/>
                <a:ea typeface="Arial" charset="0"/>
                <a:cs typeface="Arial" charset="0"/>
              </a:rPr>
              <a:t>Aspect</a:t>
            </a:r>
          </a:p>
          <a:p>
            <a:pPr algn="ctr" eaLnBrk="1" hangingPunct="1">
              <a:spcBef>
                <a:spcPct val="0"/>
              </a:spcBef>
            </a:pPr>
            <a:r>
              <a:rPr lang="en-US" altLang="x-none" sz="1800" b="1">
                <a:latin typeface="Verdana" pitchFamily="34" charset="0"/>
                <a:ea typeface="Arial" charset="0"/>
                <a:cs typeface="Arial" charset="0"/>
              </a:rPr>
              <a:t>Weaving</a:t>
            </a:r>
          </a:p>
          <a:p>
            <a:pPr algn="ctr" eaLnBrk="1" hangingPunct="1">
              <a:spcBef>
                <a:spcPct val="0"/>
              </a:spcBef>
            </a:pPr>
            <a:r>
              <a:rPr lang="en-US" altLang="x-none" sz="1200">
                <a:latin typeface="Verdana" pitchFamily="34" charset="0"/>
                <a:ea typeface="Arial" charset="0"/>
                <a:cs typeface="Arial" charset="0"/>
              </a:rPr>
              <a:t>(mechanical process)</a:t>
            </a:r>
          </a:p>
        </p:txBody>
      </p:sp>
      <p:sp>
        <p:nvSpPr>
          <p:cNvPr id="947217" name="Text Box 17"/>
          <p:cNvSpPr txBox="1">
            <a:spLocks noChangeArrowheads="1"/>
          </p:cNvSpPr>
          <p:nvPr/>
        </p:nvSpPr>
        <p:spPr bwMode="auto">
          <a:xfrm>
            <a:off x="7585075" y="3716338"/>
            <a:ext cx="1433513" cy="3667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rtl="1" eaLnBrk="1" hangingPunct="1">
              <a:spcBef>
                <a:spcPct val="0"/>
              </a:spcBef>
            </a:pPr>
            <a:r>
              <a:rPr lang="en-US" altLang="x-none" sz="1800">
                <a:latin typeface="Verdana" pitchFamily="34" charset="0"/>
                <a:ea typeface="Arial" charset="0"/>
                <a:cs typeface="Arial" charset="0"/>
              </a:rPr>
              <a:t>Executable</a:t>
            </a:r>
          </a:p>
        </p:txBody>
      </p:sp>
      <p:pic>
        <p:nvPicPr>
          <p:cNvPr id="947218" name="Picture 18" descr="pri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075" y="4224338"/>
            <a:ext cx="5407025" cy="136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13" name="Rectangle 19"/>
          <p:cNvSpPr>
            <a:spLocks noGrp="1" noChangeArrowheads="1"/>
          </p:cNvSpPr>
          <p:nvPr>
            <p:ph type="title"/>
          </p:nvPr>
        </p:nvSpPr>
        <p:spPr>
          <a:xfrm>
            <a:off x="0" y="0"/>
            <a:ext cx="9144000" cy="476250"/>
          </a:xfrm>
          <a:extLst>
            <a:ext uri="{909E8E84-426E-40DD-AFC4-6F175D3DCCD1}">
              <a14:hiddenFill xmlns:a14="http://schemas.microsoft.com/office/drawing/2010/main">
                <a:solidFill>
                  <a:schemeClr val="bg1"/>
                </a:solidFill>
              </a14:hiddenFill>
            </a:ext>
          </a:extLst>
        </p:spPr>
        <p:txBody>
          <a:bodyPr/>
          <a:lstStyle/>
          <a:p>
            <a:r>
              <a:rPr lang="en-GB" altLang="x-none" sz="3400" smtClean="0"/>
              <a:t>3.1 La séparation des préoccupations</a:t>
            </a:r>
            <a:endParaRPr lang="en-US" altLang="x-none" sz="3400" smtClean="0"/>
          </a:p>
        </p:txBody>
      </p:sp>
      <p:sp>
        <p:nvSpPr>
          <p:cNvPr id="59414" name="Rectangle 20"/>
          <p:cNvSpPr>
            <a:spLocks noChangeArrowheads="1"/>
          </p:cNvSpPr>
          <p:nvPr/>
        </p:nvSpPr>
        <p:spPr bwMode="auto">
          <a:xfrm>
            <a:off x="0" y="0"/>
            <a:ext cx="91440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spcBef>
                <a:spcPct val="0"/>
              </a:spcBef>
            </a:pPr>
            <a:endParaRPr lang="fr-FR" altLang="x-none" sz="3600" b="1">
              <a:solidFill>
                <a:schemeClr val="tx2"/>
              </a:solidFill>
            </a:endParaRPr>
          </a:p>
        </p:txBody>
      </p:sp>
      <p:sp>
        <p:nvSpPr>
          <p:cNvPr id="947215" name="Text Box 15"/>
          <p:cNvSpPr txBox="1">
            <a:spLocks noChangeArrowheads="1"/>
          </p:cNvSpPr>
          <p:nvPr/>
        </p:nvSpPr>
        <p:spPr bwMode="auto">
          <a:xfrm>
            <a:off x="3779838" y="4462463"/>
            <a:ext cx="18907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rtl="1" eaLnBrk="1" hangingPunct="1">
              <a:spcBef>
                <a:spcPct val="0"/>
              </a:spcBef>
            </a:pPr>
            <a:r>
              <a:rPr lang="en-US" altLang="x-none" sz="1800">
                <a:latin typeface="Verdana" pitchFamily="34" charset="0"/>
                <a:ea typeface="Arial" charset="0"/>
                <a:cs typeface="Arial" charset="0"/>
              </a:rPr>
              <a:t>Clearly distinct</a:t>
            </a:r>
          </a:p>
          <a:p>
            <a:pPr algn="ctr" rtl="1" eaLnBrk="1" hangingPunct="1">
              <a:spcBef>
                <a:spcPct val="0"/>
              </a:spcBef>
            </a:pPr>
            <a:r>
              <a:rPr lang="en-US" altLang="x-none" sz="1800">
                <a:latin typeface="Verdana" pitchFamily="34" charset="0"/>
                <a:ea typeface="Arial" charset="0"/>
                <a:cs typeface="Arial" charset="0"/>
              </a:rPr>
              <a:t>concerns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72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4720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4720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720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720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720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472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472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72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472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472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472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72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472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72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472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7203" grpId="0" animBg="1"/>
      <p:bldP spid="947213" grpId="0" animBg="1"/>
      <p:bldP spid="947214" grpId="0"/>
      <p:bldP spid="947216" grpId="0"/>
      <p:bldP spid="947217" grpId="0" animBg="1"/>
      <p:bldP spid="94721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60419"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15F90508-E0A1-4436-A394-F35C9B35BC34}" type="slidenum">
              <a:rPr lang="en-US" altLang="x-none" sz="1400"/>
              <a:pPr/>
              <a:t>74</a:t>
            </a:fld>
            <a:endParaRPr lang="en-US" altLang="x-none" sz="1400"/>
          </a:p>
        </p:txBody>
      </p:sp>
      <p:sp>
        <p:nvSpPr>
          <p:cNvPr id="60420"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60421" name="Rectangle 2"/>
          <p:cNvSpPr>
            <a:spLocks noGrp="1" noChangeArrowheads="1"/>
          </p:cNvSpPr>
          <p:nvPr>
            <p:ph type="title"/>
          </p:nvPr>
        </p:nvSpPr>
        <p:spPr>
          <a:xfrm>
            <a:off x="0" y="-171450"/>
            <a:ext cx="9144000" cy="863600"/>
          </a:xfrm>
          <a:extLst>
            <a:ext uri="{91240B29-F687-4F45-9708-019B960494DF}">
              <a14:hiddenLine xmlns:a14="http://schemas.microsoft.com/office/drawing/2010/main" w="9525">
                <a:solidFill>
                  <a:srgbClr val="000000"/>
                </a:solidFill>
                <a:miter lim="800000"/>
                <a:headEnd/>
                <a:tailEnd/>
              </a14:hiddenLine>
            </a:ext>
          </a:extLst>
        </p:spPr>
        <p:txBody>
          <a:bodyPr lIns="92160" tIns="46080" rIns="92160" bIns="46080" anchor="b"/>
          <a:lstStyle/>
          <a:p>
            <a:pPr defTabSz="45720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x-none" smtClean="0"/>
              <a:t>3.1 Entrelacement des préoccupations</a:t>
            </a:r>
          </a:p>
        </p:txBody>
      </p:sp>
      <p:sp>
        <p:nvSpPr>
          <p:cNvPr id="60422" name="Rectangle 3"/>
          <p:cNvSpPr>
            <a:spLocks noGrp="1" noChangeArrowheads="1"/>
          </p:cNvSpPr>
          <p:nvPr>
            <p:ph type="body" idx="1"/>
          </p:nvPr>
        </p:nvSpPr>
        <p:spPr>
          <a:xfrm>
            <a:off x="1117600" y="1065213"/>
            <a:ext cx="7262813" cy="3919537"/>
          </a:xfrm>
          <a:extLst>
            <a:ext uri="{91240B29-F687-4F45-9708-019B960494DF}">
              <a14:hiddenLine xmlns:a14="http://schemas.microsoft.com/office/drawing/2010/main" w="9525">
                <a:solidFill>
                  <a:srgbClr val="000000"/>
                </a:solidFill>
                <a:miter lim="800000"/>
                <a:headEnd/>
                <a:tailEnd/>
              </a14:hiddenLine>
            </a:ext>
          </a:extLst>
        </p:spPr>
        <p:txBody>
          <a:bodyPr lIns="92160" tIns="46080" rIns="92160" bIns="46080"/>
          <a:lstStyle/>
          <a:p>
            <a:pPr marL="341313" indent="-341313"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mtClean="0"/>
              <a:t>Chaque objet métier gère ses propres contraintes techniques (à son niveau) : les préoccupations sont dispersées / entrelacées</a:t>
            </a:r>
          </a:p>
          <a:p>
            <a:pPr marL="341313" indent="-341313"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x-none" smtClean="0"/>
          </a:p>
          <a:p>
            <a:pPr marL="341313" indent="-341313"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mtClean="0"/>
              <a:t>Les applications sont plus difficiles à :</a:t>
            </a:r>
          </a:p>
          <a:p>
            <a:pPr marL="741363" lvl="1" indent="-284163"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mtClean="0"/>
              <a:t> Concevoir / coder</a:t>
            </a:r>
          </a:p>
          <a:p>
            <a:pPr marL="741363" lvl="1" indent="-284163"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mtClean="0"/>
              <a:t> Comprendre</a:t>
            </a:r>
          </a:p>
          <a:p>
            <a:pPr marL="741363" lvl="1" indent="-284163"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mtClean="0"/>
              <a:t> Maintenir</a:t>
            </a:r>
          </a:p>
          <a:p>
            <a:pPr marL="741363" lvl="1" indent="-284163"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mtClean="0"/>
              <a:t> Faire évoluer...</a:t>
            </a:r>
          </a:p>
          <a:p>
            <a:pPr marL="341313" indent="-341313"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x-none" smtClean="0"/>
          </a:p>
          <a:p>
            <a:pPr marL="341313" indent="-341313"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endParaRPr lang="en-GB" altLang="x-none" smtClean="0"/>
          </a:p>
          <a:p>
            <a:pPr marL="341313" indent="-341313" defTabSz="457200">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x-none" smtClean="0"/>
              <a:t>=&gt; BESOIN DE TOUJOURS + DE MODULARITE!</a:t>
            </a: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Espace réservé de la date 2"/>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61443" name="Espace réservé du pied de page 3"/>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845A16E2-300F-497F-BB96-F9880627E6B9}" type="slidenum">
              <a:rPr lang="en-US" altLang="x-none" sz="1400"/>
              <a:pPr/>
              <a:t>75</a:t>
            </a:fld>
            <a:endParaRPr lang="en-US" altLang="x-none" sz="1400"/>
          </a:p>
        </p:txBody>
      </p:sp>
      <p:sp>
        <p:nvSpPr>
          <p:cNvPr id="61444" name="Espace réservé du numéro de diapositive 4"/>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pic>
        <p:nvPicPr>
          <p:cNvPr id="61445" name="Picture 2" descr="tc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00200"/>
            <a:ext cx="7815263"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Rectangle 3"/>
          <p:cNvSpPr>
            <a:spLocks noGrp="1" noChangeArrowheads="1"/>
          </p:cNvSpPr>
          <p:nvPr>
            <p:ph type="title"/>
          </p:nvPr>
        </p:nvSpPr>
        <p:spPr/>
        <p:txBody>
          <a:bodyPr/>
          <a:lstStyle/>
          <a:p>
            <a:r>
              <a:rPr lang="en-US" altLang="x-none" smtClean="0"/>
              <a:t>3.1 Exemple de modularité dans Tomcat</a:t>
            </a:r>
          </a:p>
        </p:txBody>
      </p:sp>
      <p:sp>
        <p:nvSpPr>
          <p:cNvPr id="61447" name="Rectangle 4"/>
          <p:cNvSpPr>
            <a:spLocks noGrp="1" noChangeArrowheads="1"/>
          </p:cNvSpPr>
          <p:nvPr>
            <p:ph type="body" sz="half" idx="4294967295"/>
          </p:nvPr>
        </p:nvSpPr>
        <p:spPr>
          <a:xfrm>
            <a:off x="1220788" y="3911600"/>
            <a:ext cx="6816725" cy="1023938"/>
          </a:xfrm>
        </p:spPr>
        <p:txBody>
          <a:bodyPr/>
          <a:lstStyle/>
          <a:p>
            <a:r>
              <a:rPr lang="en-US" altLang="x-none" sz="2600" smtClean="0"/>
              <a:t>XML parsing in org.apache.tomcat</a:t>
            </a:r>
          </a:p>
          <a:p>
            <a:pPr lvl="1"/>
            <a:r>
              <a:rPr lang="en-US" altLang="x-none" sz="2100" smtClean="0"/>
              <a:t>red shows relevant lines of code</a:t>
            </a:r>
          </a:p>
          <a:p>
            <a:pPr lvl="1"/>
            <a:r>
              <a:rPr lang="en-US" altLang="x-none" sz="2100" smtClean="0"/>
              <a:t>nicely fits in one box</a:t>
            </a:r>
          </a:p>
        </p:txBody>
      </p:sp>
      <p:sp>
        <p:nvSpPr>
          <p:cNvPr id="61448" name="Text Box 5"/>
          <p:cNvSpPr txBox="1">
            <a:spLocks noChangeArrowheads="1"/>
          </p:cNvSpPr>
          <p:nvPr/>
        </p:nvSpPr>
        <p:spPr bwMode="auto">
          <a:xfrm>
            <a:off x="3505200" y="728663"/>
            <a:ext cx="5540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r"/>
            <a:r>
              <a:rPr lang="en-US" altLang="x-none" sz="2400" b="1">
                <a:latin typeface="Arial" charset="0"/>
              </a:rPr>
              <a:t>XML parsing</a:t>
            </a:r>
          </a:p>
        </p:txBody>
      </p:sp>
      <p:grpSp>
        <p:nvGrpSpPr>
          <p:cNvPr id="61449" name="Group 6"/>
          <p:cNvGrpSpPr>
            <a:grpSpLocks/>
          </p:cNvGrpSpPr>
          <p:nvPr/>
        </p:nvGrpSpPr>
        <p:grpSpPr bwMode="auto">
          <a:xfrm>
            <a:off x="6858000" y="5805488"/>
            <a:ext cx="2286000" cy="592137"/>
            <a:chOff x="4285" y="3922"/>
            <a:chExt cx="1440" cy="373"/>
          </a:xfrm>
        </p:grpSpPr>
        <p:sp>
          <p:nvSpPr>
            <p:cNvPr id="61450" name="Rectangle 7"/>
            <p:cNvSpPr>
              <a:spLocks noChangeArrowheads="1"/>
            </p:cNvSpPr>
            <p:nvPr/>
          </p:nvSpPr>
          <p:spPr bwMode="auto">
            <a:xfrm>
              <a:off x="4285" y="3950"/>
              <a:ext cx="1440" cy="33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pic>
          <p:nvPicPr>
            <p:cNvPr id="61451" name="Picture 8" descr="New Logo cop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3" y="3922"/>
              <a:ext cx="1392"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Espace réservé de la date 2"/>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62467" name="Espace réservé du pied de page 3"/>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E1B14631-CF23-480F-B85A-FD157CF7E975}" type="slidenum">
              <a:rPr lang="en-US" altLang="x-none" sz="1400"/>
              <a:pPr/>
              <a:t>76</a:t>
            </a:fld>
            <a:endParaRPr lang="en-US" altLang="x-none" sz="1400"/>
          </a:p>
        </p:txBody>
      </p:sp>
      <p:sp>
        <p:nvSpPr>
          <p:cNvPr id="62468" name="Espace réservé du numéro de diapositive 4"/>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pic>
        <p:nvPicPr>
          <p:cNvPr id="62469" name="Picture 2" descr="tc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00200"/>
            <a:ext cx="7815263"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Rectangle 3"/>
          <p:cNvSpPr>
            <a:spLocks noGrp="1" noChangeArrowheads="1"/>
          </p:cNvSpPr>
          <p:nvPr>
            <p:ph type="title"/>
          </p:nvPr>
        </p:nvSpPr>
        <p:spPr/>
        <p:txBody>
          <a:bodyPr/>
          <a:lstStyle/>
          <a:p>
            <a:r>
              <a:rPr lang="en-US" altLang="x-none" smtClean="0"/>
              <a:t>3.1 Un autre exemple de modularité</a:t>
            </a:r>
          </a:p>
        </p:txBody>
      </p:sp>
      <p:sp>
        <p:nvSpPr>
          <p:cNvPr id="62471" name="Rectangle 4"/>
          <p:cNvSpPr>
            <a:spLocks noGrp="1" noChangeArrowheads="1"/>
          </p:cNvSpPr>
          <p:nvPr>
            <p:ph type="body" sz="half" idx="4294967295"/>
          </p:nvPr>
        </p:nvSpPr>
        <p:spPr>
          <a:xfrm>
            <a:off x="1220788" y="3911600"/>
            <a:ext cx="6816725" cy="1023938"/>
          </a:xfrm>
        </p:spPr>
        <p:txBody>
          <a:bodyPr/>
          <a:lstStyle/>
          <a:p>
            <a:r>
              <a:rPr lang="en-US" altLang="x-none" sz="2600" smtClean="0"/>
              <a:t>URL pattern matching in org.apache.tomcat</a:t>
            </a:r>
          </a:p>
          <a:p>
            <a:pPr lvl="1"/>
            <a:r>
              <a:rPr lang="en-US" altLang="x-none" sz="2100" smtClean="0"/>
              <a:t>red shows relevant lines of code</a:t>
            </a:r>
          </a:p>
          <a:p>
            <a:pPr lvl="1"/>
            <a:r>
              <a:rPr lang="en-US" altLang="x-none" sz="2100" smtClean="0"/>
              <a:t>nicely fits in two boxes (using inheritance)</a:t>
            </a:r>
          </a:p>
        </p:txBody>
      </p:sp>
      <p:sp>
        <p:nvSpPr>
          <p:cNvPr id="62472" name="Text Box 5"/>
          <p:cNvSpPr txBox="1">
            <a:spLocks noChangeArrowheads="1"/>
          </p:cNvSpPr>
          <p:nvPr/>
        </p:nvSpPr>
        <p:spPr bwMode="auto">
          <a:xfrm>
            <a:off x="3505200" y="728663"/>
            <a:ext cx="5540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r"/>
            <a:r>
              <a:rPr lang="en-US" altLang="x-none" sz="2400" b="1">
                <a:latin typeface="Arial" charset="0"/>
              </a:rPr>
              <a:t>URL pattern matching</a:t>
            </a:r>
          </a:p>
        </p:txBody>
      </p:sp>
      <p:grpSp>
        <p:nvGrpSpPr>
          <p:cNvPr id="62473" name="Group 6"/>
          <p:cNvGrpSpPr>
            <a:grpSpLocks/>
          </p:cNvGrpSpPr>
          <p:nvPr/>
        </p:nvGrpSpPr>
        <p:grpSpPr bwMode="auto">
          <a:xfrm>
            <a:off x="6858000" y="5734050"/>
            <a:ext cx="2286000" cy="592138"/>
            <a:chOff x="4285" y="3922"/>
            <a:chExt cx="1440" cy="373"/>
          </a:xfrm>
        </p:grpSpPr>
        <p:sp>
          <p:nvSpPr>
            <p:cNvPr id="62474" name="Rectangle 7"/>
            <p:cNvSpPr>
              <a:spLocks noChangeArrowheads="1"/>
            </p:cNvSpPr>
            <p:nvPr/>
          </p:nvSpPr>
          <p:spPr bwMode="auto">
            <a:xfrm>
              <a:off x="4285" y="3950"/>
              <a:ext cx="1440" cy="33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pic>
          <p:nvPicPr>
            <p:cNvPr id="62475" name="Picture 8" descr="New Logo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 y="3922"/>
              <a:ext cx="1392"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Espace réservé de la date 2"/>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63491" name="Espace réservé du pied de page 3"/>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FACF7413-59CF-4B1A-9610-15BE465F8B52}" type="slidenum">
              <a:rPr lang="en-US" altLang="x-none" sz="1400"/>
              <a:pPr/>
              <a:t>77</a:t>
            </a:fld>
            <a:endParaRPr lang="en-US" altLang="x-none" sz="1400"/>
          </a:p>
        </p:txBody>
      </p:sp>
      <p:sp>
        <p:nvSpPr>
          <p:cNvPr id="63492" name="Espace réservé du numéro de diapositive 4"/>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63493" name="Rectangle 2"/>
          <p:cNvSpPr>
            <a:spLocks noGrp="1" noChangeArrowheads="1"/>
          </p:cNvSpPr>
          <p:nvPr>
            <p:ph type="title"/>
          </p:nvPr>
        </p:nvSpPr>
        <p:spPr/>
        <p:txBody>
          <a:bodyPr/>
          <a:lstStyle/>
          <a:p>
            <a:r>
              <a:rPr lang="en-US" altLang="x-none" smtClean="0"/>
              <a:t>3.1 Une autre forme de modularité !</a:t>
            </a:r>
          </a:p>
        </p:txBody>
      </p:sp>
      <p:sp>
        <p:nvSpPr>
          <p:cNvPr id="63494" name="Rectangle 3"/>
          <p:cNvSpPr>
            <a:spLocks noGrp="1" noChangeArrowheads="1"/>
          </p:cNvSpPr>
          <p:nvPr>
            <p:ph type="body" sz="half" idx="4294967295"/>
          </p:nvPr>
        </p:nvSpPr>
        <p:spPr>
          <a:xfrm>
            <a:off x="1220788" y="3911600"/>
            <a:ext cx="6816725" cy="1023938"/>
          </a:xfrm>
        </p:spPr>
        <p:txBody>
          <a:bodyPr/>
          <a:lstStyle/>
          <a:p>
            <a:pPr>
              <a:lnSpc>
                <a:spcPct val="75000"/>
              </a:lnSpc>
            </a:pPr>
            <a:r>
              <a:rPr lang="en-US" altLang="x-none" sz="2600" smtClean="0"/>
              <a:t>Le problème du traçage</a:t>
            </a:r>
          </a:p>
          <a:p>
            <a:pPr lvl="1">
              <a:lnSpc>
                <a:spcPct val="75000"/>
              </a:lnSpc>
            </a:pPr>
            <a:r>
              <a:rPr lang="en-US" altLang="x-none" sz="2100" smtClean="0"/>
              <a:t>red shows lines of code that handle logging </a:t>
            </a:r>
          </a:p>
          <a:p>
            <a:pPr lvl="1">
              <a:lnSpc>
                <a:spcPct val="75000"/>
              </a:lnSpc>
            </a:pPr>
            <a:r>
              <a:rPr lang="en-US" altLang="x-none" sz="2100" smtClean="0"/>
              <a:t>not in just one place</a:t>
            </a:r>
          </a:p>
          <a:p>
            <a:pPr lvl="1">
              <a:lnSpc>
                <a:spcPct val="75000"/>
              </a:lnSpc>
            </a:pPr>
            <a:r>
              <a:rPr lang="en-US" altLang="x-none" sz="2100" smtClean="0"/>
              <a:t>not even in a small number of places</a:t>
            </a:r>
          </a:p>
          <a:p>
            <a:pPr>
              <a:lnSpc>
                <a:spcPct val="75000"/>
              </a:lnSpc>
            </a:pPr>
            <a:r>
              <a:rPr lang="en-US" altLang="x-none" sz="2600" smtClean="0"/>
              <a:t>La gestion des sessions donne le même style de diagramme</a:t>
            </a:r>
          </a:p>
        </p:txBody>
      </p:sp>
      <p:sp>
        <p:nvSpPr>
          <p:cNvPr id="63495" name="Text Box 4"/>
          <p:cNvSpPr txBox="1">
            <a:spLocks noChangeArrowheads="1"/>
          </p:cNvSpPr>
          <p:nvPr/>
        </p:nvSpPr>
        <p:spPr bwMode="auto">
          <a:xfrm>
            <a:off x="3505200" y="728663"/>
            <a:ext cx="5540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r"/>
            <a:r>
              <a:rPr lang="en-US" altLang="x-none" sz="2400" b="1">
                <a:latin typeface="Arial" charset="0"/>
              </a:rPr>
              <a:t>logging is not modularized</a:t>
            </a:r>
          </a:p>
        </p:txBody>
      </p:sp>
      <p:pic>
        <p:nvPicPr>
          <p:cNvPr id="63496" name="Picture 5" descr="log-nebulous"/>
          <p:cNvPicPr>
            <a:picLocks noChangeAspect="1" noChangeArrowheads="1"/>
          </p:cNvPicPr>
          <p:nvPr/>
        </p:nvPicPr>
        <p:blipFill>
          <a:blip r:embed="rId2">
            <a:extLst>
              <a:ext uri="{28A0092B-C50C-407E-A947-70E740481C1C}">
                <a14:useLocalDpi xmlns:a14="http://schemas.microsoft.com/office/drawing/2010/main" val="0"/>
              </a:ext>
            </a:extLst>
          </a:blip>
          <a:srcRect l="502" t="4672" r="952" b="39850"/>
          <a:stretch>
            <a:fillRect/>
          </a:stretch>
        </p:blipFill>
        <p:spPr bwMode="auto">
          <a:xfrm>
            <a:off x="895350" y="1608138"/>
            <a:ext cx="7883525" cy="355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3497" name="Group 6"/>
          <p:cNvGrpSpPr>
            <a:grpSpLocks/>
          </p:cNvGrpSpPr>
          <p:nvPr/>
        </p:nvGrpSpPr>
        <p:grpSpPr bwMode="auto">
          <a:xfrm>
            <a:off x="6858000" y="5734050"/>
            <a:ext cx="2286000" cy="592138"/>
            <a:chOff x="4285" y="3922"/>
            <a:chExt cx="1440" cy="373"/>
          </a:xfrm>
        </p:grpSpPr>
        <p:sp>
          <p:nvSpPr>
            <p:cNvPr id="63498" name="Rectangle 7"/>
            <p:cNvSpPr>
              <a:spLocks noChangeArrowheads="1"/>
            </p:cNvSpPr>
            <p:nvPr/>
          </p:nvSpPr>
          <p:spPr bwMode="auto">
            <a:xfrm>
              <a:off x="4285" y="3950"/>
              <a:ext cx="1440" cy="33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pic>
          <p:nvPicPr>
            <p:cNvPr id="63499" name="Picture 8" descr="New Logo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 y="3922"/>
              <a:ext cx="1392"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Espace réservé de la date 2"/>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64515" name="Espace réservé du pied de page 3"/>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320F8331-3296-4362-A552-4D70E9CAF0D1}" type="slidenum">
              <a:rPr lang="en-US" altLang="x-none" sz="1400"/>
              <a:pPr/>
              <a:t>78</a:t>
            </a:fld>
            <a:endParaRPr lang="en-US" altLang="x-none" sz="1400"/>
          </a:p>
        </p:txBody>
      </p:sp>
      <p:sp>
        <p:nvSpPr>
          <p:cNvPr id="64516" name="Espace réservé du numéro de diapositive 4"/>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64517" name="Rectangle 2"/>
          <p:cNvSpPr>
            <a:spLocks noGrp="1" noChangeArrowheads="1"/>
          </p:cNvSpPr>
          <p:nvPr>
            <p:ph type="title"/>
          </p:nvPr>
        </p:nvSpPr>
        <p:spPr/>
        <p:txBody>
          <a:bodyPr/>
          <a:lstStyle/>
          <a:p>
            <a:r>
              <a:rPr lang="en-US" altLang="x-none" smtClean="0"/>
              <a:t>3.1 Une autre forme de modularité !</a:t>
            </a:r>
          </a:p>
        </p:txBody>
      </p:sp>
      <p:grpSp>
        <p:nvGrpSpPr>
          <p:cNvPr id="64518" name="Group 3"/>
          <p:cNvGrpSpPr>
            <a:grpSpLocks/>
          </p:cNvGrpSpPr>
          <p:nvPr/>
        </p:nvGrpSpPr>
        <p:grpSpPr bwMode="auto">
          <a:xfrm>
            <a:off x="395288" y="908050"/>
            <a:ext cx="8397875" cy="5334000"/>
            <a:chOff x="422" y="912"/>
            <a:chExt cx="5290" cy="3360"/>
          </a:xfrm>
        </p:grpSpPr>
        <p:grpSp>
          <p:nvGrpSpPr>
            <p:cNvPr id="64523" name="Group 4"/>
            <p:cNvGrpSpPr>
              <a:grpSpLocks/>
            </p:cNvGrpSpPr>
            <p:nvPr/>
          </p:nvGrpSpPr>
          <p:grpSpPr bwMode="auto">
            <a:xfrm>
              <a:off x="422" y="912"/>
              <a:ext cx="922" cy="2002"/>
              <a:chOff x="422" y="912"/>
              <a:chExt cx="922" cy="2002"/>
            </a:xfrm>
          </p:grpSpPr>
          <p:grpSp>
            <p:nvGrpSpPr>
              <p:cNvPr id="64555" name="Group 5"/>
              <p:cNvGrpSpPr>
                <a:grpSpLocks/>
              </p:cNvGrpSpPr>
              <p:nvPr/>
            </p:nvGrpSpPr>
            <p:grpSpPr bwMode="auto">
              <a:xfrm>
                <a:off x="422" y="1056"/>
                <a:ext cx="922" cy="1858"/>
                <a:chOff x="422" y="1056"/>
                <a:chExt cx="922" cy="1858"/>
              </a:xfrm>
            </p:grpSpPr>
            <p:sp>
              <p:nvSpPr>
                <p:cNvPr id="64557" name="Rectangle 6"/>
                <p:cNvSpPr>
                  <a:spLocks noChangeArrowheads="1"/>
                </p:cNvSpPr>
                <p:nvPr/>
              </p:nvSpPr>
              <p:spPr bwMode="auto">
                <a:xfrm>
                  <a:off x="422" y="1056"/>
                  <a:ext cx="501" cy="18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spcBef>
                      <a:spcPct val="0"/>
                    </a:spcBef>
                  </a:pPr>
                  <a:r>
                    <a:rPr lang="en-US" altLang="x-none" sz="100" b="1">
                      <a:latin typeface="Courier New" pitchFamily="49" charset="0"/>
                    </a:rPr>
                    <a:t>/*</a:t>
                  </a:r>
                </a:p>
                <a:p>
                  <a:pPr>
                    <a:spcBef>
                      <a:spcPct val="0"/>
                    </a:spcBef>
                  </a:pPr>
                  <a:r>
                    <a:rPr lang="en-US" altLang="x-none" sz="100" b="1">
                      <a:latin typeface="Courier New" pitchFamily="49" charset="0"/>
                    </a:rPr>
                    <a:t> *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The Apache Software License, Version 1.1</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Copyright (c) 1999 The Apache Software Foundation.  All rights</a:t>
                  </a:r>
                </a:p>
                <a:p>
                  <a:pPr>
                    <a:spcBef>
                      <a:spcPct val="0"/>
                    </a:spcBef>
                  </a:pPr>
                  <a:r>
                    <a:rPr lang="en-US" altLang="x-none" sz="100" b="1">
                      <a:latin typeface="Courier New" pitchFamily="49" charset="0"/>
                    </a:rPr>
                    <a:t> * reserved.</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Redistribution and use in source and binary forms, with or without</a:t>
                  </a:r>
                </a:p>
                <a:p>
                  <a:pPr>
                    <a:spcBef>
                      <a:spcPct val="0"/>
                    </a:spcBef>
                  </a:pPr>
                  <a:r>
                    <a:rPr lang="en-US" altLang="x-none" sz="100" b="1">
                      <a:latin typeface="Courier New" pitchFamily="49" charset="0"/>
                    </a:rPr>
                    <a:t> * modification, are permitted provided that the following conditions</a:t>
                  </a:r>
                </a:p>
                <a:p>
                  <a:pPr>
                    <a:spcBef>
                      <a:spcPct val="0"/>
                    </a:spcBef>
                  </a:pPr>
                  <a:r>
                    <a:rPr lang="en-US" altLang="x-none" sz="100" b="1">
                      <a:latin typeface="Courier New" pitchFamily="49" charset="0"/>
                    </a:rPr>
                    <a:t> * are met: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1. Redistributions of source code must retain the above copyright</a:t>
                  </a:r>
                </a:p>
                <a:p>
                  <a:pPr>
                    <a:spcBef>
                      <a:spcPct val="0"/>
                    </a:spcBef>
                  </a:pPr>
                  <a:r>
                    <a:rPr lang="en-US" altLang="x-none" sz="100" b="1">
                      <a:latin typeface="Courier New" pitchFamily="49" charset="0"/>
                    </a:rPr>
                    <a:t> *    notice, this list of conditions and the following disclaimer.</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2. Redistributions in binary form must reproduce the above copyright</a:t>
                  </a:r>
                </a:p>
                <a:p>
                  <a:pPr>
                    <a:spcBef>
                      <a:spcPct val="0"/>
                    </a:spcBef>
                  </a:pPr>
                  <a:r>
                    <a:rPr lang="en-US" altLang="x-none" sz="100" b="1">
                      <a:latin typeface="Courier New" pitchFamily="49" charset="0"/>
                    </a:rPr>
                    <a:t> *    notice, this list of conditions and the following disclaimer in</a:t>
                  </a:r>
                </a:p>
                <a:p>
                  <a:pPr>
                    <a:spcBef>
                      <a:spcPct val="0"/>
                    </a:spcBef>
                  </a:pPr>
                  <a:r>
                    <a:rPr lang="en-US" altLang="x-none" sz="100" b="1">
                      <a:latin typeface="Courier New" pitchFamily="49" charset="0"/>
                    </a:rPr>
                    <a:t> *    the documentation and/or other materials provided with the</a:t>
                  </a:r>
                </a:p>
                <a:p>
                  <a:pPr>
                    <a:spcBef>
                      <a:spcPct val="0"/>
                    </a:spcBef>
                  </a:pPr>
                  <a:r>
                    <a:rPr lang="en-US" altLang="x-none" sz="100" b="1">
                      <a:latin typeface="Courier New" pitchFamily="49" charset="0"/>
                    </a:rPr>
                    <a:t> *    distribution.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3. The end-user documentation included with the redistribution, if</a:t>
                  </a:r>
                </a:p>
                <a:p>
                  <a:pPr>
                    <a:spcBef>
                      <a:spcPct val="0"/>
                    </a:spcBef>
                  </a:pPr>
                  <a:r>
                    <a:rPr lang="en-US" altLang="x-none" sz="100" b="1">
                      <a:latin typeface="Courier New" pitchFamily="49" charset="0"/>
                    </a:rPr>
                    <a:t> *    any, must include the following acknowlegement:</a:t>
                  </a:r>
                </a:p>
                <a:p>
                  <a:pPr>
                    <a:spcBef>
                      <a:spcPct val="0"/>
                    </a:spcBef>
                  </a:pPr>
                  <a:r>
                    <a:rPr lang="en-US" altLang="x-none" sz="100" b="1">
                      <a:latin typeface="Courier New" pitchFamily="49" charset="0"/>
                    </a:rPr>
                    <a:t> *       "This product includes software developed by the</a:t>
                  </a:r>
                </a:p>
                <a:p>
                  <a:pPr>
                    <a:spcBef>
                      <a:spcPct val="0"/>
                    </a:spcBef>
                  </a:pPr>
                  <a:r>
                    <a:rPr lang="en-US" altLang="x-none" sz="100" b="1">
                      <a:latin typeface="Courier New" pitchFamily="49" charset="0"/>
                    </a:rPr>
                    <a:t> *        Apache Software Foundation (http://www.apache.org/)."</a:t>
                  </a:r>
                </a:p>
                <a:p>
                  <a:pPr>
                    <a:spcBef>
                      <a:spcPct val="0"/>
                    </a:spcBef>
                  </a:pPr>
                  <a:r>
                    <a:rPr lang="en-US" altLang="x-none" sz="100" b="1">
                      <a:latin typeface="Courier New" pitchFamily="49" charset="0"/>
                    </a:rPr>
                    <a:t> *    Alternately, this acknowlegement may appear in the software</a:t>
                  </a:r>
                </a:p>
                <a:p>
                  <a:pPr>
                    <a:spcBef>
                      <a:spcPct val="0"/>
                    </a:spcBef>
                  </a:pPr>
                  <a:r>
                    <a:rPr lang="en-US" altLang="x-none" sz="100" b="1">
                      <a:latin typeface="Courier New" pitchFamily="49" charset="0"/>
                    </a:rPr>
                    <a:t>itself,</a:t>
                  </a:r>
                </a:p>
                <a:p>
                  <a:pPr>
                    <a:spcBef>
                      <a:spcPct val="0"/>
                    </a:spcBef>
                  </a:pPr>
                  <a:r>
                    <a:rPr lang="en-US" altLang="x-none" sz="100" b="1">
                      <a:latin typeface="Courier New" pitchFamily="49" charset="0"/>
                    </a:rPr>
                    <a:t> *    if and wherever such third-party acknowlegements normally appear.</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4. The names "The Jakarta Project", "Tomcat", and "Apache Software</a:t>
                  </a:r>
                </a:p>
                <a:p>
                  <a:pPr>
                    <a:spcBef>
                      <a:spcPct val="0"/>
                    </a:spcBef>
                  </a:pPr>
                  <a:r>
                    <a:rPr lang="en-US" altLang="x-none" sz="100" b="1">
                      <a:latin typeface="Courier New" pitchFamily="49" charset="0"/>
                    </a:rPr>
                    <a:t> *    Foundation" must not be used to endorse or promote products</a:t>
                  </a:r>
                </a:p>
                <a:p>
                  <a:pPr>
                    <a:spcBef>
                      <a:spcPct val="0"/>
                    </a:spcBef>
                  </a:pPr>
                  <a:r>
                    <a:rPr lang="en-US" altLang="x-none" sz="100" b="1">
                      <a:latin typeface="Courier New" pitchFamily="49" charset="0"/>
                    </a:rPr>
                    <a:t>derived</a:t>
                  </a:r>
                </a:p>
                <a:p>
                  <a:pPr>
                    <a:spcBef>
                      <a:spcPct val="0"/>
                    </a:spcBef>
                  </a:pPr>
                  <a:r>
                    <a:rPr lang="en-US" altLang="x-none" sz="100" b="1">
                      <a:latin typeface="Courier New" pitchFamily="49" charset="0"/>
                    </a:rPr>
                    <a:t> *    from this software without prior written permission. For written</a:t>
                  </a:r>
                </a:p>
                <a:p>
                  <a:pPr>
                    <a:spcBef>
                      <a:spcPct val="0"/>
                    </a:spcBef>
                  </a:pPr>
                  <a:r>
                    <a:rPr lang="en-US" altLang="x-none" sz="100" b="1">
                      <a:latin typeface="Courier New" pitchFamily="49" charset="0"/>
                    </a:rPr>
                    <a:t> *    permission, please contact apache@apache.org.</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5. Products derived from this software may not be called "Apache"</a:t>
                  </a:r>
                </a:p>
                <a:p>
                  <a:pPr>
                    <a:spcBef>
                      <a:spcPct val="0"/>
                    </a:spcBef>
                  </a:pPr>
                  <a:r>
                    <a:rPr lang="en-US" altLang="x-none" sz="100" b="1">
                      <a:latin typeface="Courier New" pitchFamily="49" charset="0"/>
                    </a:rPr>
                    <a:t> *    nor may "Apache" appear in their names without prior written</a:t>
                  </a:r>
                </a:p>
                <a:p>
                  <a:pPr>
                    <a:spcBef>
                      <a:spcPct val="0"/>
                    </a:spcBef>
                  </a:pPr>
                  <a:r>
                    <a:rPr lang="en-US" altLang="x-none" sz="100" b="1">
                      <a:latin typeface="Courier New" pitchFamily="49" charset="0"/>
                    </a:rPr>
                    <a:t> *    permission of the Apache Group.</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THIS SOFTWARE IS PROVIDED ``AS IS'' AND ANY EXPRESSED OR IMPLIED</a:t>
                  </a:r>
                </a:p>
                <a:p>
                  <a:pPr>
                    <a:spcBef>
                      <a:spcPct val="0"/>
                    </a:spcBef>
                  </a:pPr>
                  <a:r>
                    <a:rPr lang="en-US" altLang="x-none" sz="100">
                      <a:latin typeface="Courier New" pitchFamily="49" charset="0"/>
                    </a:rPr>
                    <a:t> * WARRANTIES, INCLUDING, BUT NOT LIMITED TO, THE IMPLIED WARRANTIES</a:t>
                  </a:r>
                </a:p>
                <a:p>
                  <a:pPr>
                    <a:spcBef>
                      <a:spcPct val="0"/>
                    </a:spcBef>
                  </a:pPr>
                  <a:r>
                    <a:rPr lang="en-US" altLang="x-none" sz="100">
                      <a:latin typeface="Courier New" pitchFamily="49" charset="0"/>
                    </a:rPr>
                    <a:t> * OF MERCHANTABILITY AND FITNESS FOR A PARTICULAR PURPOSE ARE</a:t>
                  </a:r>
                </a:p>
                <a:p>
                  <a:pPr>
                    <a:spcBef>
                      <a:spcPct val="0"/>
                    </a:spcBef>
                  </a:pPr>
                  <a:r>
                    <a:rPr lang="en-US" altLang="x-none" sz="100">
                      <a:latin typeface="Courier New" pitchFamily="49" charset="0"/>
                    </a:rPr>
                    <a:t> * DISCLAIMED.  IN NO EVENT SHALL THE APACHE SOFTWARE FOUNDATION OR</a:t>
                  </a:r>
                </a:p>
                <a:p>
                  <a:pPr>
                    <a:spcBef>
                      <a:spcPct val="0"/>
                    </a:spcBef>
                  </a:pPr>
                  <a:r>
                    <a:rPr lang="en-US" altLang="x-none" sz="100">
                      <a:latin typeface="Courier New" pitchFamily="49" charset="0"/>
                    </a:rPr>
                    <a:t> * ITS CONTRIBUTORS BE LIABLE FOR ANY DIRECT, INDIRECT, INCIDENTAL,</a:t>
                  </a:r>
                </a:p>
                <a:p>
                  <a:pPr>
                    <a:spcBef>
                      <a:spcPct val="0"/>
                    </a:spcBef>
                  </a:pPr>
                  <a:r>
                    <a:rPr lang="en-US" altLang="x-none" sz="100">
                      <a:latin typeface="Courier New" pitchFamily="49" charset="0"/>
                    </a:rPr>
                    <a:t> * SPECIAL, EXEMPLARY, OR CONSEQUENTIAL DAMAGES (INCLUDING, BUT NOT</a:t>
                  </a:r>
                </a:p>
                <a:p>
                  <a:pPr>
                    <a:spcBef>
                      <a:spcPct val="0"/>
                    </a:spcBef>
                  </a:pPr>
                  <a:r>
                    <a:rPr lang="en-US" altLang="x-none" sz="100">
                      <a:latin typeface="Courier New" pitchFamily="49" charset="0"/>
                    </a:rPr>
                    <a:t> * LIMITED TO, PROCUREMENT OF SUBSTITUTE GOODS OR SERVICES; LOSS OF</a:t>
                  </a:r>
                </a:p>
                <a:p>
                  <a:pPr>
                    <a:spcBef>
                      <a:spcPct val="0"/>
                    </a:spcBef>
                  </a:pPr>
                  <a:r>
                    <a:rPr lang="en-US" altLang="x-none" sz="100">
                      <a:latin typeface="Courier New" pitchFamily="49" charset="0"/>
                    </a:rPr>
                    <a:t> * USE, DATA, OR PROFITS; OR BUSINESS INTERRUPTION) HOWEVER CAUSED AND</a:t>
                  </a:r>
                </a:p>
                <a:p>
                  <a:pPr>
                    <a:spcBef>
                      <a:spcPct val="0"/>
                    </a:spcBef>
                  </a:pPr>
                  <a:r>
                    <a:rPr lang="en-US" altLang="x-none" sz="100">
                      <a:latin typeface="Courier New" pitchFamily="49" charset="0"/>
                    </a:rPr>
                    <a:t> * ON ANY THEORY OF LIABILITY, WHETHER IN CONTRACT, STRICT LIABILITY,</a:t>
                  </a:r>
                </a:p>
                <a:p>
                  <a:pPr>
                    <a:spcBef>
                      <a:spcPct val="0"/>
                    </a:spcBef>
                  </a:pPr>
                  <a:r>
                    <a:rPr lang="en-US" altLang="x-none" sz="100">
                      <a:latin typeface="Courier New" pitchFamily="49" charset="0"/>
                    </a:rPr>
                    <a:t> * OR TORT (INCLUDING NEGLIGENCE OR OTHERWISE) ARISING IN ANY WAY OUT</a:t>
                  </a:r>
                </a:p>
                <a:p>
                  <a:pPr>
                    <a:spcBef>
                      <a:spcPct val="0"/>
                    </a:spcBef>
                  </a:pPr>
                  <a:r>
                    <a:rPr lang="en-US" altLang="x-none" sz="100">
                      <a:latin typeface="Courier New" pitchFamily="49" charset="0"/>
                    </a:rPr>
                    <a:t> * OF THE USE OF THIS SOFTWARE, EVEN IF ADVISED OF THE POSSIBILITY OF</a:t>
                  </a:r>
                </a:p>
                <a:p>
                  <a:pPr>
                    <a:spcBef>
                      <a:spcPct val="0"/>
                    </a:spcBef>
                  </a:pPr>
                  <a:r>
                    <a:rPr lang="en-US" altLang="x-none" sz="100">
                      <a:latin typeface="Courier New" pitchFamily="49" charset="0"/>
                    </a:rPr>
                    <a:t> * SUCH DAMAGE.</a:t>
                  </a:r>
                </a:p>
                <a:p>
                  <a:pPr>
                    <a:spcBef>
                      <a:spcPct val="0"/>
                    </a:spcBef>
                  </a:pPr>
                  <a:r>
                    <a:rPr lang="en-US" altLang="x-none" sz="100">
                      <a:latin typeface="Courier New" pitchFamily="49" charset="0"/>
                    </a:rPr>
                    <a:t> *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This software consists of voluntary contributions made by many</a:t>
                  </a:r>
                </a:p>
                <a:p>
                  <a:pPr>
                    <a:spcBef>
                      <a:spcPct val="0"/>
                    </a:spcBef>
                  </a:pPr>
                  <a:r>
                    <a:rPr lang="en-US" altLang="x-none" sz="100" b="1">
                      <a:latin typeface="Courier New" pitchFamily="49" charset="0"/>
                    </a:rPr>
                    <a:t> * individuals on behalf of the Apache Software Foundation.  For more</a:t>
                  </a:r>
                </a:p>
                <a:p>
                  <a:pPr>
                    <a:spcBef>
                      <a:spcPct val="0"/>
                    </a:spcBef>
                  </a:pPr>
                  <a:r>
                    <a:rPr lang="en-US" altLang="x-none" sz="100" b="1">
                      <a:latin typeface="Courier New" pitchFamily="49" charset="0"/>
                    </a:rPr>
                    <a:t> * information on the Apache Software Foundation, please see</a:t>
                  </a:r>
                </a:p>
                <a:p>
                  <a:pPr>
                    <a:spcBef>
                      <a:spcPct val="0"/>
                    </a:spcBef>
                  </a:pPr>
                  <a:r>
                    <a:rPr lang="en-US" altLang="x-none" sz="100" b="1">
                      <a:latin typeface="Courier New" pitchFamily="49" charset="0"/>
                    </a:rPr>
                    <a:t> * &lt;http://www.apache.org/&gt;.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[Additional notices, if required by prior licensing conditions]</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package org.apache.tomcat.session;</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import org.apache.tomcat.core.*;</a:t>
                  </a:r>
                </a:p>
                <a:p>
                  <a:pPr>
                    <a:spcBef>
                      <a:spcPct val="0"/>
                    </a:spcBef>
                  </a:pPr>
                  <a:r>
                    <a:rPr lang="en-US" altLang="x-none" sz="100" b="1">
                      <a:latin typeface="Courier New" pitchFamily="49" charset="0"/>
                    </a:rPr>
                    <a:t>import org.apache.tomcat.util.StringManager;</a:t>
                  </a:r>
                </a:p>
                <a:p>
                  <a:pPr>
                    <a:spcBef>
                      <a:spcPct val="0"/>
                    </a:spcBef>
                  </a:pPr>
                  <a:r>
                    <a:rPr lang="en-US" altLang="x-none" sz="100" b="1">
                      <a:latin typeface="Courier New" pitchFamily="49" charset="0"/>
                    </a:rPr>
                    <a:t>import java.io.*;</a:t>
                  </a:r>
                </a:p>
                <a:p>
                  <a:pPr>
                    <a:spcBef>
                      <a:spcPct val="0"/>
                    </a:spcBef>
                  </a:pPr>
                  <a:r>
                    <a:rPr lang="en-US" altLang="x-none" sz="100" b="1">
                      <a:latin typeface="Courier New" pitchFamily="49" charset="0"/>
                    </a:rPr>
                    <a:t>import java.net.*;</a:t>
                  </a:r>
                </a:p>
                <a:p>
                  <a:pPr>
                    <a:spcBef>
                      <a:spcPct val="0"/>
                    </a:spcBef>
                  </a:pPr>
                  <a:r>
                    <a:rPr lang="en-US" altLang="x-none" sz="100" b="1">
                      <a:latin typeface="Courier New" pitchFamily="49" charset="0"/>
                    </a:rPr>
                    <a:t>import java.util.*;</a:t>
                  </a:r>
                </a:p>
                <a:p>
                  <a:pPr>
                    <a:spcBef>
                      <a:spcPct val="0"/>
                    </a:spcBef>
                  </a:pPr>
                  <a:r>
                    <a:rPr lang="en-US" altLang="x-none" sz="100" b="1">
                      <a:latin typeface="Courier New" pitchFamily="49" charset="0"/>
                    </a:rPr>
                    <a:t>import javax.servlet.*;</a:t>
                  </a:r>
                </a:p>
                <a:p>
                  <a:pPr>
                    <a:spcBef>
                      <a:spcPct val="0"/>
                    </a:spcBef>
                  </a:pPr>
                  <a:r>
                    <a:rPr lang="en-US" altLang="x-none" sz="100" b="1">
                      <a:latin typeface="Courier New" pitchFamily="49" charset="0"/>
                    </a:rPr>
                    <a:t>import javax.servlet.http.*;</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a:t>
                  </a:r>
                </a:p>
                <a:p>
                  <a:pPr>
                    <a:spcBef>
                      <a:spcPct val="0"/>
                    </a:spcBef>
                  </a:pPr>
                  <a:r>
                    <a:rPr lang="en-US" altLang="x-none" sz="100" b="1">
                      <a:latin typeface="Courier New" pitchFamily="49" charset="0"/>
                    </a:rPr>
                    <a:t> * Core implementation of an application level 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@author James Duncan Davidson [duncan@eng.sun.com]</a:t>
                  </a:r>
                </a:p>
                <a:p>
                  <a:pPr>
                    <a:spcBef>
                      <a:spcPct val="0"/>
                    </a:spcBef>
                  </a:pPr>
                  <a:r>
                    <a:rPr lang="en-US" altLang="x-none" sz="100" b="1">
                      <a:latin typeface="Courier New" pitchFamily="49" charset="0"/>
                    </a:rPr>
                    <a:t> * @author Jason Hunter [jch@eng.sun.com]</a:t>
                  </a:r>
                </a:p>
                <a:p>
                  <a:pPr>
                    <a:spcBef>
                      <a:spcPct val="0"/>
                    </a:spcBef>
                  </a:pPr>
                  <a:r>
                    <a:rPr lang="en-US" altLang="x-none" sz="100" b="1">
                      <a:latin typeface="Courier New" pitchFamily="49" charset="0"/>
                    </a:rPr>
                    <a:t> * @author James Todd [gonzo@eng.sun.com]</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public class ApplicationSession implements HttpSession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private StringManager sm =</a:t>
                  </a:r>
                </a:p>
                <a:p>
                  <a:pPr>
                    <a:spcBef>
                      <a:spcPct val="0"/>
                    </a:spcBef>
                  </a:pPr>
                  <a:r>
                    <a:rPr lang="en-US" altLang="x-none" sz="100" b="1">
                      <a:latin typeface="Courier New" pitchFamily="49" charset="0"/>
                    </a:rPr>
                    <a:t>        StringManager.getManager("org.apache.tomcat.session");</a:t>
                  </a:r>
                </a:p>
                <a:p>
                  <a:pPr>
                    <a:spcBef>
                      <a:spcPct val="0"/>
                    </a:spcBef>
                  </a:pPr>
                  <a:r>
                    <a:rPr lang="en-US" altLang="x-none" sz="100" b="1">
                      <a:latin typeface="Courier New" pitchFamily="49" charset="0"/>
                    </a:rPr>
                    <a:t>    private Hashtable values = new Hashtable();</a:t>
                  </a:r>
                </a:p>
                <a:p>
                  <a:pPr>
                    <a:spcBef>
                      <a:spcPct val="0"/>
                    </a:spcBef>
                  </a:pPr>
                  <a:r>
                    <a:rPr lang="en-US" altLang="x-none" sz="100" b="1">
                      <a:latin typeface="Courier New" pitchFamily="49" charset="0"/>
                    </a:rPr>
                    <a:t>    private String id;</a:t>
                  </a:r>
                </a:p>
                <a:p>
                  <a:pPr>
                    <a:spcBef>
                      <a:spcPct val="0"/>
                    </a:spcBef>
                  </a:pPr>
                  <a:r>
                    <a:rPr lang="en-US" altLang="x-none" sz="100" b="1">
                      <a:latin typeface="Courier New" pitchFamily="49" charset="0"/>
                    </a:rPr>
                    <a:t>    private ServerSession serverSession;</a:t>
                  </a:r>
                </a:p>
                <a:p>
                  <a:pPr>
                    <a:spcBef>
                      <a:spcPct val="0"/>
                    </a:spcBef>
                  </a:pPr>
                  <a:r>
                    <a:rPr lang="en-US" altLang="x-none" sz="100" b="1">
                      <a:latin typeface="Courier New" pitchFamily="49" charset="0"/>
                    </a:rPr>
                    <a:t>    private Context context;</a:t>
                  </a:r>
                </a:p>
                <a:p>
                  <a:pPr>
                    <a:spcBef>
                      <a:spcPct val="0"/>
                    </a:spcBef>
                  </a:pPr>
                  <a:r>
                    <a:rPr lang="en-US" altLang="x-none" sz="100" b="1">
                      <a:latin typeface="Courier New" pitchFamily="49" charset="0"/>
                    </a:rPr>
                    <a:t>    private long creationTime = System.currentTimeMillis();;</a:t>
                  </a:r>
                </a:p>
                <a:p>
                  <a:pPr>
                    <a:spcBef>
                      <a:spcPct val="0"/>
                    </a:spcBef>
                  </a:pPr>
                  <a:r>
                    <a:rPr lang="en-US" altLang="x-none" sz="100" b="1">
                      <a:latin typeface="Courier New" pitchFamily="49" charset="0"/>
                    </a:rPr>
                    <a:t>    private long thisAccessTime = creationTime;</a:t>
                  </a:r>
                </a:p>
                <a:p>
                  <a:pPr>
                    <a:spcBef>
                      <a:spcPct val="0"/>
                    </a:spcBef>
                  </a:pPr>
                  <a:r>
                    <a:rPr lang="en-US" altLang="x-none" sz="100" b="1" u="sng">
                      <a:solidFill>
                        <a:schemeClr val="folHlink"/>
                      </a:solidFill>
                      <a:latin typeface="Courier New" pitchFamily="49" charset="0"/>
                    </a:rPr>
                    <a:t>    private long lastAccessed = creationTime;</a:t>
                  </a:r>
                </a:p>
                <a:p>
                  <a:pPr>
                    <a:spcBef>
                      <a:spcPct val="0"/>
                    </a:spcBef>
                  </a:pPr>
                  <a:r>
                    <a:rPr lang="en-US" altLang="x-none" sz="100" b="1" u="sng">
                      <a:solidFill>
                        <a:schemeClr val="folHlink"/>
                      </a:solidFill>
                      <a:latin typeface="Courier New" pitchFamily="49" charset="0"/>
                    </a:rPr>
                    <a:t>    private int inactiveInterval = -1;</a:t>
                  </a:r>
                </a:p>
                <a:p>
                  <a:pPr>
                    <a:spcBef>
                      <a:spcPct val="0"/>
                    </a:spcBef>
                  </a:pPr>
                  <a:r>
                    <a:rPr lang="en-US" altLang="x-none" sz="100" b="1">
                      <a:latin typeface="Courier New" pitchFamily="49" charset="0"/>
                    </a:rPr>
                    <a:t>    private boolean valid = true;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ApplicationSession(String id, ServerSession serverSession,</a:t>
                  </a:r>
                </a:p>
                <a:p>
                  <a:pPr>
                    <a:spcBef>
                      <a:spcPct val="0"/>
                    </a:spcBef>
                  </a:pPr>
                  <a:r>
                    <a:rPr lang="en-US" altLang="x-none" sz="100" b="1">
                      <a:latin typeface="Courier New" pitchFamily="49" charset="0"/>
                    </a:rPr>
                    <a:t>        Context context) {</a:t>
                  </a:r>
                </a:p>
                <a:p>
                  <a:pPr>
                    <a:spcBef>
                      <a:spcPct val="0"/>
                    </a:spcBef>
                  </a:pPr>
                  <a:r>
                    <a:rPr lang="en-US" altLang="x-none" sz="100" b="1">
                      <a:latin typeface="Courier New" pitchFamily="49" charset="0"/>
                    </a:rPr>
                    <a:t>        this.serverSession = serverSession;</a:t>
                  </a:r>
                </a:p>
                <a:p>
                  <a:pPr>
                    <a:spcBef>
                      <a:spcPct val="0"/>
                    </a:spcBef>
                  </a:pPr>
                  <a:r>
                    <a:rPr lang="en-US" altLang="x-none" sz="100" b="1">
                      <a:latin typeface="Courier New" pitchFamily="49" charset="0"/>
                    </a:rPr>
                    <a:t>        this.context = context;</a:t>
                  </a:r>
                </a:p>
                <a:p>
                  <a:pPr>
                    <a:spcBef>
                      <a:spcPct val="0"/>
                    </a:spcBef>
                  </a:pPr>
                  <a:r>
                    <a:rPr lang="en-US" altLang="x-none" sz="100" b="1">
                      <a:latin typeface="Courier New" pitchFamily="49" charset="0"/>
                    </a:rPr>
                    <a:t>        this.id = id;</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this.inactiveInterval = context.getSessionTimeOut();</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if (this.inactiveInterval != -1) {</a:t>
                  </a:r>
                </a:p>
                <a:p>
                  <a:pPr>
                    <a:spcBef>
                      <a:spcPct val="0"/>
                    </a:spcBef>
                  </a:pPr>
                  <a:r>
                    <a:rPr lang="en-US" altLang="x-none" sz="100" b="1">
                      <a:latin typeface="Courier New" pitchFamily="49" charset="0"/>
                    </a:rPr>
                    <a:t>            this.inactiveInterval *= 60;</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ServerSession getServerSession() {</a:t>
                  </a:r>
                </a:p>
                <a:p>
                  <a:pPr>
                    <a:spcBef>
                      <a:spcPct val="0"/>
                    </a:spcBef>
                  </a:pPr>
                  <a:r>
                    <a:rPr lang="en-US" altLang="x-none" sz="100" b="1">
                      <a:latin typeface="Courier New" pitchFamily="49" charset="0"/>
                    </a:rPr>
                    <a:t>        return serverSession;</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Called by context when request comes in so that accesses and</a:t>
                  </a:r>
                </a:p>
                <a:p>
                  <a:pPr>
                    <a:spcBef>
                      <a:spcPct val="0"/>
                    </a:spcBef>
                  </a:pPr>
                  <a:r>
                    <a:rPr lang="en-US" altLang="x-none" sz="100" b="1">
                      <a:latin typeface="Courier New" pitchFamily="49" charset="0"/>
                    </a:rPr>
                    <a:t>     * inactivities can be dealt with accordingly.</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u="sng">
                      <a:solidFill>
                        <a:schemeClr val="folHlink"/>
                      </a:solidFill>
                      <a:latin typeface="Courier New" pitchFamily="49" charset="0"/>
                    </a:rPr>
                    <a:t>    void accessed() {</a:t>
                  </a:r>
                </a:p>
                <a:p>
                  <a:pPr>
                    <a:spcBef>
                      <a:spcPct val="0"/>
                    </a:spcBef>
                  </a:pPr>
                  <a:r>
                    <a:rPr lang="en-US" altLang="x-none" sz="100" b="1" u="sng">
                      <a:solidFill>
                        <a:schemeClr val="folHlink"/>
                      </a:solidFill>
                      <a:latin typeface="Courier New" pitchFamily="49" charset="0"/>
                    </a:rPr>
                    <a:t>        // set last accessed to thisAccessTime as it will be left over</a:t>
                  </a:r>
                </a:p>
                <a:p>
                  <a:pPr>
                    <a:spcBef>
                      <a:spcPct val="0"/>
                    </a:spcBef>
                  </a:pPr>
                  <a:r>
                    <a:rPr lang="en-US" altLang="x-none" sz="100" b="1" u="sng">
                      <a:solidFill>
                        <a:schemeClr val="folHlink"/>
                      </a:solidFill>
                      <a:latin typeface="Courier New" pitchFamily="49" charset="0"/>
                    </a:rPr>
                    <a:t>        // from the previous access</a:t>
                  </a:r>
                </a:p>
                <a:p>
                  <a:pPr>
                    <a:spcBef>
                      <a:spcPct val="0"/>
                    </a:spcBef>
                  </a:pPr>
                  <a:r>
                    <a:rPr lang="en-US" altLang="x-none" sz="100" b="1" u="sng">
                      <a:solidFill>
                        <a:schemeClr val="folHlink"/>
                      </a:solidFill>
                      <a:latin typeface="Courier New" pitchFamily="49" charset="0"/>
                    </a:rPr>
                    <a:t>        lastAccessed = thisAccessTime;</a:t>
                  </a:r>
                </a:p>
                <a:p>
                  <a:pPr>
                    <a:spcBef>
                      <a:spcPct val="0"/>
                    </a:spcBef>
                  </a:pPr>
                  <a:r>
                    <a:rPr lang="en-US" altLang="x-none" sz="100" b="1" u="sng">
                      <a:solidFill>
                        <a:schemeClr val="folHlink"/>
                      </a:solidFill>
                      <a:latin typeface="Courier New" pitchFamily="49" charset="0"/>
                    </a:rPr>
                    <a:t>        thisAccessTime = System.currentTimeMillis();</a:t>
                  </a:r>
                </a:p>
                <a:p>
                  <a:pPr>
                    <a:spcBef>
                      <a:spcPct val="0"/>
                    </a:spcBef>
                  </a:pPr>
                  <a:endParaRPr lang="en-US" altLang="x-none" sz="100" b="1" u="sng">
                    <a:solidFill>
                      <a:schemeClr val="folHlink"/>
                    </a:solidFill>
                    <a:latin typeface="Courier New" pitchFamily="49" charset="0"/>
                  </a:endParaRPr>
                </a:p>
                <a:p>
                  <a:pPr>
                    <a:spcBef>
                      <a:spcPct val="0"/>
                    </a:spcBef>
                  </a:pPr>
                  <a:r>
                    <a:rPr lang="en-US" altLang="x-none" sz="100" b="1" u="sng">
                      <a:solidFill>
                        <a:schemeClr val="folHlink"/>
                      </a:solidFill>
                      <a:latin typeface="Courier New" pitchFamily="49" charset="0"/>
                    </a:rPr>
                    <a:t>        validate();</a:t>
                  </a:r>
                </a:p>
                <a:p>
                  <a:pPr>
                    <a:spcBef>
                      <a:spcPct val="0"/>
                    </a:spcBef>
                  </a:pPr>
                  <a:r>
                    <a:rPr lang="en-US" altLang="x-none" sz="100" b="1" u="sng">
                      <a:solidFill>
                        <a:schemeClr val="folHlink"/>
                      </a:solidFill>
                      <a:latin typeface="Courier New" pitchFamily="49" charset="0"/>
                    </a:rPr>
                    <a:t>    }</a:t>
                  </a:r>
                </a:p>
                <a:p>
                  <a:pPr>
                    <a:spcBef>
                      <a:spcPct val="0"/>
                    </a:spcBef>
                  </a:pPr>
                  <a:endParaRPr lang="en-US" altLang="x-none" sz="100" b="1" u="sng">
                    <a:solidFill>
                      <a:schemeClr val="folHlink"/>
                    </a:solidFill>
                    <a:latin typeface="Courier New" pitchFamily="49" charset="0"/>
                  </a:endParaRPr>
                </a:p>
                <a:p>
                  <a:pPr>
                    <a:spcBef>
                      <a:spcPct val="0"/>
                    </a:spcBef>
                  </a:pPr>
                  <a:r>
                    <a:rPr lang="en-US" altLang="x-none" sz="100" b="1" u="sng">
                      <a:solidFill>
                        <a:schemeClr val="folHlink"/>
                      </a:solidFill>
                      <a:latin typeface="Courier New" pitchFamily="49" charset="0"/>
                    </a:rPr>
                    <a:t>    void validate() {</a:t>
                  </a:r>
                </a:p>
                <a:p>
                  <a:pPr>
                    <a:spcBef>
                      <a:spcPct val="0"/>
                    </a:spcBef>
                  </a:pPr>
                  <a:r>
                    <a:rPr lang="en-US" altLang="x-none" sz="100" b="1" u="sng">
                      <a:solidFill>
                        <a:schemeClr val="folHlink"/>
                      </a:solidFill>
                      <a:latin typeface="Courier New" pitchFamily="49" charset="0"/>
                    </a:rPr>
                    <a:t>        // if we have an inactive interval, check to see if we've exceeded it</a:t>
                  </a:r>
                </a:p>
                <a:p>
                  <a:pPr>
                    <a:spcBef>
                      <a:spcPct val="0"/>
                    </a:spcBef>
                  </a:pPr>
                  <a:r>
                    <a:rPr lang="en-US" altLang="x-none" sz="100" b="1" u="sng">
                      <a:solidFill>
                        <a:schemeClr val="folHlink"/>
                      </a:solidFill>
                      <a:latin typeface="Courier New" pitchFamily="49" charset="0"/>
                    </a:rPr>
                    <a:t>        if (inactiveInterval != -1) {</a:t>
                  </a:r>
                </a:p>
                <a:p>
                  <a:pPr>
                    <a:spcBef>
                      <a:spcPct val="0"/>
                    </a:spcBef>
                  </a:pPr>
                  <a:r>
                    <a:rPr lang="en-US" altLang="x-none" sz="100" b="1" u="sng">
                      <a:solidFill>
                        <a:schemeClr val="folHlink"/>
                      </a:solidFill>
                      <a:latin typeface="Courier New" pitchFamily="49" charset="0"/>
                    </a:rPr>
                    <a:t>            int thisInterval =</a:t>
                  </a:r>
                </a:p>
                <a:p>
                  <a:pPr>
                    <a:spcBef>
                      <a:spcPct val="0"/>
                    </a:spcBef>
                  </a:pPr>
                  <a:r>
                    <a:rPr lang="en-US" altLang="x-none" sz="100" b="1" u="sng">
                      <a:solidFill>
                        <a:schemeClr val="folHlink"/>
                      </a:solidFill>
                      <a:latin typeface="Courier New" pitchFamily="49" charset="0"/>
                    </a:rPr>
                    <a:t>                (int)(System.currentTimeMillis() - lastAccessed) / 1000;</a:t>
                  </a:r>
                </a:p>
                <a:p>
                  <a:pPr>
                    <a:spcBef>
                      <a:spcPct val="0"/>
                    </a:spcBef>
                  </a:pPr>
                  <a:endParaRPr lang="en-US" altLang="x-none" sz="100" b="1" u="sng">
                    <a:solidFill>
                      <a:schemeClr val="folHlink"/>
                    </a:solidFill>
                    <a:latin typeface="Courier New" pitchFamily="49" charset="0"/>
                  </a:endParaRPr>
                </a:p>
                <a:p>
                  <a:pPr>
                    <a:spcBef>
                      <a:spcPct val="0"/>
                    </a:spcBef>
                  </a:pPr>
                  <a:r>
                    <a:rPr lang="en-US" altLang="x-none" sz="100" b="1" u="sng">
                      <a:solidFill>
                        <a:schemeClr val="folHlink"/>
                      </a:solidFill>
                      <a:latin typeface="Courier New" pitchFamily="49" charset="0"/>
                    </a:rPr>
                    <a:t>            if (thisInterval &gt; inactiveInterval) {</a:t>
                  </a:r>
                </a:p>
                <a:p>
                  <a:pPr>
                    <a:spcBef>
                      <a:spcPct val="0"/>
                    </a:spcBef>
                  </a:pPr>
                  <a:r>
                    <a:rPr lang="en-US" altLang="x-none" sz="100" b="1" u="sng">
                      <a:solidFill>
                        <a:schemeClr val="folHlink"/>
                      </a:solidFill>
                      <a:latin typeface="Courier New" pitchFamily="49" charset="0"/>
                    </a:rPr>
                    <a:t>                invalidate();</a:t>
                  </a:r>
                </a:p>
                <a:p>
                  <a:pPr>
                    <a:spcBef>
                      <a:spcPct val="0"/>
                    </a:spcBef>
                  </a:pPr>
                  <a:r>
                    <a:rPr lang="en-US" altLang="x-none" sz="100" b="1" u="sng">
                      <a:solidFill>
                        <a:schemeClr val="folHlink"/>
                      </a:solidFill>
                      <a:latin typeface="Courier New" pitchFamily="49" charset="0"/>
                    </a:rPr>
                    <a:t>            }</a:t>
                  </a:r>
                </a:p>
                <a:p>
                  <a:pPr>
                    <a:spcBef>
                      <a:spcPct val="0"/>
                    </a:spcBef>
                  </a:pPr>
                  <a:r>
                    <a:rPr lang="en-US" altLang="x-none" sz="100" b="1" u="sng">
                      <a:solidFill>
                        <a:schemeClr val="folHlink"/>
                      </a:solidFill>
                      <a:latin typeface="Courier New" pitchFamily="49" charset="0"/>
                    </a:rPr>
                    <a:t>        }</a:t>
                  </a:r>
                </a:p>
                <a:p>
                  <a:pPr>
                    <a:spcBef>
                      <a:spcPct val="0"/>
                    </a:spcBef>
                  </a:pPr>
                  <a:r>
                    <a:rPr lang="en-US" altLang="x-none" sz="100" b="1" u="sng">
                      <a:latin typeface="Courier New" pitchFamily="49" charset="0"/>
                    </a:rPr>
                    <a:t>    }</a:t>
                  </a:r>
                </a:p>
                <a:p>
                  <a:pPr>
                    <a:spcBef>
                      <a:spcPct val="0"/>
                    </a:spcBef>
                  </a:pPr>
                  <a:r>
                    <a:rPr lang="en-US" altLang="x-none" sz="100" b="1" u="sng">
                      <a:latin typeface="Courier New" pitchFamily="49" charset="0"/>
                    </a:rPr>
                    <a:t>    </a:t>
                  </a:r>
                </a:p>
                <a:p>
                  <a:pPr>
                    <a:spcBef>
                      <a:spcPct val="0"/>
                    </a:spcBef>
                  </a:pPr>
                  <a:r>
                    <a:rPr lang="en-US" altLang="x-none" sz="100" b="1">
                      <a:latin typeface="Courier New" pitchFamily="49" charset="0"/>
                    </a:rPr>
                    <a:t>    // HTTP SESSION IMPLEMENTATION METHODS</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String getId() {</a:t>
                  </a:r>
                </a:p>
                <a:p>
                  <a:pPr>
                    <a:spcBef>
                      <a:spcPct val="0"/>
                    </a:spcBef>
                  </a:pPr>
                  <a:r>
                    <a:rPr lang="en-US" altLang="x-none" sz="100" b="1">
                      <a:latin typeface="Courier New" pitchFamily="49" charset="0"/>
                    </a:rPr>
                    <a:t>        if (valid) {</a:t>
                  </a:r>
                </a:p>
                <a:p>
                  <a:pPr>
                    <a:spcBef>
                      <a:spcPct val="0"/>
                    </a:spcBef>
                  </a:pPr>
                  <a:r>
                    <a:rPr lang="en-US" altLang="x-none" sz="100" b="1">
                      <a:latin typeface="Courier New" pitchFamily="49" charset="0"/>
                    </a:rPr>
                    <a:t>            return id;</a:t>
                  </a:r>
                </a:p>
                <a:p>
                  <a:pPr>
                    <a:spcBef>
                      <a:spcPct val="0"/>
                    </a:spcBef>
                  </a:pPr>
                  <a:r>
                    <a:rPr lang="en-US" altLang="x-none" sz="100" b="1">
                      <a:latin typeface="Courier New" pitchFamily="49" charset="0"/>
                    </a:rPr>
                    <a:t>        } else {</a:t>
                  </a:r>
                </a:p>
                <a:p>
                  <a:pPr>
                    <a:spcBef>
                      <a:spcPct val="0"/>
                    </a:spcBef>
                  </a:pPr>
                  <a:r>
                    <a:rPr lang="en-US" altLang="x-none" sz="100" b="1">
                      <a:latin typeface="Courier New" pitchFamily="49" charset="0"/>
                    </a:rPr>
                    <a:t>            String msg = sm.getString("applicationSession.session.ise");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throw new IllegalStateException(msg);</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public long getCreationTime() {</a:t>
                  </a:r>
                </a:p>
                <a:p>
                  <a:pPr>
                    <a:spcBef>
                      <a:spcPct val="0"/>
                    </a:spcBef>
                  </a:pPr>
                  <a:r>
                    <a:rPr lang="en-US" altLang="x-none" sz="100" b="1">
                      <a:latin typeface="Courier New" pitchFamily="49" charset="0"/>
                    </a:rPr>
                    <a:t>        if (valid) {</a:t>
                  </a:r>
                </a:p>
                <a:p>
                  <a:pPr>
                    <a:spcBef>
                      <a:spcPct val="0"/>
                    </a:spcBef>
                  </a:pPr>
                  <a:r>
                    <a:rPr lang="en-US" altLang="x-none" sz="100" b="1">
                      <a:latin typeface="Courier New" pitchFamily="49" charset="0"/>
                    </a:rPr>
                    <a:t>            return creationTime;</a:t>
                  </a:r>
                </a:p>
                <a:p>
                  <a:pPr>
                    <a:spcBef>
                      <a:spcPct val="0"/>
                    </a:spcBef>
                  </a:pPr>
                  <a:r>
                    <a:rPr lang="en-US" altLang="x-none" sz="100" b="1">
                      <a:latin typeface="Courier New" pitchFamily="49" charset="0"/>
                    </a:rPr>
                    <a:t>        } else {</a:t>
                  </a:r>
                </a:p>
                <a:p>
                  <a:pPr>
                    <a:spcBef>
                      <a:spcPct val="0"/>
                    </a:spcBef>
                  </a:pPr>
                  <a:r>
                    <a:rPr lang="en-US" altLang="x-none" sz="100" b="1">
                      <a:latin typeface="Courier New" pitchFamily="49" charset="0"/>
                    </a:rPr>
                    <a:t>            String msg = sm.getString("applicationSession.session.ise");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throw new IllegalStateException(msg);</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@deprecated</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public HttpSessionContext getSessionContext() {</a:t>
                  </a:r>
                </a:p>
                <a:p>
                  <a:pPr>
                    <a:spcBef>
                      <a:spcPct val="0"/>
                    </a:spcBef>
                  </a:pPr>
                  <a:r>
                    <a:rPr lang="en-US" altLang="x-none" sz="100" b="1">
                      <a:latin typeface="Courier New" pitchFamily="49" charset="0"/>
                    </a:rPr>
                    <a:t>        return new SessionContextImpl();</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u="sng">
                      <a:solidFill>
                        <a:schemeClr val="folHlink"/>
                      </a:solidFill>
                      <a:latin typeface="Courier New" pitchFamily="49" charset="0"/>
                    </a:rPr>
                    <a:t>    public long getLastAccessedTime() {</a:t>
                  </a:r>
                </a:p>
                <a:p>
                  <a:pPr>
                    <a:spcBef>
                      <a:spcPct val="0"/>
                    </a:spcBef>
                  </a:pPr>
                  <a:r>
                    <a:rPr lang="en-US" altLang="x-none" sz="100" b="1" u="sng">
                      <a:solidFill>
                        <a:schemeClr val="folHlink"/>
                      </a:solidFill>
                      <a:latin typeface="Courier New" pitchFamily="49" charset="0"/>
                    </a:rPr>
                    <a:t>        if (valid) {</a:t>
                  </a:r>
                </a:p>
                <a:p>
                  <a:pPr>
                    <a:spcBef>
                      <a:spcPct val="0"/>
                    </a:spcBef>
                  </a:pPr>
                  <a:r>
                    <a:rPr lang="en-US" altLang="x-none" sz="100" b="1" u="sng">
                      <a:solidFill>
                        <a:schemeClr val="folHlink"/>
                      </a:solidFill>
                      <a:latin typeface="Courier New" pitchFamily="49" charset="0"/>
                    </a:rPr>
                    <a:t>            return lastAccessed;</a:t>
                  </a:r>
                </a:p>
                <a:p>
                  <a:pPr>
                    <a:spcBef>
                      <a:spcPct val="0"/>
                    </a:spcBef>
                  </a:pPr>
                  <a:r>
                    <a:rPr lang="en-US" altLang="x-none" sz="100" b="1" u="sng">
                      <a:solidFill>
                        <a:schemeClr val="folHlink"/>
                      </a:solidFill>
                      <a:latin typeface="Courier New" pitchFamily="49" charset="0"/>
                    </a:rPr>
                    <a:t>        } else {</a:t>
                  </a:r>
                </a:p>
                <a:p>
                  <a:pPr>
                    <a:spcBef>
                      <a:spcPct val="0"/>
                    </a:spcBef>
                  </a:pPr>
                  <a:r>
                    <a:rPr lang="en-US" altLang="x-none" sz="100" b="1" u="sng">
                      <a:solidFill>
                        <a:schemeClr val="folHlink"/>
                      </a:solidFill>
                      <a:latin typeface="Courier New" pitchFamily="49" charset="0"/>
                    </a:rPr>
                    <a:t>            String msg = sm.getString("applicationSession.session.ise");</a:t>
                  </a:r>
                </a:p>
                <a:p>
                  <a:pPr>
                    <a:spcBef>
                      <a:spcPct val="0"/>
                    </a:spcBef>
                  </a:pPr>
                  <a:endParaRPr lang="en-US" altLang="x-none" sz="100" b="1" u="sng">
                    <a:solidFill>
                      <a:schemeClr val="folHlink"/>
                    </a:solidFill>
                    <a:latin typeface="Courier New" pitchFamily="49" charset="0"/>
                  </a:endParaRPr>
                </a:p>
                <a:p>
                  <a:pPr>
                    <a:spcBef>
                      <a:spcPct val="0"/>
                    </a:spcBef>
                  </a:pPr>
                  <a:r>
                    <a:rPr lang="en-US" altLang="x-none" sz="100" b="1" u="sng">
                      <a:solidFill>
                        <a:schemeClr val="folHlink"/>
                      </a:solidFill>
                      <a:latin typeface="Courier New" pitchFamily="49" charset="0"/>
                    </a:rPr>
                    <a:t>            throw new IllegalStateException(msg);</a:t>
                  </a:r>
                </a:p>
                <a:p>
                  <a:pPr>
                    <a:spcBef>
                      <a:spcPct val="0"/>
                    </a:spcBef>
                  </a:pPr>
                  <a:r>
                    <a:rPr lang="en-US" altLang="x-none" sz="100" b="1" u="sng">
                      <a:solidFill>
                        <a:schemeClr val="folHlink"/>
                      </a:solidFill>
                      <a:latin typeface="Courier New" pitchFamily="49" charset="0"/>
                    </a:rPr>
                    <a:t>        }</a:t>
                  </a:r>
                </a:p>
                <a:p>
                  <a:pPr>
                    <a:spcBef>
                      <a:spcPct val="0"/>
                    </a:spcBef>
                  </a:pPr>
                  <a:r>
                    <a:rPr lang="en-US" altLang="x-none" sz="100" b="1" u="sng">
                      <a:solidFill>
                        <a:schemeClr val="folHlink"/>
                      </a:solidFill>
                      <a:latin typeface="Courier New" pitchFamily="49" charset="0"/>
                    </a:rPr>
                    <a:t>    }</a:t>
                  </a:r>
                </a:p>
                <a:p>
                  <a:pPr>
                    <a:spcBef>
                      <a:spcPct val="0"/>
                    </a:spcBef>
                  </a:pPr>
                  <a:endParaRPr lang="en-US" altLang="x-none" sz="100" b="1" u="sng">
                    <a:solidFill>
                      <a:schemeClr val="folHlink"/>
                    </a:solidFill>
                    <a:latin typeface="Courier New" pitchFamily="49" charset="0"/>
                  </a:endParaRPr>
                </a:p>
                <a:p>
                  <a:pPr>
                    <a:spcBef>
                      <a:spcPct val="0"/>
                    </a:spcBef>
                  </a:pPr>
                  <a:r>
                    <a:rPr lang="en-US" altLang="x-none" sz="100" b="1" u="sng">
                      <a:latin typeface="Courier New" pitchFamily="49" charset="0"/>
                    </a:rPr>
                    <a:t>    </a:t>
                  </a:r>
                </a:p>
              </p:txBody>
            </p:sp>
            <p:sp>
              <p:nvSpPr>
                <p:cNvPr id="64558" name="Rectangle 7"/>
                <p:cNvSpPr>
                  <a:spLocks noChangeArrowheads="1"/>
                </p:cNvSpPr>
                <p:nvPr/>
              </p:nvSpPr>
              <p:spPr bwMode="auto">
                <a:xfrm>
                  <a:off x="853" y="1056"/>
                  <a:ext cx="491" cy="1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spcBef>
                      <a:spcPct val="0"/>
                    </a:spcBef>
                  </a:pPr>
                  <a:r>
                    <a:rPr lang="en-US" altLang="x-none" sz="100" b="1">
                      <a:latin typeface="Courier New" pitchFamily="49" charset="0"/>
                    </a:rPr>
                    <a:t>public void invalidate() {</a:t>
                  </a:r>
                </a:p>
                <a:p>
                  <a:pPr>
                    <a:spcBef>
                      <a:spcPct val="0"/>
                    </a:spcBef>
                  </a:pPr>
                  <a:r>
                    <a:rPr lang="en-US" altLang="x-none" sz="100" b="1">
                      <a:latin typeface="Courier New" pitchFamily="49" charset="0"/>
                    </a:rPr>
                    <a:t>        serverSession.removeApplicationSession(context);</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remove everything in the session</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Enumeration enum = values.keys();</a:t>
                  </a:r>
                </a:p>
                <a:p>
                  <a:pPr>
                    <a:spcBef>
                      <a:spcPct val="0"/>
                    </a:spcBef>
                  </a:pPr>
                  <a:r>
                    <a:rPr lang="en-US" altLang="x-none" sz="100" b="1">
                      <a:latin typeface="Courier New" pitchFamily="49" charset="0"/>
                    </a:rPr>
                    <a:t>        while (enum.hasMoreElements()) {</a:t>
                  </a:r>
                </a:p>
                <a:p>
                  <a:pPr>
                    <a:spcBef>
                      <a:spcPct val="0"/>
                    </a:spcBef>
                  </a:pPr>
                  <a:r>
                    <a:rPr lang="en-US" altLang="x-none" sz="100" b="1">
                      <a:latin typeface="Courier New" pitchFamily="49" charset="0"/>
                    </a:rPr>
                    <a:t>            String name = (String)enum.nextElement();</a:t>
                  </a:r>
                </a:p>
                <a:p>
                  <a:pPr>
                    <a:spcBef>
                      <a:spcPct val="0"/>
                    </a:spcBef>
                  </a:pPr>
                  <a:r>
                    <a:rPr lang="en-US" altLang="x-none" sz="100" b="1">
                      <a:latin typeface="Courier New" pitchFamily="49" charset="0"/>
                    </a:rPr>
                    <a:t>            removeValue(name);</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valid = false;</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public boolean isNew() {</a:t>
                  </a:r>
                </a:p>
                <a:p>
                  <a:pPr>
                    <a:spcBef>
                      <a:spcPct val="0"/>
                    </a:spcBef>
                  </a:pPr>
                  <a:r>
                    <a:rPr lang="en-US" altLang="x-none" sz="100" b="1">
                      <a:latin typeface="Courier New" pitchFamily="49" charset="0"/>
                    </a:rPr>
                    <a:t>        if (! valid) {</a:t>
                  </a:r>
                </a:p>
                <a:p>
                  <a:pPr>
                    <a:spcBef>
                      <a:spcPct val="0"/>
                    </a:spcBef>
                  </a:pPr>
                  <a:r>
                    <a:rPr lang="en-US" altLang="x-none" sz="100" b="1">
                      <a:latin typeface="Courier New" pitchFamily="49" charset="0"/>
                    </a:rPr>
                    <a:t>            String msg = sm.getString("applicationSession.session.ise");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throw new IllegalStateException(msg);</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if (thisAccessTime == creationTime) {</a:t>
                  </a:r>
                </a:p>
                <a:p>
                  <a:pPr>
                    <a:spcBef>
                      <a:spcPct val="0"/>
                    </a:spcBef>
                  </a:pPr>
                  <a:r>
                    <a:rPr lang="en-US" altLang="x-none" sz="100" b="1">
                      <a:latin typeface="Courier New" pitchFamily="49" charset="0"/>
                    </a:rPr>
                    <a:t>            return true;</a:t>
                  </a:r>
                </a:p>
                <a:p>
                  <a:pPr>
                    <a:spcBef>
                      <a:spcPct val="0"/>
                    </a:spcBef>
                  </a:pPr>
                  <a:r>
                    <a:rPr lang="en-US" altLang="x-none" sz="100" b="1">
                      <a:latin typeface="Courier New" pitchFamily="49" charset="0"/>
                    </a:rPr>
                    <a:t>        } else {</a:t>
                  </a:r>
                </a:p>
                <a:p>
                  <a:pPr>
                    <a:spcBef>
                      <a:spcPct val="0"/>
                    </a:spcBef>
                  </a:pPr>
                  <a:r>
                    <a:rPr lang="en-US" altLang="x-none" sz="100" b="1">
                      <a:latin typeface="Courier New" pitchFamily="49" charset="0"/>
                    </a:rPr>
                    <a:t>            return false;</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a:t>
                  </a:r>
                </a:p>
                <a:p>
                  <a:pPr>
                    <a:spcBef>
                      <a:spcPct val="0"/>
                    </a:spcBef>
                  </a:pPr>
                  <a:r>
                    <a:rPr lang="en-US" altLang="x-none" sz="100" b="1">
                      <a:latin typeface="Courier New" pitchFamily="49" charset="0"/>
                    </a:rPr>
                    <a:t>     * @deprecated</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public void putValue(String name, Object value) {</a:t>
                  </a:r>
                </a:p>
                <a:p>
                  <a:pPr>
                    <a:spcBef>
                      <a:spcPct val="0"/>
                    </a:spcBef>
                  </a:pPr>
                  <a:r>
                    <a:rPr lang="en-US" altLang="x-none" sz="100" b="1">
                      <a:latin typeface="Courier New" pitchFamily="49" charset="0"/>
                    </a:rPr>
                    <a:t>        setAttribute(name, value);</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public void setAttribute(String name, Object value) {</a:t>
                  </a:r>
                </a:p>
                <a:p>
                  <a:pPr>
                    <a:spcBef>
                      <a:spcPct val="0"/>
                    </a:spcBef>
                  </a:pPr>
                  <a:r>
                    <a:rPr lang="en-US" altLang="x-none" sz="100" b="1">
                      <a:latin typeface="Courier New" pitchFamily="49" charset="0"/>
                    </a:rPr>
                    <a:t>        if (! valid) {</a:t>
                  </a:r>
                </a:p>
                <a:p>
                  <a:pPr>
                    <a:spcBef>
                      <a:spcPct val="0"/>
                    </a:spcBef>
                  </a:pPr>
                  <a:r>
                    <a:rPr lang="en-US" altLang="x-none" sz="100" b="1">
                      <a:latin typeface="Courier New" pitchFamily="49" charset="0"/>
                    </a:rPr>
                    <a:t>            String msg = sm.getString("applicationSession.session.ise");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throw new IllegalStateException(msg);</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if (name == null) {</a:t>
                  </a:r>
                </a:p>
                <a:p>
                  <a:pPr>
                    <a:spcBef>
                      <a:spcPct val="0"/>
                    </a:spcBef>
                  </a:pPr>
                  <a:r>
                    <a:rPr lang="en-US" altLang="x-none" sz="100" b="1">
                      <a:latin typeface="Courier New" pitchFamily="49" charset="0"/>
                    </a:rPr>
                    <a:t>            String msg = sm.getString("applicationSession.value.iae");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throw new IllegalArgumentException(msg);</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removeValue(name);  // remove any existing binding</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if (value != null &amp;&amp; value instanceof HttpSessionBindingListener) {</a:t>
                  </a:r>
                </a:p>
                <a:p>
                  <a:pPr>
                    <a:spcBef>
                      <a:spcPct val="0"/>
                    </a:spcBef>
                  </a:pPr>
                  <a:r>
                    <a:rPr lang="en-US" altLang="x-none" sz="100" b="1">
                      <a:latin typeface="Courier New" pitchFamily="49" charset="0"/>
                    </a:rPr>
                    <a:t>            HttpSessionBindingEvent e =</a:t>
                  </a:r>
                </a:p>
                <a:p>
                  <a:pPr>
                    <a:spcBef>
                      <a:spcPct val="0"/>
                    </a:spcBef>
                  </a:pPr>
                  <a:r>
                    <a:rPr lang="en-US" altLang="x-none" sz="100" b="1">
                      <a:latin typeface="Courier New" pitchFamily="49" charset="0"/>
                    </a:rPr>
                    <a:t>                new HttpSessionBindingEvent(this, name);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((HttpSessionBindingListener)value).valueBound(e);</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values.put(name, value);</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@deprecated</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Object getValue(String name) {</a:t>
                  </a:r>
                </a:p>
                <a:p>
                  <a:pPr>
                    <a:spcBef>
                      <a:spcPct val="0"/>
                    </a:spcBef>
                  </a:pPr>
                  <a:r>
                    <a:rPr lang="en-US" altLang="x-none" sz="100" b="1">
                      <a:latin typeface="Courier New" pitchFamily="49" charset="0"/>
                    </a:rPr>
                    <a:t>        return getAttribute(name);</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public Object getAttribute(String name) {</a:t>
                  </a:r>
                </a:p>
                <a:p>
                  <a:pPr>
                    <a:spcBef>
                      <a:spcPct val="0"/>
                    </a:spcBef>
                  </a:pPr>
                  <a:r>
                    <a:rPr lang="en-US" altLang="x-none" sz="100" b="1">
                      <a:latin typeface="Courier New" pitchFamily="49" charset="0"/>
                    </a:rPr>
                    <a:t>        if (! valid) {</a:t>
                  </a:r>
                </a:p>
                <a:p>
                  <a:pPr>
                    <a:spcBef>
                      <a:spcPct val="0"/>
                    </a:spcBef>
                  </a:pPr>
                  <a:r>
                    <a:rPr lang="en-US" altLang="x-none" sz="100" b="1">
                      <a:latin typeface="Courier New" pitchFamily="49" charset="0"/>
                    </a:rPr>
                    <a:t>            String msg = sm.getString("applicationSession.session.ise");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throw new IllegalStateException(msg);</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if (name == null) {</a:t>
                  </a:r>
                </a:p>
                <a:p>
                  <a:pPr>
                    <a:spcBef>
                      <a:spcPct val="0"/>
                    </a:spcBef>
                  </a:pPr>
                  <a:r>
                    <a:rPr lang="en-US" altLang="x-none" sz="100" b="1">
                      <a:latin typeface="Courier New" pitchFamily="49" charset="0"/>
                    </a:rPr>
                    <a:t>            String msg = sm.getString("applicationSession.value.iae");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throw new IllegalArgumentException(msg);</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return values.get(name);</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@deprecated</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String[] getValueNames() {</a:t>
                  </a:r>
                </a:p>
                <a:p>
                  <a:pPr>
                    <a:spcBef>
                      <a:spcPct val="0"/>
                    </a:spcBef>
                  </a:pPr>
                  <a:r>
                    <a:rPr lang="en-US" altLang="x-none" sz="100" b="1">
                      <a:latin typeface="Courier New" pitchFamily="49" charset="0"/>
                    </a:rPr>
                    <a:t>        Enumeration e = getAttributeNames();</a:t>
                  </a:r>
                </a:p>
                <a:p>
                  <a:pPr>
                    <a:spcBef>
                      <a:spcPct val="0"/>
                    </a:spcBef>
                  </a:pPr>
                  <a:r>
                    <a:rPr lang="en-US" altLang="x-none" sz="100" b="1">
                      <a:latin typeface="Courier New" pitchFamily="49" charset="0"/>
                    </a:rPr>
                    <a:t>        Vector names = new Vector();</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while (e.hasMoreElements()) {</a:t>
                  </a:r>
                </a:p>
                <a:p>
                  <a:pPr>
                    <a:spcBef>
                      <a:spcPct val="0"/>
                    </a:spcBef>
                  </a:pPr>
                  <a:r>
                    <a:rPr lang="en-US" altLang="x-none" sz="100" b="1">
                      <a:latin typeface="Courier New" pitchFamily="49" charset="0"/>
                    </a:rPr>
                    <a:t>            names.addElement(e.nextElement());</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String[] valueNames = new String[names.size()];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names.copyInto(valueNames);</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return valueNames;</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public Enumeration getAttributeNames() {</a:t>
                  </a:r>
                </a:p>
                <a:p>
                  <a:pPr>
                    <a:spcBef>
                      <a:spcPct val="0"/>
                    </a:spcBef>
                  </a:pPr>
                  <a:r>
                    <a:rPr lang="en-US" altLang="x-none" sz="100" b="1">
                      <a:latin typeface="Courier New" pitchFamily="49" charset="0"/>
                    </a:rPr>
                    <a:t>        if (! valid) {</a:t>
                  </a:r>
                </a:p>
                <a:p>
                  <a:pPr>
                    <a:spcBef>
                      <a:spcPct val="0"/>
                    </a:spcBef>
                  </a:pPr>
                  <a:r>
                    <a:rPr lang="en-US" altLang="x-none" sz="100" b="1">
                      <a:latin typeface="Courier New" pitchFamily="49" charset="0"/>
                    </a:rPr>
                    <a:t>            String msg = sm.getString("applicationSession.session.ise");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throw new IllegalStateException(msg);</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Hashtable valuesClone = (Hashtable)values.clone();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return (Enumeration)valuesClone.keys();</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@deprecated</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public void removeValue(String name) {</a:t>
                  </a:r>
                </a:p>
                <a:p>
                  <a:pPr>
                    <a:spcBef>
                      <a:spcPct val="0"/>
                    </a:spcBef>
                  </a:pPr>
                  <a:r>
                    <a:rPr lang="en-US" altLang="x-none" sz="100" b="1">
                      <a:latin typeface="Courier New" pitchFamily="49" charset="0"/>
                    </a:rPr>
                    <a:t>        removeAttribute(name);</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public void removeAttribute(String name) {</a:t>
                  </a:r>
                </a:p>
                <a:p>
                  <a:pPr>
                    <a:spcBef>
                      <a:spcPct val="0"/>
                    </a:spcBef>
                  </a:pPr>
                  <a:r>
                    <a:rPr lang="en-US" altLang="x-none" sz="100" b="1">
                      <a:latin typeface="Courier New" pitchFamily="49" charset="0"/>
                    </a:rPr>
                    <a:t>        if (! valid) {</a:t>
                  </a:r>
                </a:p>
                <a:p>
                  <a:pPr>
                    <a:spcBef>
                      <a:spcPct val="0"/>
                    </a:spcBef>
                  </a:pPr>
                  <a:r>
                    <a:rPr lang="en-US" altLang="x-none" sz="100" b="1">
                      <a:latin typeface="Courier New" pitchFamily="49" charset="0"/>
                    </a:rPr>
                    <a:t>            String msg = sm.getString("applicationSession.session.ise");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throw new IllegalStateException(msg);</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if (name == null) {</a:t>
                  </a:r>
                </a:p>
                <a:p>
                  <a:pPr>
                    <a:spcBef>
                      <a:spcPct val="0"/>
                    </a:spcBef>
                  </a:pPr>
                  <a:r>
                    <a:rPr lang="en-US" altLang="x-none" sz="100" b="1">
                      <a:latin typeface="Courier New" pitchFamily="49" charset="0"/>
                    </a:rPr>
                    <a:t>            String msg = sm.getString("applicationSession.value.iae");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throw new IllegalArgumentException(msg);</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Object o = values.get(name);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if (o instanceof HttpSessionBindingListener) {</a:t>
                  </a:r>
                </a:p>
                <a:p>
                  <a:pPr>
                    <a:spcBef>
                      <a:spcPct val="0"/>
                    </a:spcBef>
                  </a:pPr>
                  <a:r>
                    <a:rPr lang="en-US" altLang="x-none" sz="100" b="1">
                      <a:latin typeface="Courier New" pitchFamily="49" charset="0"/>
                    </a:rPr>
                    <a:t>            HttpSessionBindingEvent e =</a:t>
                  </a:r>
                </a:p>
                <a:p>
                  <a:pPr>
                    <a:spcBef>
                      <a:spcPct val="0"/>
                    </a:spcBef>
                  </a:pPr>
                  <a:r>
                    <a:rPr lang="en-US" altLang="x-none" sz="100" b="1">
                      <a:latin typeface="Courier New" pitchFamily="49" charset="0"/>
                    </a:rPr>
                    <a:t>                new HttpSessionBindingEvent(this,name);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((HttpSessionBindingListener)o).valueUnbound(e);</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values.remove(name);</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public void setMaxInactiveInterval(int interval) {</a:t>
                  </a:r>
                </a:p>
                <a:p>
                  <a:pPr>
                    <a:spcBef>
                      <a:spcPct val="0"/>
                    </a:spcBef>
                  </a:pPr>
                  <a:r>
                    <a:rPr lang="en-US" altLang="x-none" sz="100" b="1">
                      <a:latin typeface="Courier New" pitchFamily="49" charset="0"/>
                    </a:rPr>
                    <a:t>        if (! valid) {</a:t>
                  </a:r>
                </a:p>
                <a:p>
                  <a:pPr>
                    <a:spcBef>
                      <a:spcPct val="0"/>
                    </a:spcBef>
                  </a:pPr>
                  <a:r>
                    <a:rPr lang="en-US" altLang="x-none" sz="100" b="1">
                      <a:latin typeface="Courier New" pitchFamily="49" charset="0"/>
                    </a:rPr>
                    <a:t>            String msg = sm.getString("applicationSession.session.ise");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throw new IllegalStateException(msg);</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inactiveInterval = interval;</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public int getMaxInactiveInterval() {</a:t>
                  </a:r>
                </a:p>
                <a:p>
                  <a:pPr>
                    <a:spcBef>
                      <a:spcPct val="0"/>
                    </a:spcBef>
                  </a:pPr>
                  <a:r>
                    <a:rPr lang="en-US" altLang="x-none" sz="100" b="1">
                      <a:latin typeface="Courier New" pitchFamily="49" charset="0"/>
                    </a:rPr>
                    <a:t>        if (! valid) {</a:t>
                  </a:r>
                </a:p>
                <a:p>
                  <a:pPr>
                    <a:spcBef>
                      <a:spcPct val="0"/>
                    </a:spcBef>
                  </a:pPr>
                  <a:r>
                    <a:rPr lang="en-US" altLang="x-none" sz="100" b="1">
                      <a:latin typeface="Courier New" pitchFamily="49" charset="0"/>
                    </a:rPr>
                    <a:t>            String msg = sm.getString("applicationSession.session.ise");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throw new IllegalStateException(msg);</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return inactiveInterval;</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p:txBody>
            </p:sp>
          </p:grpSp>
          <p:sp>
            <p:nvSpPr>
              <p:cNvPr id="64556" name="Text Box 8"/>
              <p:cNvSpPr txBox="1">
                <a:spLocks noChangeArrowheads="1"/>
              </p:cNvSpPr>
              <p:nvPr/>
            </p:nvSpPr>
            <p:spPr bwMode="auto">
              <a:xfrm>
                <a:off x="451" y="912"/>
                <a:ext cx="86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r>
                  <a:rPr lang="en-US" altLang="x-none" sz="900" b="1">
                    <a:latin typeface="Arial" charset="0"/>
                  </a:rPr>
                  <a:t>ApplicationSession</a:t>
                </a:r>
              </a:p>
            </p:txBody>
          </p:sp>
        </p:grpSp>
        <p:grpSp>
          <p:nvGrpSpPr>
            <p:cNvPr id="64524" name="Group 9"/>
            <p:cNvGrpSpPr>
              <a:grpSpLocks/>
            </p:cNvGrpSpPr>
            <p:nvPr/>
          </p:nvGrpSpPr>
          <p:grpSpPr bwMode="auto">
            <a:xfrm>
              <a:off x="1392" y="912"/>
              <a:ext cx="1248" cy="3262"/>
              <a:chOff x="1392" y="912"/>
              <a:chExt cx="1248" cy="3262"/>
            </a:xfrm>
          </p:grpSpPr>
          <p:grpSp>
            <p:nvGrpSpPr>
              <p:cNvPr id="64550" name="Group 10"/>
              <p:cNvGrpSpPr>
                <a:grpSpLocks/>
              </p:cNvGrpSpPr>
              <p:nvPr/>
            </p:nvGrpSpPr>
            <p:grpSpPr bwMode="auto">
              <a:xfrm>
                <a:off x="1392" y="1056"/>
                <a:ext cx="1248" cy="3118"/>
                <a:chOff x="1392" y="1056"/>
                <a:chExt cx="1248" cy="3118"/>
              </a:xfrm>
            </p:grpSpPr>
            <p:sp>
              <p:nvSpPr>
                <p:cNvPr id="64552" name="Text Box 11"/>
                <p:cNvSpPr txBox="1">
                  <a:spLocks noChangeArrowheads="1"/>
                </p:cNvSpPr>
                <p:nvPr/>
              </p:nvSpPr>
              <p:spPr bwMode="auto">
                <a:xfrm>
                  <a:off x="1392" y="1056"/>
                  <a:ext cx="384" cy="3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spcBef>
                      <a:spcPct val="0"/>
                    </a:spcBef>
                  </a:pPr>
                  <a:r>
                    <a:rPr lang="en-US" altLang="x-none" sz="100" b="1">
                      <a:latin typeface="Courier New" pitchFamily="49" charset="0"/>
                    </a:rPr>
                    <a:t>package org.apache.tomcat.session;</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import java.io.IOException;</a:t>
                  </a:r>
                </a:p>
                <a:p>
                  <a:pPr>
                    <a:spcBef>
                      <a:spcPct val="0"/>
                    </a:spcBef>
                  </a:pPr>
                  <a:r>
                    <a:rPr lang="en-US" altLang="x-none" sz="100" b="1">
                      <a:latin typeface="Courier New" pitchFamily="49" charset="0"/>
                    </a:rPr>
                    <a:t>import java.io.ObjectInputStream;</a:t>
                  </a:r>
                </a:p>
                <a:p>
                  <a:pPr>
                    <a:spcBef>
                      <a:spcPct val="0"/>
                    </a:spcBef>
                  </a:pPr>
                  <a:r>
                    <a:rPr lang="en-US" altLang="x-none" sz="100" b="1">
                      <a:latin typeface="Courier New" pitchFamily="49" charset="0"/>
                    </a:rPr>
                    <a:t>import java.io.ObjectOutputStream;</a:t>
                  </a:r>
                </a:p>
                <a:p>
                  <a:pPr>
                    <a:spcBef>
                      <a:spcPct val="0"/>
                    </a:spcBef>
                  </a:pPr>
                  <a:r>
                    <a:rPr lang="en-US" altLang="x-none" sz="100" b="1">
                      <a:latin typeface="Courier New" pitchFamily="49" charset="0"/>
                    </a:rPr>
                    <a:t>import java.io.Serializable;</a:t>
                  </a:r>
                </a:p>
                <a:p>
                  <a:pPr>
                    <a:spcBef>
                      <a:spcPct val="0"/>
                    </a:spcBef>
                  </a:pPr>
                  <a:r>
                    <a:rPr lang="en-US" altLang="x-none" sz="100" b="1">
                      <a:latin typeface="Courier New" pitchFamily="49" charset="0"/>
                    </a:rPr>
                    <a:t>import java.util.Enumeration;</a:t>
                  </a:r>
                </a:p>
                <a:p>
                  <a:pPr>
                    <a:spcBef>
                      <a:spcPct val="0"/>
                    </a:spcBef>
                  </a:pPr>
                  <a:r>
                    <a:rPr lang="en-US" altLang="x-none" sz="100" b="1">
                      <a:latin typeface="Courier New" pitchFamily="49" charset="0"/>
                    </a:rPr>
                    <a:t>import java.util.Hashtable;</a:t>
                  </a:r>
                </a:p>
                <a:p>
                  <a:pPr>
                    <a:spcBef>
                      <a:spcPct val="0"/>
                    </a:spcBef>
                  </a:pPr>
                  <a:r>
                    <a:rPr lang="en-US" altLang="x-none" sz="100" b="1">
                      <a:latin typeface="Courier New" pitchFamily="49" charset="0"/>
                    </a:rPr>
                    <a:t>import java.util.Vector;</a:t>
                  </a:r>
                </a:p>
                <a:p>
                  <a:pPr>
                    <a:spcBef>
                      <a:spcPct val="0"/>
                    </a:spcBef>
                  </a:pPr>
                  <a:r>
                    <a:rPr lang="en-US" altLang="x-none" sz="100" b="1">
                      <a:latin typeface="Courier New" pitchFamily="49" charset="0"/>
                    </a:rPr>
                    <a:t>import javax.servlet.ServletException;</a:t>
                  </a:r>
                </a:p>
                <a:p>
                  <a:pPr>
                    <a:spcBef>
                      <a:spcPct val="0"/>
                    </a:spcBef>
                  </a:pPr>
                  <a:r>
                    <a:rPr lang="en-US" altLang="x-none" sz="100" b="1">
                      <a:latin typeface="Courier New" pitchFamily="49" charset="0"/>
                    </a:rPr>
                    <a:t>import javax.servlet.http.HttpSession;</a:t>
                  </a:r>
                </a:p>
                <a:p>
                  <a:pPr>
                    <a:spcBef>
                      <a:spcPct val="0"/>
                    </a:spcBef>
                  </a:pPr>
                  <a:r>
                    <a:rPr lang="en-US" altLang="x-none" sz="100" b="1">
                      <a:latin typeface="Courier New" pitchFamily="49" charset="0"/>
                    </a:rPr>
                    <a:t>import javax.servlet.http.HttpSessionBindingEvent;</a:t>
                  </a:r>
                </a:p>
                <a:p>
                  <a:pPr>
                    <a:spcBef>
                      <a:spcPct val="0"/>
                    </a:spcBef>
                  </a:pPr>
                  <a:r>
                    <a:rPr lang="en-US" altLang="x-none" sz="100" b="1">
                      <a:latin typeface="Courier New" pitchFamily="49" charset="0"/>
                    </a:rPr>
                    <a:t>import javax.servlet.http.HttpSessionBindingListener;</a:t>
                  </a:r>
                </a:p>
                <a:p>
                  <a:pPr>
                    <a:spcBef>
                      <a:spcPct val="0"/>
                    </a:spcBef>
                  </a:pPr>
                  <a:r>
                    <a:rPr lang="en-US" altLang="x-none" sz="100" b="1">
                      <a:latin typeface="Courier New" pitchFamily="49" charset="0"/>
                    </a:rPr>
                    <a:t>import javax.servlet.http.HttpSessionContext;</a:t>
                  </a:r>
                </a:p>
                <a:p>
                  <a:pPr>
                    <a:spcBef>
                      <a:spcPct val="0"/>
                    </a:spcBef>
                  </a:pPr>
                  <a:r>
                    <a:rPr lang="en-US" altLang="x-none" sz="100" b="1">
                      <a:latin typeface="Courier New" pitchFamily="49" charset="0"/>
                    </a:rPr>
                    <a:t>import org.apache.tomcat.catalina.*;</a:t>
                  </a:r>
                </a:p>
                <a:p>
                  <a:pPr>
                    <a:spcBef>
                      <a:spcPct val="0"/>
                    </a:spcBef>
                  </a:pPr>
                  <a:r>
                    <a:rPr lang="en-US" altLang="x-none" sz="100" b="1">
                      <a:latin typeface="Courier New" pitchFamily="49" charset="0"/>
                    </a:rPr>
                    <a:t>import org.apache.tomcat.util.StringManager;</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a:t>
                  </a:r>
                </a:p>
                <a:p>
                  <a:pPr>
                    <a:spcBef>
                      <a:spcPct val="0"/>
                    </a:spcBef>
                  </a:pPr>
                  <a:r>
                    <a:rPr lang="en-US" altLang="x-none" sz="100" b="1">
                      <a:latin typeface="Courier New" pitchFamily="49" charset="0"/>
                    </a:rPr>
                    <a:t> * Standard implementation of the &lt;b&gt;Session&lt;/b&gt; interface.  This object is</a:t>
                  </a:r>
                </a:p>
                <a:p>
                  <a:pPr>
                    <a:spcBef>
                      <a:spcPct val="0"/>
                    </a:spcBef>
                  </a:pPr>
                  <a:r>
                    <a:rPr lang="en-US" altLang="x-none" sz="100" b="1">
                      <a:latin typeface="Courier New" pitchFamily="49" charset="0"/>
                    </a:rPr>
                    <a:t> * serializable, so that it can be stored in persistent storage or transferred</a:t>
                  </a:r>
                </a:p>
                <a:p>
                  <a:pPr>
                    <a:spcBef>
                      <a:spcPct val="0"/>
                    </a:spcBef>
                  </a:pPr>
                  <a:r>
                    <a:rPr lang="en-US" altLang="x-none" sz="100" b="1">
                      <a:latin typeface="Courier New" pitchFamily="49" charset="0"/>
                    </a:rPr>
                    <a:t> * to a different JVM for distributable session support.</a:t>
                  </a:r>
                </a:p>
                <a:p>
                  <a:pPr>
                    <a:spcBef>
                      <a:spcPct val="0"/>
                    </a:spcBef>
                  </a:pPr>
                  <a:r>
                    <a:rPr lang="en-US" altLang="x-none" sz="100" b="1">
                      <a:latin typeface="Courier New" pitchFamily="49" charset="0"/>
                    </a:rPr>
                    <a:t> * &lt;p&gt;</a:t>
                  </a:r>
                </a:p>
                <a:p>
                  <a:pPr>
                    <a:spcBef>
                      <a:spcPct val="0"/>
                    </a:spcBef>
                  </a:pPr>
                  <a:r>
                    <a:rPr lang="en-US" altLang="x-none" sz="100" b="1">
                      <a:latin typeface="Courier New" pitchFamily="49" charset="0"/>
                    </a:rPr>
                    <a:t> * &lt;b&gt;IMPLEMENTATION NOTE&lt;/b&gt;:  An instance of this class represents both the</a:t>
                  </a:r>
                </a:p>
                <a:p>
                  <a:pPr>
                    <a:spcBef>
                      <a:spcPct val="0"/>
                    </a:spcBef>
                  </a:pPr>
                  <a:r>
                    <a:rPr lang="en-US" altLang="x-none" sz="100" b="1">
                      <a:latin typeface="Courier New" pitchFamily="49" charset="0"/>
                    </a:rPr>
                    <a:t> * internal (Session) and application level (HttpSession) view of the session.</a:t>
                  </a:r>
                </a:p>
                <a:p>
                  <a:pPr>
                    <a:spcBef>
                      <a:spcPct val="0"/>
                    </a:spcBef>
                  </a:pPr>
                  <a:r>
                    <a:rPr lang="en-US" altLang="x-none" sz="100" b="1">
                      <a:latin typeface="Courier New" pitchFamily="49" charset="0"/>
                    </a:rPr>
                    <a:t> * However, because the class itself is not declared public, Java logic outside</a:t>
                  </a:r>
                </a:p>
                <a:p>
                  <a:pPr>
                    <a:spcBef>
                      <a:spcPct val="0"/>
                    </a:spcBef>
                  </a:pPr>
                  <a:r>
                    <a:rPr lang="en-US" altLang="x-none" sz="100" b="1">
                      <a:latin typeface="Courier New" pitchFamily="49" charset="0"/>
                    </a:rPr>
                    <a:t> * of the &lt;code&gt;org.apache.tomcat.session&lt;/code&gt; package cannot cast an</a:t>
                  </a:r>
                </a:p>
                <a:p>
                  <a:pPr>
                    <a:spcBef>
                      <a:spcPct val="0"/>
                    </a:spcBef>
                  </a:pPr>
                  <a:r>
                    <a:rPr lang="en-US" altLang="x-none" sz="100" b="1">
                      <a:latin typeface="Courier New" pitchFamily="49" charset="0"/>
                    </a:rPr>
                    <a:t> * HttpSession view of this instance back to a Session view.</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@author Craig R. McClanahan</a:t>
                  </a:r>
                </a:p>
                <a:p>
                  <a:pPr>
                    <a:spcBef>
                      <a:spcPct val="0"/>
                    </a:spcBef>
                  </a:pPr>
                  <a:r>
                    <a:rPr lang="en-US" altLang="x-none" sz="100" b="1">
                      <a:latin typeface="Courier New" pitchFamily="49" charset="0"/>
                    </a:rPr>
                    <a:t> * @version $Revision: 1.2 $ $Date: 2000/05/15 17:54:10 $</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final class StandardSession</a:t>
                  </a:r>
                </a:p>
                <a:p>
                  <a:pPr>
                    <a:spcBef>
                      <a:spcPct val="0"/>
                    </a:spcBef>
                  </a:pPr>
                  <a:r>
                    <a:rPr lang="en-US" altLang="x-none" sz="100" b="1">
                      <a:latin typeface="Courier New" pitchFamily="49" charset="0"/>
                    </a:rPr>
                    <a:t>    implements HttpSession, Session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 Constructors</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Construct a new Session associated with the specified Manager.</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@param manager The manager with which this Session is associated</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StandardSession(Manager manager)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super();</a:t>
                  </a:r>
                </a:p>
                <a:p>
                  <a:pPr>
                    <a:spcBef>
                      <a:spcPct val="0"/>
                    </a:spcBef>
                  </a:pPr>
                  <a:r>
                    <a:rPr lang="en-US" altLang="x-none" sz="100" b="1">
                      <a:latin typeface="Courier New" pitchFamily="49" charset="0"/>
                    </a:rPr>
                    <a:t>        this.manager = manager;</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 Instance Variables</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The collection of user data attributes associated with this 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private Hashtable attributes = new Hashtable();</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The time this session was created, in milliseconds since midnight,</a:t>
                  </a:r>
                </a:p>
                <a:p>
                  <a:pPr>
                    <a:spcBef>
                      <a:spcPct val="0"/>
                    </a:spcBef>
                  </a:pPr>
                  <a:r>
                    <a:rPr lang="en-US" altLang="x-none" sz="100" b="1">
                      <a:latin typeface="Courier New" pitchFamily="49" charset="0"/>
                    </a:rPr>
                    <a:t>     * January 1, 1970 GMT.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private long creationTime = 0L;</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The session identifier of this 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private String id = null;</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Descriptive information describing this Session implementation.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private static final String info = "StandardSession/1.0";</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The last accessed time for this Session.</a:t>
                  </a:r>
                </a:p>
                <a:p>
                  <a:pPr>
                    <a:spcBef>
                      <a:spcPct val="0"/>
                    </a:spcBef>
                  </a:pPr>
                  <a:r>
                    <a:rPr lang="en-US" altLang="x-none" sz="100" b="1">
                      <a:latin typeface="Courier New" pitchFamily="49" charset="0"/>
                    </a:rPr>
                    <a:t>     */</a:t>
                  </a:r>
                </a:p>
                <a:p>
                  <a:pPr>
                    <a:spcBef>
                      <a:spcPct val="0"/>
                    </a:spcBef>
                  </a:pPr>
                  <a:r>
                    <a:rPr lang="en-US" altLang="x-none" sz="100" b="1" u="sng">
                      <a:solidFill>
                        <a:schemeClr val="folHlink"/>
                      </a:solidFill>
                      <a:latin typeface="Courier New" pitchFamily="49" charset="0"/>
                    </a:rPr>
                    <a:t>    private long lastAccessedTime = creationTime;</a:t>
                  </a:r>
                </a:p>
                <a:p>
                  <a:pPr>
                    <a:spcBef>
                      <a:spcPct val="0"/>
                    </a:spcBef>
                  </a:pPr>
                  <a:endParaRPr lang="en-US" altLang="x-none" sz="100" b="1" u="sng">
                    <a:solidFill>
                      <a:schemeClr val="folHlink"/>
                    </a:solidFill>
                    <a:latin typeface="Courier New" pitchFamily="49" charset="0"/>
                  </a:endParaRPr>
                </a:p>
                <a:p>
                  <a:pPr>
                    <a:spcBef>
                      <a:spcPct val="0"/>
                    </a:spcBef>
                  </a:pPr>
                  <a:endParaRPr lang="en-US" altLang="x-none" sz="100" b="1" u="sng">
                    <a:solidFill>
                      <a:schemeClr val="folHlink"/>
                    </a:solidFill>
                    <a:latin typeface="Courier New" pitchFamily="49" charset="0"/>
                  </a:endParaRPr>
                </a:p>
                <a:p>
                  <a:pPr>
                    <a:spcBef>
                      <a:spcPct val="0"/>
                    </a:spcBef>
                  </a:pPr>
                  <a:r>
                    <a:rPr lang="en-US" altLang="x-none" sz="100" b="1" u="sng">
                      <a:latin typeface="Courier New" pitchFamily="49" charset="0"/>
                    </a:rPr>
                    <a:t>    </a:t>
                  </a:r>
                  <a:r>
                    <a:rPr lang="en-US" altLang="x-none" sz="100" b="1">
                      <a:latin typeface="Courier New" pitchFamily="49" charset="0"/>
                    </a:rPr>
                    <a:t>/**</a:t>
                  </a:r>
                </a:p>
                <a:p>
                  <a:pPr>
                    <a:spcBef>
                      <a:spcPct val="0"/>
                    </a:spcBef>
                  </a:pPr>
                  <a:r>
                    <a:rPr lang="en-US" altLang="x-none" sz="100" b="1">
                      <a:latin typeface="Courier New" pitchFamily="49" charset="0"/>
                    </a:rPr>
                    <a:t>     * The Manager with which this Session is associated.</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private Manager manager = null;</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The maximum time interval, in seconds, between client requests before</a:t>
                  </a:r>
                </a:p>
                <a:p>
                  <a:pPr>
                    <a:spcBef>
                      <a:spcPct val="0"/>
                    </a:spcBef>
                  </a:pPr>
                  <a:r>
                    <a:rPr lang="en-US" altLang="x-none" sz="100" b="1">
                      <a:latin typeface="Courier New" pitchFamily="49" charset="0"/>
                    </a:rPr>
                    <a:t>     * the servlet container may invalidate this session.  A negative time</a:t>
                  </a:r>
                </a:p>
                <a:p>
                  <a:pPr>
                    <a:spcBef>
                      <a:spcPct val="0"/>
                    </a:spcBef>
                  </a:pPr>
                  <a:r>
                    <a:rPr lang="en-US" altLang="x-none" sz="100" b="1">
                      <a:latin typeface="Courier New" pitchFamily="49" charset="0"/>
                    </a:rPr>
                    <a:t>     * indicates that the session should never time out.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private int maxInactiveInterval = -1;</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Flag indicating whether this session is new or not.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private boolean isNew = true;</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Flag indicating whether this session is valid or not.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private boolean isValid = false;</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The string manager for this package.</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private StringManager sm =</a:t>
                  </a:r>
                </a:p>
                <a:p>
                  <a:pPr>
                    <a:spcBef>
                      <a:spcPct val="0"/>
                    </a:spcBef>
                  </a:pPr>
                  <a:r>
                    <a:rPr lang="en-US" altLang="x-none" sz="100" b="1">
                      <a:latin typeface="Courier New" pitchFamily="49" charset="0"/>
                    </a:rPr>
                    <a:t>        StringManager.getManager("org.apache.tomcat.session");</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The HTTP session context associated with this 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private static HttpSessionContext sessionContext = null;</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The current accessed time for this 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private long thisAccessedTime = creationTime;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 Session Properties</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Set the creation time for this session.  This method is called by the</a:t>
                  </a:r>
                </a:p>
                <a:p>
                  <a:pPr>
                    <a:spcBef>
                      <a:spcPct val="0"/>
                    </a:spcBef>
                  </a:pPr>
                  <a:r>
                    <a:rPr lang="en-US" altLang="x-none" sz="100" b="1">
                      <a:latin typeface="Courier New" pitchFamily="49" charset="0"/>
                    </a:rPr>
                    <a:t>     * Manager when an existing Session instance is reused.</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@param time The new creation time</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void setCreationTime(long time)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this.creationTime = time;</a:t>
                  </a:r>
                </a:p>
                <a:p>
                  <a:pPr>
                    <a:spcBef>
                      <a:spcPct val="0"/>
                    </a:spcBef>
                  </a:pPr>
                  <a:r>
                    <a:rPr lang="en-US" altLang="x-none" sz="100" b="1" u="sng">
                      <a:solidFill>
                        <a:schemeClr val="folHlink"/>
                      </a:solidFill>
                      <a:latin typeface="Courier New" pitchFamily="49" charset="0"/>
                    </a:rPr>
                    <a:t>        this.lastAccessedTime = time;</a:t>
                  </a:r>
                </a:p>
                <a:p>
                  <a:pPr>
                    <a:spcBef>
                      <a:spcPct val="0"/>
                    </a:spcBef>
                  </a:pPr>
                  <a:r>
                    <a:rPr lang="en-US" altLang="x-none" sz="100" b="1">
                      <a:latin typeface="Courier New" pitchFamily="49" charset="0"/>
                    </a:rPr>
                    <a:t>        this.thisAccessedTime = time;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Return the session identifier for this 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String getId()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return (this.id);</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Set the session identifier for this 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@param id The new session identifier</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void setId(String id)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if ((this.id != null) &amp;&amp; (manager != null) &amp;&amp;</a:t>
                  </a:r>
                </a:p>
                <a:p>
                  <a:pPr>
                    <a:spcBef>
                      <a:spcPct val="0"/>
                    </a:spcBef>
                  </a:pPr>
                  <a:r>
                    <a:rPr lang="en-US" altLang="x-none" sz="100" b="1">
                      <a:latin typeface="Courier New" pitchFamily="49" charset="0"/>
                    </a:rPr>
                    <a:t>          (manager instanceof ManagerBase))</a:t>
                  </a:r>
                </a:p>
                <a:p>
                  <a:pPr>
                    <a:spcBef>
                      <a:spcPct val="0"/>
                    </a:spcBef>
                  </a:pPr>
                  <a:r>
                    <a:rPr lang="en-US" altLang="x-none" sz="100" b="1">
                      <a:latin typeface="Courier New" pitchFamily="49" charset="0"/>
                    </a:rPr>
                    <a:t>            ((ManagerBase) manager).remove(this);</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this.id = id;</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if ((manager != null) &amp;&amp; (manager instanceof ManagerBase))</a:t>
                  </a:r>
                </a:p>
                <a:p>
                  <a:pPr>
                    <a:spcBef>
                      <a:spcPct val="0"/>
                    </a:spcBef>
                  </a:pPr>
                  <a:r>
                    <a:rPr lang="en-US" altLang="x-none" sz="100" b="1">
                      <a:latin typeface="Courier New" pitchFamily="49" charset="0"/>
                    </a:rPr>
                    <a:t>            ((ManagerBase) manager).add(this);</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Return descriptive information about this Session implementation and</a:t>
                  </a:r>
                </a:p>
                <a:p>
                  <a:pPr>
                    <a:spcBef>
                      <a:spcPct val="0"/>
                    </a:spcBef>
                  </a:pPr>
                  <a:r>
                    <a:rPr lang="en-US" altLang="x-none" sz="100" b="1">
                      <a:latin typeface="Courier New" pitchFamily="49" charset="0"/>
                    </a:rPr>
                    <a:t>     * the corresponding version number, in the format</a:t>
                  </a:r>
                </a:p>
                <a:p>
                  <a:pPr>
                    <a:spcBef>
                      <a:spcPct val="0"/>
                    </a:spcBef>
                  </a:pPr>
                  <a:r>
                    <a:rPr lang="en-US" altLang="x-none" sz="100" b="1">
                      <a:latin typeface="Courier New" pitchFamily="49" charset="0"/>
                    </a:rPr>
                    <a:t>     * &lt;code&gt;&amp;lt;description&amp;gt;/&amp;lt;version&amp;gt;&lt;/code&gt;.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String getInfo()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return (this.info);</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u="sng">
                      <a:latin typeface="Courier New" pitchFamily="49" charset="0"/>
                    </a:rPr>
                    <a:t>    </a:t>
                  </a:r>
                  <a:r>
                    <a:rPr lang="en-US" altLang="x-none" sz="100" b="1" u="sng">
                      <a:solidFill>
                        <a:schemeClr val="folHlink"/>
                      </a:solidFill>
                      <a:latin typeface="Courier New" pitchFamily="49" charset="0"/>
                    </a:rPr>
                    <a:t>/**</a:t>
                  </a:r>
                </a:p>
                <a:p>
                  <a:pPr>
                    <a:spcBef>
                      <a:spcPct val="0"/>
                    </a:spcBef>
                  </a:pPr>
                  <a:r>
                    <a:rPr lang="en-US" altLang="x-none" sz="100" b="1" u="sng">
                      <a:solidFill>
                        <a:schemeClr val="folHlink"/>
                      </a:solidFill>
                      <a:latin typeface="Courier New" pitchFamily="49" charset="0"/>
                    </a:rPr>
                    <a:t>     * Return the last time the client sent a request associated with this</a:t>
                  </a:r>
                </a:p>
                <a:p>
                  <a:pPr>
                    <a:spcBef>
                      <a:spcPct val="0"/>
                    </a:spcBef>
                  </a:pPr>
                  <a:r>
                    <a:rPr lang="en-US" altLang="x-none" sz="100" b="1" u="sng">
                      <a:solidFill>
                        <a:schemeClr val="folHlink"/>
                      </a:solidFill>
                      <a:latin typeface="Courier New" pitchFamily="49" charset="0"/>
                    </a:rPr>
                    <a:t>     * session, as the number of milliseconds since midnight, January 1, 1970</a:t>
                  </a:r>
                </a:p>
                <a:p>
                  <a:pPr>
                    <a:spcBef>
                      <a:spcPct val="0"/>
                    </a:spcBef>
                  </a:pPr>
                  <a:r>
                    <a:rPr lang="en-US" altLang="x-none" sz="100" b="1" u="sng">
                      <a:solidFill>
                        <a:schemeClr val="folHlink"/>
                      </a:solidFill>
                      <a:latin typeface="Courier New" pitchFamily="49" charset="0"/>
                    </a:rPr>
                    <a:t>     * GMT.  Actions that your application takes, such as getting or setting</a:t>
                  </a:r>
                </a:p>
                <a:p>
                  <a:pPr>
                    <a:spcBef>
                      <a:spcPct val="0"/>
                    </a:spcBef>
                  </a:pPr>
                  <a:r>
                    <a:rPr lang="en-US" altLang="x-none" sz="100" b="1" u="sng">
                      <a:solidFill>
                        <a:schemeClr val="folHlink"/>
                      </a:solidFill>
                      <a:latin typeface="Courier New" pitchFamily="49" charset="0"/>
                    </a:rPr>
                    <a:t>     * a value associated with the session, do not affect the access time.</a:t>
                  </a:r>
                </a:p>
                <a:p>
                  <a:pPr>
                    <a:spcBef>
                      <a:spcPct val="0"/>
                    </a:spcBef>
                  </a:pPr>
                  <a:r>
                    <a:rPr lang="en-US" altLang="x-none" sz="100" b="1" u="sng">
                      <a:solidFill>
                        <a:schemeClr val="folHlink"/>
                      </a:solidFill>
                      <a:latin typeface="Courier New" pitchFamily="49" charset="0"/>
                    </a:rPr>
                    <a:t>     */</a:t>
                  </a:r>
                </a:p>
                <a:p>
                  <a:pPr>
                    <a:spcBef>
                      <a:spcPct val="0"/>
                    </a:spcBef>
                  </a:pPr>
                  <a:r>
                    <a:rPr lang="en-US" altLang="x-none" sz="100" b="1" u="sng">
                      <a:solidFill>
                        <a:schemeClr val="folHlink"/>
                      </a:solidFill>
                      <a:latin typeface="Courier New" pitchFamily="49" charset="0"/>
                    </a:rPr>
                    <a:t>    public long getLastAccessedTime() {</a:t>
                  </a:r>
                </a:p>
                <a:p>
                  <a:pPr>
                    <a:spcBef>
                      <a:spcPct val="0"/>
                    </a:spcBef>
                  </a:pPr>
                  <a:endParaRPr lang="en-US" altLang="x-none" sz="100" b="1" u="sng">
                    <a:solidFill>
                      <a:schemeClr val="folHlink"/>
                    </a:solidFill>
                    <a:latin typeface="Courier New" pitchFamily="49" charset="0"/>
                  </a:endParaRPr>
                </a:p>
                <a:p>
                  <a:pPr>
                    <a:spcBef>
                      <a:spcPct val="0"/>
                    </a:spcBef>
                  </a:pPr>
                  <a:r>
                    <a:rPr lang="en-US" altLang="x-none" sz="100" b="1" u="sng">
                      <a:solidFill>
                        <a:schemeClr val="folHlink"/>
                      </a:solidFill>
                      <a:latin typeface="Courier New" pitchFamily="49" charset="0"/>
                    </a:rPr>
                    <a:t>        return (this.lastAccessedTime);</a:t>
                  </a:r>
                </a:p>
                <a:p>
                  <a:pPr>
                    <a:spcBef>
                      <a:spcPct val="0"/>
                    </a:spcBef>
                  </a:pPr>
                  <a:endParaRPr lang="en-US" altLang="x-none" sz="100" b="1" u="sng">
                    <a:solidFill>
                      <a:schemeClr val="folHlink"/>
                    </a:solidFill>
                    <a:latin typeface="Courier New" pitchFamily="49" charset="0"/>
                  </a:endParaRPr>
                </a:p>
                <a:p>
                  <a:pPr>
                    <a:spcBef>
                      <a:spcPct val="0"/>
                    </a:spcBef>
                  </a:pPr>
                  <a:r>
                    <a:rPr lang="en-US" altLang="x-none" sz="100" b="1" u="sng">
                      <a:solidFill>
                        <a:schemeClr val="folHlink"/>
                      </a:solidFill>
                      <a:latin typeface="Courier New" pitchFamily="49" charset="0"/>
                    </a:rPr>
                    <a:t>    }</a:t>
                  </a:r>
                </a:p>
                <a:p>
                  <a:pPr>
                    <a:spcBef>
                      <a:spcPct val="0"/>
                    </a:spcBef>
                  </a:pPr>
                  <a:endParaRPr lang="en-US" altLang="x-none" sz="100" b="1" u="sng">
                    <a:solidFill>
                      <a:schemeClr val="folHlink"/>
                    </a:solidFill>
                    <a:latin typeface="Courier New" pitchFamily="49" charset="0"/>
                  </a:endParaRPr>
                </a:p>
                <a:p>
                  <a:pPr>
                    <a:spcBef>
                      <a:spcPct val="0"/>
                    </a:spcBef>
                  </a:pPr>
                  <a:endParaRPr lang="en-US" altLang="x-none" sz="100" b="1" u="sng">
                    <a:latin typeface="Courier New" pitchFamily="49" charset="0"/>
                  </a:endParaRPr>
                </a:p>
                <a:p>
                  <a:pPr>
                    <a:spcBef>
                      <a:spcPct val="0"/>
                    </a:spcBef>
                  </a:pPr>
                  <a:r>
                    <a:rPr lang="en-US" altLang="x-none" sz="100" b="1" u="sng">
                      <a:latin typeface="Courier New" pitchFamily="49" charset="0"/>
                    </a:rPr>
                    <a:t>    </a:t>
                  </a:r>
                  <a:r>
                    <a:rPr lang="en-US" altLang="x-none" sz="100" b="1">
                      <a:latin typeface="Courier New" pitchFamily="49" charset="0"/>
                    </a:rPr>
                    <a:t>/**</a:t>
                  </a:r>
                </a:p>
                <a:p>
                  <a:pPr>
                    <a:spcBef>
                      <a:spcPct val="0"/>
                    </a:spcBef>
                  </a:pPr>
                  <a:r>
                    <a:rPr lang="en-US" altLang="x-none" sz="100" b="1">
                      <a:latin typeface="Courier New" pitchFamily="49" charset="0"/>
                    </a:rPr>
                    <a:t>     * Return the Manager within which this Session is valid.</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Manager getManager()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return (this.manager);</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Set the Manager within which this Session is valid.</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@param manager The new Manager</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void setManager(Manager manager)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this.manager = manager;</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Return the maximum time interval, in seconds, between client requests</a:t>
                  </a:r>
                </a:p>
                <a:p>
                  <a:pPr>
                    <a:spcBef>
                      <a:spcPct val="0"/>
                    </a:spcBef>
                  </a:pPr>
                  <a:r>
                    <a:rPr lang="en-US" altLang="x-none" sz="100" b="1">
                      <a:latin typeface="Courier New" pitchFamily="49" charset="0"/>
                    </a:rPr>
                    <a:t>     * before the servlet container will invalidate the session.  A negative</a:t>
                  </a:r>
                </a:p>
                <a:p>
                  <a:pPr>
                    <a:spcBef>
                      <a:spcPct val="0"/>
                    </a:spcBef>
                  </a:pPr>
                  <a:r>
                    <a:rPr lang="en-US" altLang="x-none" sz="100" b="1">
                      <a:latin typeface="Courier New" pitchFamily="49" charset="0"/>
                    </a:rPr>
                    <a:t>     * time indicates that the session should never time out.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@exception IllegalStateException if this method is called on</a:t>
                  </a:r>
                </a:p>
                <a:p>
                  <a:pPr>
                    <a:spcBef>
                      <a:spcPct val="0"/>
                    </a:spcBef>
                  </a:pPr>
                  <a:r>
                    <a:rPr lang="en-US" altLang="x-none" sz="100" b="1">
                      <a:latin typeface="Courier New" pitchFamily="49" charset="0"/>
                    </a:rPr>
                    <a:t>     *  an invalidated 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int getMaxInactiveInterval()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return (this.maxInactiveInterval);</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Set the maximum time interval, in seconds, between client requests</a:t>
                  </a:r>
                </a:p>
                <a:p>
                  <a:pPr>
                    <a:spcBef>
                      <a:spcPct val="0"/>
                    </a:spcBef>
                  </a:pPr>
                  <a:r>
                    <a:rPr lang="en-US" altLang="x-none" sz="100" b="1">
                      <a:latin typeface="Courier New" pitchFamily="49" charset="0"/>
                    </a:rPr>
                    <a:t>     * before the servlet container will invalidate the session.  A negative</a:t>
                  </a:r>
                </a:p>
                <a:p>
                  <a:pPr>
                    <a:spcBef>
                      <a:spcPct val="0"/>
                    </a:spcBef>
                  </a:pPr>
                  <a:r>
                    <a:rPr lang="en-US" altLang="x-none" sz="100" b="1">
                      <a:latin typeface="Courier New" pitchFamily="49" charset="0"/>
                    </a:rPr>
                    <a:t>     * time indicates that the session should never time out.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@param interval The new maximum interval</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void setMaxInactiveInterval(int interval)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this.maxInactiveInterval = interval;</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p:txBody>
            </p:sp>
            <p:sp>
              <p:nvSpPr>
                <p:cNvPr id="64553" name="Text Box 12"/>
                <p:cNvSpPr txBox="1">
                  <a:spLocks noChangeArrowheads="1"/>
                </p:cNvSpPr>
                <p:nvPr/>
              </p:nvSpPr>
              <p:spPr bwMode="auto">
                <a:xfrm>
                  <a:off x="1680" y="1056"/>
                  <a:ext cx="432" cy="3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spcBef>
                      <a:spcPct val="0"/>
                    </a:spcBef>
                  </a:pPr>
                  <a:endParaRPr lang="en-US" altLang="x-none" sz="100" b="1" u="sng">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Return the &lt;code&gt;HttpSession&lt;/code&gt; for which this object</a:t>
                  </a:r>
                </a:p>
                <a:p>
                  <a:pPr>
                    <a:spcBef>
                      <a:spcPct val="0"/>
                    </a:spcBef>
                  </a:pPr>
                  <a:r>
                    <a:rPr lang="en-US" altLang="x-none" sz="100" b="1">
                      <a:latin typeface="Courier New" pitchFamily="49" charset="0"/>
                    </a:rPr>
                    <a:t>     * is the facade.</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HttpSession getSession()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return ((HttpSession) this);</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 Session Public Methods</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u="sng">
                      <a:latin typeface="Courier New" pitchFamily="49" charset="0"/>
                    </a:rPr>
                    <a:t>    </a:t>
                  </a:r>
                  <a:r>
                    <a:rPr lang="en-US" altLang="x-none" sz="100" b="1" u="sng">
                      <a:solidFill>
                        <a:schemeClr val="folHlink"/>
                      </a:solidFill>
                      <a:latin typeface="Courier New" pitchFamily="49" charset="0"/>
                    </a:rPr>
                    <a:t>/**</a:t>
                  </a:r>
                </a:p>
                <a:p>
                  <a:pPr>
                    <a:spcBef>
                      <a:spcPct val="0"/>
                    </a:spcBef>
                  </a:pPr>
                  <a:r>
                    <a:rPr lang="en-US" altLang="x-none" sz="100" b="1" u="sng">
                      <a:solidFill>
                        <a:schemeClr val="folHlink"/>
                      </a:solidFill>
                      <a:latin typeface="Courier New" pitchFamily="49" charset="0"/>
                    </a:rPr>
                    <a:t>     * Update the accessed time information for this session.  This method</a:t>
                  </a:r>
                </a:p>
                <a:p>
                  <a:pPr>
                    <a:spcBef>
                      <a:spcPct val="0"/>
                    </a:spcBef>
                  </a:pPr>
                  <a:r>
                    <a:rPr lang="en-US" altLang="x-none" sz="100" b="1" u="sng">
                      <a:solidFill>
                        <a:schemeClr val="folHlink"/>
                      </a:solidFill>
                      <a:latin typeface="Courier New" pitchFamily="49" charset="0"/>
                    </a:rPr>
                    <a:t>     * should be called by the context when a request comes in for a particular</a:t>
                  </a:r>
                </a:p>
                <a:p>
                  <a:pPr>
                    <a:spcBef>
                      <a:spcPct val="0"/>
                    </a:spcBef>
                  </a:pPr>
                  <a:r>
                    <a:rPr lang="en-US" altLang="x-none" sz="100" b="1" u="sng">
                      <a:solidFill>
                        <a:schemeClr val="folHlink"/>
                      </a:solidFill>
                      <a:latin typeface="Courier New" pitchFamily="49" charset="0"/>
                    </a:rPr>
                    <a:t>     * session, even if the application does not reference it.</a:t>
                  </a:r>
                </a:p>
                <a:p>
                  <a:pPr>
                    <a:spcBef>
                      <a:spcPct val="0"/>
                    </a:spcBef>
                  </a:pPr>
                  <a:r>
                    <a:rPr lang="en-US" altLang="x-none" sz="100" b="1" u="sng">
                      <a:solidFill>
                        <a:schemeClr val="folHlink"/>
                      </a:solidFill>
                      <a:latin typeface="Courier New" pitchFamily="49" charset="0"/>
                    </a:rPr>
                    <a:t>     */</a:t>
                  </a:r>
                </a:p>
                <a:p>
                  <a:pPr>
                    <a:spcBef>
                      <a:spcPct val="0"/>
                    </a:spcBef>
                  </a:pPr>
                  <a:r>
                    <a:rPr lang="en-US" altLang="x-none" sz="100" b="1" u="sng">
                      <a:solidFill>
                        <a:schemeClr val="folHlink"/>
                      </a:solidFill>
                      <a:latin typeface="Courier New" pitchFamily="49" charset="0"/>
                    </a:rPr>
                    <a:t>    public void access() {</a:t>
                  </a:r>
                </a:p>
                <a:p>
                  <a:pPr>
                    <a:spcBef>
                      <a:spcPct val="0"/>
                    </a:spcBef>
                  </a:pPr>
                  <a:endParaRPr lang="en-US" altLang="x-none" sz="100" b="1" u="sng">
                    <a:solidFill>
                      <a:schemeClr val="folHlink"/>
                    </a:solidFill>
                    <a:latin typeface="Courier New" pitchFamily="49" charset="0"/>
                  </a:endParaRPr>
                </a:p>
                <a:p>
                  <a:pPr>
                    <a:spcBef>
                      <a:spcPct val="0"/>
                    </a:spcBef>
                  </a:pPr>
                  <a:r>
                    <a:rPr lang="en-US" altLang="x-none" sz="100" b="1" u="sng">
                      <a:solidFill>
                        <a:schemeClr val="folHlink"/>
                      </a:solidFill>
                      <a:latin typeface="Courier New" pitchFamily="49" charset="0"/>
                    </a:rPr>
                    <a:t>        this.lastAccessedTime = this.thisAccessedTime;</a:t>
                  </a:r>
                </a:p>
                <a:p>
                  <a:pPr>
                    <a:spcBef>
                      <a:spcPct val="0"/>
                    </a:spcBef>
                  </a:pPr>
                  <a:r>
                    <a:rPr lang="en-US" altLang="x-none" sz="100" b="1" u="sng">
                      <a:solidFill>
                        <a:schemeClr val="folHlink"/>
                      </a:solidFill>
                      <a:latin typeface="Courier New" pitchFamily="49" charset="0"/>
                    </a:rPr>
                    <a:t>        this.thisAccessedTime = System.currentTimeMillis();</a:t>
                  </a:r>
                </a:p>
                <a:p>
                  <a:pPr>
                    <a:spcBef>
                      <a:spcPct val="0"/>
                    </a:spcBef>
                  </a:pPr>
                  <a:r>
                    <a:rPr lang="en-US" altLang="x-none" sz="100" b="1" u="sng">
                      <a:solidFill>
                        <a:schemeClr val="folHlink"/>
                      </a:solidFill>
                      <a:latin typeface="Courier New" pitchFamily="49" charset="0"/>
                    </a:rPr>
                    <a:t>        this.isNew=false;</a:t>
                  </a:r>
                </a:p>
                <a:p>
                  <a:pPr>
                    <a:spcBef>
                      <a:spcPct val="0"/>
                    </a:spcBef>
                  </a:pPr>
                  <a:r>
                    <a:rPr lang="en-US" altLang="x-none" sz="100" b="1" u="sng">
                      <a:solidFill>
                        <a:schemeClr val="folHlink"/>
                      </a:solidFill>
                      <a:latin typeface="Courier New" pitchFamily="49" charset="0"/>
                    </a:rPr>
                    <a:t>    }</a:t>
                  </a:r>
                </a:p>
                <a:p>
                  <a:pPr>
                    <a:spcBef>
                      <a:spcPct val="0"/>
                    </a:spcBef>
                  </a:pPr>
                  <a:endParaRPr lang="en-US" altLang="x-none" sz="100" b="1" u="sng">
                    <a:solidFill>
                      <a:schemeClr val="folHlink"/>
                    </a:solidFill>
                    <a:latin typeface="Courier New" pitchFamily="49" charset="0"/>
                  </a:endParaRPr>
                </a:p>
                <a:p>
                  <a:pPr>
                    <a:spcBef>
                      <a:spcPct val="0"/>
                    </a:spcBef>
                  </a:pPr>
                  <a:endParaRPr lang="en-US" altLang="x-none" sz="100" b="1" u="sng">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Perform the internal processing required to invalidate this session,</a:t>
                  </a:r>
                </a:p>
                <a:p>
                  <a:pPr>
                    <a:spcBef>
                      <a:spcPct val="0"/>
                    </a:spcBef>
                  </a:pPr>
                  <a:r>
                    <a:rPr lang="en-US" altLang="x-none" sz="100" b="1">
                      <a:latin typeface="Courier New" pitchFamily="49" charset="0"/>
                    </a:rPr>
                    <a:t>     * without triggering an exception if the session has already expired.</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void expire()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Remove this session from our manager's active sessions</a:t>
                  </a:r>
                </a:p>
                <a:p>
                  <a:pPr>
                    <a:spcBef>
                      <a:spcPct val="0"/>
                    </a:spcBef>
                  </a:pPr>
                  <a:r>
                    <a:rPr lang="en-US" altLang="x-none" sz="100" b="1">
                      <a:latin typeface="Courier New" pitchFamily="49" charset="0"/>
                    </a:rPr>
                    <a:t>        if ((manager != null) &amp;&amp; (manager instanceof ManagerBase))</a:t>
                  </a:r>
                </a:p>
                <a:p>
                  <a:pPr>
                    <a:spcBef>
                      <a:spcPct val="0"/>
                    </a:spcBef>
                  </a:pPr>
                  <a:r>
                    <a:rPr lang="en-US" altLang="x-none" sz="100" b="1">
                      <a:latin typeface="Courier New" pitchFamily="49" charset="0"/>
                    </a:rPr>
                    <a:t>            ((ManagerBase) manager).remove(this);</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Unbind any objects associated with this session</a:t>
                  </a:r>
                </a:p>
                <a:p>
                  <a:pPr>
                    <a:spcBef>
                      <a:spcPct val="0"/>
                    </a:spcBef>
                  </a:pPr>
                  <a:r>
                    <a:rPr lang="en-US" altLang="x-none" sz="100" b="1">
                      <a:latin typeface="Courier New" pitchFamily="49" charset="0"/>
                    </a:rPr>
                    <a:t>        Vector results = new Vector();</a:t>
                  </a:r>
                </a:p>
                <a:p>
                  <a:pPr>
                    <a:spcBef>
                      <a:spcPct val="0"/>
                    </a:spcBef>
                  </a:pPr>
                  <a:r>
                    <a:rPr lang="en-US" altLang="x-none" sz="100" b="1">
                      <a:latin typeface="Courier New" pitchFamily="49" charset="0"/>
                    </a:rPr>
                    <a:t>        Enumeration attrs = getAttributeNames();</a:t>
                  </a:r>
                </a:p>
                <a:p>
                  <a:pPr>
                    <a:spcBef>
                      <a:spcPct val="0"/>
                    </a:spcBef>
                  </a:pPr>
                  <a:r>
                    <a:rPr lang="en-US" altLang="x-none" sz="100" b="1">
                      <a:latin typeface="Courier New" pitchFamily="49" charset="0"/>
                    </a:rPr>
                    <a:t>        while (attrs.hasMoreElements()) {</a:t>
                  </a:r>
                </a:p>
                <a:p>
                  <a:pPr>
                    <a:spcBef>
                      <a:spcPct val="0"/>
                    </a:spcBef>
                  </a:pPr>
                  <a:r>
                    <a:rPr lang="en-US" altLang="x-none" sz="100" b="1">
                      <a:latin typeface="Courier New" pitchFamily="49" charset="0"/>
                    </a:rPr>
                    <a:t>            String attr = (String) attrs.nextElement();</a:t>
                  </a:r>
                </a:p>
                <a:p>
                  <a:pPr>
                    <a:spcBef>
                      <a:spcPct val="0"/>
                    </a:spcBef>
                  </a:pPr>
                  <a:r>
                    <a:rPr lang="en-US" altLang="x-none" sz="100" b="1">
                      <a:latin typeface="Courier New" pitchFamily="49" charset="0"/>
                    </a:rPr>
                    <a:t>            results.addElement(attr);</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Enumeration names = results.elements();</a:t>
                  </a:r>
                </a:p>
                <a:p>
                  <a:pPr>
                    <a:spcBef>
                      <a:spcPct val="0"/>
                    </a:spcBef>
                  </a:pPr>
                  <a:r>
                    <a:rPr lang="en-US" altLang="x-none" sz="100" b="1">
                      <a:latin typeface="Courier New" pitchFamily="49" charset="0"/>
                    </a:rPr>
                    <a:t>        while (names.hasMoreElements()) {</a:t>
                  </a:r>
                </a:p>
                <a:p>
                  <a:pPr>
                    <a:spcBef>
                      <a:spcPct val="0"/>
                    </a:spcBef>
                  </a:pPr>
                  <a:r>
                    <a:rPr lang="en-US" altLang="x-none" sz="100" b="1">
                      <a:latin typeface="Courier New" pitchFamily="49" charset="0"/>
                    </a:rPr>
                    <a:t>            String name = (String) names.nextElement();</a:t>
                  </a:r>
                </a:p>
                <a:p>
                  <a:pPr>
                    <a:spcBef>
                      <a:spcPct val="0"/>
                    </a:spcBef>
                  </a:pPr>
                  <a:r>
                    <a:rPr lang="en-US" altLang="x-none" sz="100" b="1">
                      <a:latin typeface="Courier New" pitchFamily="49" charset="0"/>
                    </a:rPr>
                    <a:t>            removeAttribute(name);</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Mark this session as invalid</a:t>
                  </a:r>
                </a:p>
                <a:p>
                  <a:pPr>
                    <a:spcBef>
                      <a:spcPct val="0"/>
                    </a:spcBef>
                  </a:pPr>
                  <a:r>
                    <a:rPr lang="en-US" altLang="x-none" sz="100" b="1">
                      <a:latin typeface="Courier New" pitchFamily="49" charset="0"/>
                    </a:rPr>
                    <a:t>        setValid(false);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Release all object references, and initialize instance variables, in</a:t>
                  </a:r>
                </a:p>
                <a:p>
                  <a:pPr>
                    <a:spcBef>
                      <a:spcPct val="0"/>
                    </a:spcBef>
                  </a:pPr>
                  <a:r>
                    <a:rPr lang="en-US" altLang="x-none" sz="100" b="1">
                      <a:latin typeface="Courier New" pitchFamily="49" charset="0"/>
                    </a:rPr>
                    <a:t>     * preparation for reuse of this object.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void recycle()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Reset the instance variables associated with this Session</a:t>
                  </a:r>
                </a:p>
                <a:p>
                  <a:pPr>
                    <a:spcBef>
                      <a:spcPct val="0"/>
                    </a:spcBef>
                  </a:pPr>
                  <a:r>
                    <a:rPr lang="en-US" altLang="x-none" sz="100" b="1">
                      <a:latin typeface="Courier New" pitchFamily="49" charset="0"/>
                    </a:rPr>
                    <a:t>        attributes.clear();</a:t>
                  </a:r>
                </a:p>
                <a:p>
                  <a:pPr>
                    <a:spcBef>
                      <a:spcPct val="0"/>
                    </a:spcBef>
                  </a:pPr>
                  <a:r>
                    <a:rPr lang="en-US" altLang="x-none" sz="100" b="1">
                      <a:latin typeface="Courier New" pitchFamily="49" charset="0"/>
                    </a:rPr>
                    <a:t>        creationTime = 0L;</a:t>
                  </a:r>
                </a:p>
                <a:p>
                  <a:pPr>
                    <a:spcBef>
                      <a:spcPct val="0"/>
                    </a:spcBef>
                  </a:pPr>
                  <a:r>
                    <a:rPr lang="en-US" altLang="x-none" sz="100" b="1">
                      <a:latin typeface="Courier New" pitchFamily="49" charset="0"/>
                    </a:rPr>
                    <a:t>        id = null;</a:t>
                  </a:r>
                </a:p>
                <a:p>
                  <a:pPr>
                    <a:spcBef>
                      <a:spcPct val="0"/>
                    </a:spcBef>
                  </a:pPr>
                  <a:r>
                    <a:rPr lang="en-US" altLang="x-none" sz="100" b="1" u="sng">
                      <a:solidFill>
                        <a:schemeClr val="folHlink"/>
                      </a:solidFill>
                      <a:latin typeface="Courier New" pitchFamily="49" charset="0"/>
                    </a:rPr>
                    <a:t>        lastAccessedTime = 0L;</a:t>
                  </a:r>
                </a:p>
                <a:p>
                  <a:pPr>
                    <a:spcBef>
                      <a:spcPct val="0"/>
                    </a:spcBef>
                  </a:pPr>
                  <a:r>
                    <a:rPr lang="en-US" altLang="x-none" sz="100" b="1">
                      <a:latin typeface="Courier New" pitchFamily="49" charset="0"/>
                    </a:rPr>
                    <a:t>        manager = null;</a:t>
                  </a:r>
                </a:p>
                <a:p>
                  <a:pPr>
                    <a:spcBef>
                      <a:spcPct val="0"/>
                    </a:spcBef>
                  </a:pPr>
                  <a:r>
                    <a:rPr lang="en-US" altLang="x-none" sz="100" b="1">
                      <a:latin typeface="Courier New" pitchFamily="49" charset="0"/>
                    </a:rPr>
                    <a:t>        maxInactiveInterval = -1;</a:t>
                  </a:r>
                </a:p>
                <a:p>
                  <a:pPr>
                    <a:spcBef>
                      <a:spcPct val="0"/>
                    </a:spcBef>
                  </a:pPr>
                  <a:r>
                    <a:rPr lang="en-US" altLang="x-none" sz="100" b="1">
                      <a:latin typeface="Courier New" pitchFamily="49" charset="0"/>
                    </a:rPr>
                    <a:t>        isNew = true;</a:t>
                  </a:r>
                </a:p>
                <a:p>
                  <a:pPr>
                    <a:spcBef>
                      <a:spcPct val="0"/>
                    </a:spcBef>
                  </a:pPr>
                  <a:r>
                    <a:rPr lang="en-US" altLang="x-none" sz="100" b="1">
                      <a:latin typeface="Courier New" pitchFamily="49" charset="0"/>
                    </a:rPr>
                    <a:t>        isValid = false;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Tell our Manager that this Session has been recycled</a:t>
                  </a:r>
                </a:p>
                <a:p>
                  <a:pPr>
                    <a:spcBef>
                      <a:spcPct val="0"/>
                    </a:spcBef>
                  </a:pPr>
                  <a:r>
                    <a:rPr lang="en-US" altLang="x-none" sz="100" b="1">
                      <a:latin typeface="Courier New" pitchFamily="49" charset="0"/>
                    </a:rPr>
                    <a:t>        if ((manager != null) &amp;&amp; (manager instanceof ManagerBase))</a:t>
                  </a:r>
                </a:p>
                <a:p>
                  <a:pPr>
                    <a:spcBef>
                      <a:spcPct val="0"/>
                    </a:spcBef>
                  </a:pPr>
                  <a:r>
                    <a:rPr lang="en-US" altLang="x-none" sz="100" b="1">
                      <a:latin typeface="Courier New" pitchFamily="49" charset="0"/>
                    </a:rPr>
                    <a:t>            ((ManagerBase) manager).recycle(this);</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 Session Package Methods</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Return the &lt;code&gt;isValid&lt;/code&gt; flag for this 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boolean isValid()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return (this.isValid);</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Set the &lt;code&gt;isNew&lt;/code&gt; flag for this 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@param isNew The new value for the &lt;code&gt;isNew&lt;/code&gt; flag</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void setNew(boolean isNew)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this.isNew = isNew;</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Set the &lt;code&gt;isValid&lt;/code&gt; flag for this 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@param isValid The new value for the &lt;code&gt;isValid&lt;/code&gt; flag</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void setValid(boolean isValid)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this.isValid = isValid;</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 HttpSession Properties</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Return the time when this session was created, in milliseconds since</a:t>
                  </a:r>
                </a:p>
                <a:p>
                  <a:pPr>
                    <a:spcBef>
                      <a:spcPct val="0"/>
                    </a:spcBef>
                  </a:pPr>
                  <a:r>
                    <a:rPr lang="en-US" altLang="x-none" sz="100" b="1">
                      <a:latin typeface="Courier New" pitchFamily="49" charset="0"/>
                    </a:rPr>
                    <a:t>     * midnight, January 1, 1970 GMT.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@exception IllegalStateException if this method is called on an</a:t>
                  </a:r>
                </a:p>
                <a:p>
                  <a:pPr>
                    <a:spcBef>
                      <a:spcPct val="0"/>
                    </a:spcBef>
                  </a:pPr>
                  <a:r>
                    <a:rPr lang="en-US" altLang="x-none" sz="100" b="1">
                      <a:latin typeface="Courier New" pitchFamily="49" charset="0"/>
                    </a:rPr>
                    <a:t>     *  invalidated 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long getCreationTime()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return (this.creationTime);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Return the session context with which this session is associated.</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@deprecated As of Version 2.1, this method is deprecated and has no</a:t>
                  </a:r>
                </a:p>
                <a:p>
                  <a:pPr>
                    <a:spcBef>
                      <a:spcPct val="0"/>
                    </a:spcBef>
                  </a:pPr>
                  <a:r>
                    <a:rPr lang="en-US" altLang="x-none" sz="100" b="1">
                      <a:latin typeface="Courier New" pitchFamily="49" charset="0"/>
                    </a:rPr>
                    <a:t>     *  replacement.  It will be removed in a future version of the</a:t>
                  </a:r>
                </a:p>
                <a:p>
                  <a:pPr>
                    <a:spcBef>
                      <a:spcPct val="0"/>
                    </a:spcBef>
                  </a:pPr>
                  <a:r>
                    <a:rPr lang="en-US" altLang="x-none" sz="100" b="1">
                      <a:latin typeface="Courier New" pitchFamily="49" charset="0"/>
                    </a:rPr>
                    <a:t>     *  Java Servlet API.</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HttpSessionContext getSessionContext()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if (sessionContext == null)</a:t>
                  </a:r>
                </a:p>
                <a:p>
                  <a:pPr>
                    <a:spcBef>
                      <a:spcPct val="0"/>
                    </a:spcBef>
                  </a:pPr>
                  <a:r>
                    <a:rPr lang="en-US" altLang="x-none" sz="100" b="1">
                      <a:latin typeface="Courier New" pitchFamily="49" charset="0"/>
                    </a:rPr>
                    <a:t>            sessionContext = new StandardSessionContext();</a:t>
                  </a:r>
                </a:p>
                <a:p>
                  <a:pPr>
                    <a:spcBef>
                      <a:spcPct val="0"/>
                    </a:spcBef>
                  </a:pPr>
                  <a:r>
                    <a:rPr lang="en-US" altLang="x-none" sz="100" b="1">
                      <a:latin typeface="Courier New" pitchFamily="49" charset="0"/>
                    </a:rPr>
                    <a:t>        return (sessionContext);</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----------------------------------------------HttpSession Public Methods</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Return the object bound with the specified name in this session, or</a:t>
                  </a:r>
                </a:p>
                <a:p>
                  <a:pPr>
                    <a:spcBef>
                      <a:spcPct val="0"/>
                    </a:spcBef>
                  </a:pPr>
                  <a:r>
                    <a:rPr lang="en-US" altLang="x-none" sz="100" b="1">
                      <a:latin typeface="Courier New" pitchFamily="49" charset="0"/>
                    </a:rPr>
                    <a:t>     * &lt;code&gt;null&lt;/code&gt; if no object is bound with that name.</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@param name Name of the attribute to be returned</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@exception IllegalStateException if this method is called on an</a:t>
                  </a:r>
                </a:p>
                <a:p>
                  <a:pPr>
                    <a:spcBef>
                      <a:spcPct val="0"/>
                    </a:spcBef>
                  </a:pPr>
                  <a:r>
                    <a:rPr lang="en-US" altLang="x-none" sz="100" b="1">
                      <a:latin typeface="Courier New" pitchFamily="49" charset="0"/>
                    </a:rPr>
                    <a:t>     *  invalidated 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Object getAttribute(String name)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return (attributes.get(name));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Return an &lt;code&gt;Enumeration&lt;/code&gt; of &lt;code&gt;String&lt;/code&gt; objects</a:t>
                  </a:r>
                </a:p>
                <a:p>
                  <a:pPr>
                    <a:spcBef>
                      <a:spcPct val="0"/>
                    </a:spcBef>
                  </a:pPr>
                  <a:r>
                    <a:rPr lang="en-US" altLang="x-none" sz="100" b="1">
                      <a:latin typeface="Courier New" pitchFamily="49" charset="0"/>
                    </a:rPr>
                    <a:t>     * containing the names of the objects bound to this 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@exception IllegalStateException if this method is called on an</a:t>
                  </a:r>
                </a:p>
                <a:p>
                  <a:pPr>
                    <a:spcBef>
                      <a:spcPct val="0"/>
                    </a:spcBef>
                  </a:pPr>
                  <a:r>
                    <a:rPr lang="en-US" altLang="x-none" sz="100" b="1">
                      <a:latin typeface="Courier New" pitchFamily="49" charset="0"/>
                    </a:rPr>
                    <a:t>     *  invalidated 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Enumeration getAttributeNames()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return (attributes.keys());</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Return the object bound with the specified name in this session, or</a:t>
                  </a:r>
                </a:p>
                <a:p>
                  <a:pPr>
                    <a:spcBef>
                      <a:spcPct val="0"/>
                    </a:spcBef>
                  </a:pPr>
                  <a:r>
                    <a:rPr lang="en-US" altLang="x-none" sz="100" b="1">
                      <a:latin typeface="Courier New" pitchFamily="49" charset="0"/>
                    </a:rPr>
                    <a:t>     * &lt;code&gt;null&lt;/code&gt; if no object is bound with that name.</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@param name Name of the value to be returned</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@exception IllegalStateException if this method is called on an</a:t>
                  </a:r>
                </a:p>
                <a:p>
                  <a:pPr>
                    <a:spcBef>
                      <a:spcPct val="0"/>
                    </a:spcBef>
                  </a:pPr>
                  <a:r>
                    <a:rPr lang="en-US" altLang="x-none" sz="100" b="1">
                      <a:latin typeface="Courier New" pitchFamily="49" charset="0"/>
                    </a:rPr>
                    <a:t>     *  invalidated 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@deprecated As of Version 2.2, this method is replaced by</a:t>
                  </a:r>
                </a:p>
                <a:p>
                  <a:pPr>
                    <a:spcBef>
                      <a:spcPct val="0"/>
                    </a:spcBef>
                  </a:pPr>
                  <a:r>
                    <a:rPr lang="en-US" altLang="x-none" sz="100" b="1">
                      <a:latin typeface="Courier New" pitchFamily="49" charset="0"/>
                    </a:rPr>
                    <a:t>     *  &lt;code&gt;getAttribute()&lt;/code&gt;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Object getValue(String name)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return (getAttribute(name));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Return the set of names of objects bound to this session.  If there</a:t>
                  </a:r>
                </a:p>
                <a:p>
                  <a:pPr>
                    <a:spcBef>
                      <a:spcPct val="0"/>
                    </a:spcBef>
                  </a:pPr>
                  <a:r>
                    <a:rPr lang="en-US" altLang="x-none" sz="100" b="1">
                      <a:latin typeface="Courier New" pitchFamily="49" charset="0"/>
                    </a:rPr>
                    <a:t>     * are no such objects, a zero-length array is returned.</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@exception IllegalStateException if this method is called on an</a:t>
                  </a:r>
                </a:p>
                <a:p>
                  <a:pPr>
                    <a:spcBef>
                      <a:spcPct val="0"/>
                    </a:spcBef>
                  </a:pPr>
                  <a:r>
                    <a:rPr lang="en-US" altLang="x-none" sz="100" b="1">
                      <a:latin typeface="Courier New" pitchFamily="49" charset="0"/>
                    </a:rPr>
                    <a:t>     *  invalidated 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@deprecated As of Version 2.2, this method is replaced by</a:t>
                  </a:r>
                </a:p>
                <a:p>
                  <a:pPr>
                    <a:spcBef>
                      <a:spcPct val="0"/>
                    </a:spcBef>
                  </a:pPr>
                  <a:r>
                    <a:rPr lang="en-US" altLang="x-none" sz="100" b="1">
                      <a:latin typeface="Courier New" pitchFamily="49" charset="0"/>
                    </a:rPr>
                    <a:t>     *  &lt;code&gt;getAttributeNames()&lt;/code&gt;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String[] getValueNames()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Vector results = new Vector();</a:t>
                  </a:r>
                </a:p>
                <a:p>
                  <a:pPr>
                    <a:spcBef>
                      <a:spcPct val="0"/>
                    </a:spcBef>
                  </a:pPr>
                  <a:r>
                    <a:rPr lang="en-US" altLang="x-none" sz="100" b="1">
                      <a:latin typeface="Courier New" pitchFamily="49" charset="0"/>
                    </a:rPr>
                    <a:t>        Enumeration attrs = getAttributeNames();</a:t>
                  </a:r>
                </a:p>
                <a:p>
                  <a:pPr>
                    <a:spcBef>
                      <a:spcPct val="0"/>
                    </a:spcBef>
                  </a:pPr>
                  <a:r>
                    <a:rPr lang="en-US" altLang="x-none" sz="100" b="1">
                      <a:latin typeface="Courier New" pitchFamily="49" charset="0"/>
                    </a:rPr>
                    <a:t>        while (attrs.hasMoreElements()) {</a:t>
                  </a:r>
                </a:p>
                <a:p>
                  <a:pPr>
                    <a:spcBef>
                      <a:spcPct val="0"/>
                    </a:spcBef>
                  </a:pPr>
                  <a:r>
                    <a:rPr lang="en-US" altLang="x-none" sz="100" b="1">
                      <a:latin typeface="Courier New" pitchFamily="49" charset="0"/>
                    </a:rPr>
                    <a:t>            String attr = (String) attrs.nextElement();</a:t>
                  </a:r>
                </a:p>
                <a:p>
                  <a:pPr>
                    <a:spcBef>
                      <a:spcPct val="0"/>
                    </a:spcBef>
                  </a:pPr>
                  <a:r>
                    <a:rPr lang="en-US" altLang="x-none" sz="100" b="1">
                      <a:latin typeface="Courier New" pitchFamily="49" charset="0"/>
                    </a:rPr>
                    <a:t>            results.addElement(attr);</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String names[] = new String[results.size()];</a:t>
                  </a:r>
                </a:p>
                <a:p>
                  <a:pPr>
                    <a:spcBef>
                      <a:spcPct val="0"/>
                    </a:spcBef>
                  </a:pPr>
                  <a:r>
                    <a:rPr lang="en-US" altLang="x-none" sz="100" b="1">
                      <a:latin typeface="Courier New" pitchFamily="49" charset="0"/>
                    </a:rPr>
                    <a:t>        for (int i = 0; i &lt; names.length; i++)</a:t>
                  </a:r>
                </a:p>
                <a:p>
                  <a:pPr>
                    <a:spcBef>
                      <a:spcPct val="0"/>
                    </a:spcBef>
                  </a:pPr>
                  <a:r>
                    <a:rPr lang="en-US" altLang="x-none" sz="100" b="1">
                      <a:latin typeface="Courier New" pitchFamily="49" charset="0"/>
                    </a:rPr>
                    <a:t>            names[i] = (String) results.elementAt(i);</a:t>
                  </a:r>
                </a:p>
                <a:p>
                  <a:pPr>
                    <a:spcBef>
                      <a:spcPct val="0"/>
                    </a:spcBef>
                  </a:pPr>
                  <a:r>
                    <a:rPr lang="en-US" altLang="x-none" sz="100" b="1">
                      <a:latin typeface="Courier New" pitchFamily="49" charset="0"/>
                    </a:rPr>
                    <a:t>        return (names);</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Invalidates this session and unbinds any objects bound to it.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@exception IllegalStateException if this method is called on</a:t>
                  </a:r>
                </a:p>
                <a:p>
                  <a:pPr>
                    <a:spcBef>
                      <a:spcPct val="0"/>
                    </a:spcBef>
                  </a:pPr>
                  <a:r>
                    <a:rPr lang="en-US" altLang="x-none" sz="100" b="1">
                      <a:latin typeface="Courier New" pitchFamily="49" charset="0"/>
                    </a:rPr>
                    <a:t>     *  an invalidated 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void invalidate()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Cause this session to expire</a:t>
                  </a:r>
                </a:p>
                <a:p>
                  <a:pPr>
                    <a:spcBef>
                      <a:spcPct val="0"/>
                    </a:spcBef>
                  </a:pPr>
                  <a:r>
                    <a:rPr lang="en-US" altLang="x-none" sz="100" b="1">
                      <a:latin typeface="Courier New" pitchFamily="49" charset="0"/>
                    </a:rPr>
                    <a:t>        expire();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Return &lt;code&gt;true&lt;/code&gt; if the client does not yet know about the</a:t>
                  </a:r>
                </a:p>
                <a:p>
                  <a:pPr>
                    <a:spcBef>
                      <a:spcPct val="0"/>
                    </a:spcBef>
                  </a:pPr>
                  <a:r>
                    <a:rPr lang="en-US" altLang="x-none" sz="100" b="1">
                      <a:latin typeface="Courier New" pitchFamily="49" charset="0"/>
                    </a:rPr>
                    <a:t>     * session, or if the client chooses not to join the session.  For</a:t>
                  </a:r>
                </a:p>
                <a:p>
                  <a:pPr>
                    <a:spcBef>
                      <a:spcPct val="0"/>
                    </a:spcBef>
                  </a:pPr>
                  <a:r>
                    <a:rPr lang="en-US" altLang="x-none" sz="100" b="1">
                      <a:latin typeface="Courier New" pitchFamily="49" charset="0"/>
                    </a:rPr>
                    <a:t>     * example, if the server used only cookie-based sessions, and the client</a:t>
                  </a:r>
                </a:p>
                <a:p>
                  <a:pPr>
                    <a:spcBef>
                      <a:spcPct val="0"/>
                    </a:spcBef>
                  </a:pPr>
                  <a:r>
                    <a:rPr lang="en-US" altLang="x-none" sz="100" b="1">
                      <a:latin typeface="Courier New" pitchFamily="49" charset="0"/>
                    </a:rPr>
                    <a:t>     * has disabled the use of cookies, then a session would be new on each</a:t>
                  </a:r>
                </a:p>
                <a:p>
                  <a:pPr>
                    <a:spcBef>
                      <a:spcPct val="0"/>
                    </a:spcBef>
                  </a:pPr>
                  <a:r>
                    <a:rPr lang="en-US" altLang="x-none" sz="100" b="1">
                      <a:latin typeface="Courier New" pitchFamily="49" charset="0"/>
                    </a:rPr>
                    <a:t>     * request.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@exception IllegalStateException if this method is called on an</a:t>
                  </a:r>
                </a:p>
                <a:p>
                  <a:pPr>
                    <a:spcBef>
                      <a:spcPct val="0"/>
                    </a:spcBef>
                  </a:pPr>
                  <a:r>
                    <a:rPr lang="en-US" altLang="x-none" sz="100" b="1">
                      <a:latin typeface="Courier New" pitchFamily="49" charset="0"/>
                    </a:rPr>
                    <a:t>     *  invalidated 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boolean isNew()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return (this.isNew);</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p:txBody>
            </p:sp>
            <p:sp>
              <p:nvSpPr>
                <p:cNvPr id="64554" name="Text Box 13"/>
                <p:cNvSpPr txBox="1">
                  <a:spLocks noChangeArrowheads="1"/>
                </p:cNvSpPr>
                <p:nvPr/>
              </p:nvSpPr>
              <p:spPr bwMode="auto">
                <a:xfrm>
                  <a:off x="2016" y="1056"/>
                  <a:ext cx="624" cy="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Bind an object to this session, using the specified name.  If an object</a:t>
                  </a:r>
                </a:p>
                <a:p>
                  <a:pPr>
                    <a:spcBef>
                      <a:spcPct val="0"/>
                    </a:spcBef>
                  </a:pPr>
                  <a:r>
                    <a:rPr lang="en-US" altLang="x-none" sz="100" b="1">
                      <a:latin typeface="Courier New" pitchFamily="49" charset="0"/>
                    </a:rPr>
                    <a:t>     * of the same name is already bound to this session, the object is</a:t>
                  </a:r>
                </a:p>
                <a:p>
                  <a:pPr>
                    <a:spcBef>
                      <a:spcPct val="0"/>
                    </a:spcBef>
                  </a:pPr>
                  <a:r>
                    <a:rPr lang="en-US" altLang="x-none" sz="100" b="1">
                      <a:latin typeface="Courier New" pitchFamily="49" charset="0"/>
                    </a:rPr>
                    <a:t>     * replaced.</a:t>
                  </a:r>
                </a:p>
                <a:p>
                  <a:pPr>
                    <a:spcBef>
                      <a:spcPct val="0"/>
                    </a:spcBef>
                  </a:pPr>
                  <a:r>
                    <a:rPr lang="en-US" altLang="x-none" sz="100" b="1">
                      <a:latin typeface="Courier New" pitchFamily="49" charset="0"/>
                    </a:rPr>
                    <a:t>     * &lt;p&gt;</a:t>
                  </a:r>
                </a:p>
                <a:p>
                  <a:pPr>
                    <a:spcBef>
                      <a:spcPct val="0"/>
                    </a:spcBef>
                  </a:pPr>
                  <a:r>
                    <a:rPr lang="en-US" altLang="x-none" sz="100" b="1">
                      <a:latin typeface="Courier New" pitchFamily="49" charset="0"/>
                    </a:rPr>
                    <a:t>     * After this method executes, and if the object implements</a:t>
                  </a:r>
                </a:p>
                <a:p>
                  <a:pPr>
                    <a:spcBef>
                      <a:spcPct val="0"/>
                    </a:spcBef>
                  </a:pPr>
                  <a:r>
                    <a:rPr lang="en-US" altLang="x-none" sz="100" b="1">
                      <a:latin typeface="Courier New" pitchFamily="49" charset="0"/>
                    </a:rPr>
                    <a:t>     * &lt;code&gt;HttpSessionBindingListener&lt;/code&gt;, the container calls</a:t>
                  </a:r>
                </a:p>
                <a:p>
                  <a:pPr>
                    <a:spcBef>
                      <a:spcPct val="0"/>
                    </a:spcBef>
                  </a:pPr>
                  <a:r>
                    <a:rPr lang="en-US" altLang="x-none" sz="100" b="1">
                      <a:latin typeface="Courier New" pitchFamily="49" charset="0"/>
                    </a:rPr>
                    <a:t>     * &lt;code&gt;valueBound()&lt;/code&gt; on the object.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@param name Name to which the object is bound, cannot be null</a:t>
                  </a:r>
                </a:p>
                <a:p>
                  <a:pPr>
                    <a:spcBef>
                      <a:spcPct val="0"/>
                    </a:spcBef>
                  </a:pPr>
                  <a:r>
                    <a:rPr lang="en-US" altLang="x-none" sz="100" b="1">
                      <a:latin typeface="Courier New" pitchFamily="49" charset="0"/>
                    </a:rPr>
                    <a:t>     * @param value Object to be bound, cannot be null</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@exception IllegalStateException if this method is called on an</a:t>
                  </a:r>
                </a:p>
                <a:p>
                  <a:pPr>
                    <a:spcBef>
                      <a:spcPct val="0"/>
                    </a:spcBef>
                  </a:pPr>
                  <a:r>
                    <a:rPr lang="en-US" altLang="x-none" sz="100" b="1">
                      <a:latin typeface="Courier New" pitchFamily="49" charset="0"/>
                    </a:rPr>
                    <a:t>     *  invalidated 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@deprecated As of Version 2.2, this method is replaced by</a:t>
                  </a:r>
                </a:p>
                <a:p>
                  <a:pPr>
                    <a:spcBef>
                      <a:spcPct val="0"/>
                    </a:spcBef>
                  </a:pPr>
                  <a:r>
                    <a:rPr lang="en-US" altLang="x-none" sz="100" b="1">
                      <a:latin typeface="Courier New" pitchFamily="49" charset="0"/>
                    </a:rPr>
                    <a:t>     *  &lt;code&gt;setAttribute()&lt;/code&gt;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void putValue(String name, Object value)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setAttribute(name, value);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Remove the object bound with the specified name from this session.  If</a:t>
                  </a:r>
                </a:p>
                <a:p>
                  <a:pPr>
                    <a:spcBef>
                      <a:spcPct val="0"/>
                    </a:spcBef>
                  </a:pPr>
                  <a:r>
                    <a:rPr lang="en-US" altLang="x-none" sz="100" b="1">
                      <a:latin typeface="Courier New" pitchFamily="49" charset="0"/>
                    </a:rPr>
                    <a:t>     * the session does not have an object bound with this name, this method</a:t>
                  </a:r>
                </a:p>
                <a:p>
                  <a:pPr>
                    <a:spcBef>
                      <a:spcPct val="0"/>
                    </a:spcBef>
                  </a:pPr>
                  <a:r>
                    <a:rPr lang="en-US" altLang="x-none" sz="100" b="1">
                      <a:latin typeface="Courier New" pitchFamily="49" charset="0"/>
                    </a:rPr>
                    <a:t>     * does nothing.</a:t>
                  </a:r>
                </a:p>
                <a:p>
                  <a:pPr>
                    <a:spcBef>
                      <a:spcPct val="0"/>
                    </a:spcBef>
                  </a:pPr>
                  <a:r>
                    <a:rPr lang="en-US" altLang="x-none" sz="100" b="1">
                      <a:latin typeface="Courier New" pitchFamily="49" charset="0"/>
                    </a:rPr>
                    <a:t>     * &lt;p&gt;</a:t>
                  </a:r>
                </a:p>
                <a:p>
                  <a:pPr>
                    <a:spcBef>
                      <a:spcPct val="0"/>
                    </a:spcBef>
                  </a:pPr>
                  <a:r>
                    <a:rPr lang="en-US" altLang="x-none" sz="100" b="1">
                      <a:latin typeface="Courier New" pitchFamily="49" charset="0"/>
                    </a:rPr>
                    <a:t>     * After this method executes, and if the object implements</a:t>
                  </a:r>
                </a:p>
                <a:p>
                  <a:pPr>
                    <a:spcBef>
                      <a:spcPct val="0"/>
                    </a:spcBef>
                  </a:pPr>
                  <a:r>
                    <a:rPr lang="en-US" altLang="x-none" sz="100" b="1">
                      <a:latin typeface="Courier New" pitchFamily="49" charset="0"/>
                    </a:rPr>
                    <a:t>     * &lt;code&gt;HttpSessionBindingListener&lt;/code&gt;, the container calls</a:t>
                  </a:r>
                </a:p>
                <a:p>
                  <a:pPr>
                    <a:spcBef>
                      <a:spcPct val="0"/>
                    </a:spcBef>
                  </a:pPr>
                  <a:r>
                    <a:rPr lang="en-US" altLang="x-none" sz="100" b="1">
                      <a:latin typeface="Courier New" pitchFamily="49" charset="0"/>
                    </a:rPr>
                    <a:t>     * &lt;code&gt;valueUnbound()&lt;/code&gt; on the object.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@param name Name of the object to remove from this 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@exception IllegalStateException if this method is called on an</a:t>
                  </a:r>
                </a:p>
                <a:p>
                  <a:pPr>
                    <a:spcBef>
                      <a:spcPct val="0"/>
                    </a:spcBef>
                  </a:pPr>
                  <a:r>
                    <a:rPr lang="en-US" altLang="x-none" sz="100" b="1">
                      <a:latin typeface="Courier New" pitchFamily="49" charset="0"/>
                    </a:rPr>
                    <a:t>     *  invalidated 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void removeAttribute(String name)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synchronized (attributes) {</a:t>
                  </a:r>
                </a:p>
                <a:p>
                  <a:pPr>
                    <a:spcBef>
                      <a:spcPct val="0"/>
                    </a:spcBef>
                  </a:pPr>
                  <a:r>
                    <a:rPr lang="en-US" altLang="x-none" sz="100" b="1">
                      <a:latin typeface="Courier New" pitchFamily="49" charset="0"/>
                    </a:rPr>
                    <a:t>            Object object = attributes.get(name);</a:t>
                  </a:r>
                </a:p>
                <a:p>
                  <a:pPr>
                    <a:spcBef>
                      <a:spcPct val="0"/>
                    </a:spcBef>
                  </a:pPr>
                  <a:r>
                    <a:rPr lang="en-US" altLang="x-none" sz="100" b="1">
                      <a:latin typeface="Courier New" pitchFamily="49" charset="0"/>
                    </a:rPr>
                    <a:t>            if (object == null)</a:t>
                  </a:r>
                </a:p>
                <a:p>
                  <a:pPr>
                    <a:spcBef>
                      <a:spcPct val="0"/>
                    </a:spcBef>
                  </a:pPr>
                  <a:r>
                    <a:rPr lang="en-US" altLang="x-none" sz="100" b="1">
                      <a:latin typeface="Courier New" pitchFamily="49" charset="0"/>
                    </a:rPr>
                    <a:t>                return;</a:t>
                  </a:r>
                </a:p>
                <a:p>
                  <a:pPr>
                    <a:spcBef>
                      <a:spcPct val="0"/>
                    </a:spcBef>
                  </a:pPr>
                  <a:r>
                    <a:rPr lang="en-US" altLang="x-none" sz="100" b="1">
                      <a:latin typeface="Courier New" pitchFamily="49" charset="0"/>
                    </a:rPr>
                    <a:t>            attributes.remove(name);</a:t>
                  </a:r>
                </a:p>
                <a:p>
                  <a:pPr>
                    <a:spcBef>
                      <a:spcPct val="0"/>
                    </a:spcBef>
                  </a:pPr>
                  <a:r>
                    <a:rPr lang="en-US" altLang="x-none" sz="100" b="1">
                      <a:latin typeface="Courier New" pitchFamily="49" charset="0"/>
                    </a:rPr>
                    <a:t>            //      System.out.println( "Removing attribute " + name );</a:t>
                  </a:r>
                </a:p>
                <a:p>
                  <a:pPr>
                    <a:spcBef>
                      <a:spcPct val="0"/>
                    </a:spcBef>
                  </a:pPr>
                  <a:r>
                    <a:rPr lang="en-US" altLang="x-none" sz="100" b="1">
                      <a:latin typeface="Courier New" pitchFamily="49" charset="0"/>
                    </a:rPr>
                    <a:t>            if (object instanceof HttpSessionBindingListener) {</a:t>
                  </a:r>
                </a:p>
                <a:p>
                  <a:pPr>
                    <a:spcBef>
                      <a:spcPct val="0"/>
                    </a:spcBef>
                  </a:pPr>
                  <a:r>
                    <a:rPr lang="en-US" altLang="x-none" sz="100" b="1">
                      <a:latin typeface="Courier New" pitchFamily="49" charset="0"/>
                    </a:rPr>
                    <a:t>                ((HttpSessionBindingListener) object).valueUnbound</a:t>
                  </a:r>
                </a:p>
                <a:p>
                  <a:pPr>
                    <a:spcBef>
                      <a:spcPct val="0"/>
                    </a:spcBef>
                  </a:pPr>
                  <a:r>
                    <a:rPr lang="en-US" altLang="x-none" sz="100" b="1">
                      <a:latin typeface="Courier New" pitchFamily="49" charset="0"/>
                    </a:rPr>
                    <a:t>                    (new HttpSessionBindingEvent((HttpSession) this, name));</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Remove the object bound with the specified name from this session.  If</a:t>
                  </a:r>
                </a:p>
                <a:p>
                  <a:pPr>
                    <a:spcBef>
                      <a:spcPct val="0"/>
                    </a:spcBef>
                  </a:pPr>
                  <a:r>
                    <a:rPr lang="en-US" altLang="x-none" sz="100" b="1">
                      <a:latin typeface="Courier New" pitchFamily="49" charset="0"/>
                    </a:rPr>
                    <a:t>     * the session does not have an object bound with this name, this method</a:t>
                  </a:r>
                </a:p>
                <a:p>
                  <a:pPr>
                    <a:spcBef>
                      <a:spcPct val="0"/>
                    </a:spcBef>
                  </a:pPr>
                  <a:r>
                    <a:rPr lang="en-US" altLang="x-none" sz="100" b="1">
                      <a:latin typeface="Courier New" pitchFamily="49" charset="0"/>
                    </a:rPr>
                    <a:t>     * does nothing.</a:t>
                  </a:r>
                </a:p>
                <a:p>
                  <a:pPr>
                    <a:spcBef>
                      <a:spcPct val="0"/>
                    </a:spcBef>
                  </a:pPr>
                  <a:r>
                    <a:rPr lang="en-US" altLang="x-none" sz="100" b="1">
                      <a:latin typeface="Courier New" pitchFamily="49" charset="0"/>
                    </a:rPr>
                    <a:t>     * &lt;p&gt;</a:t>
                  </a:r>
                </a:p>
                <a:p>
                  <a:pPr>
                    <a:spcBef>
                      <a:spcPct val="0"/>
                    </a:spcBef>
                  </a:pPr>
                  <a:r>
                    <a:rPr lang="en-US" altLang="x-none" sz="100" b="1">
                      <a:latin typeface="Courier New" pitchFamily="49" charset="0"/>
                    </a:rPr>
                    <a:t>     * After this method executes, and if the object implements</a:t>
                  </a:r>
                </a:p>
                <a:p>
                  <a:pPr>
                    <a:spcBef>
                      <a:spcPct val="0"/>
                    </a:spcBef>
                  </a:pPr>
                  <a:r>
                    <a:rPr lang="en-US" altLang="x-none" sz="100" b="1">
                      <a:latin typeface="Courier New" pitchFamily="49" charset="0"/>
                    </a:rPr>
                    <a:t>     * &lt;code&gt;HttpSessionBindingListener&lt;/code&gt;, the container calls</a:t>
                  </a:r>
                </a:p>
                <a:p>
                  <a:pPr>
                    <a:spcBef>
                      <a:spcPct val="0"/>
                    </a:spcBef>
                  </a:pPr>
                  <a:r>
                    <a:rPr lang="en-US" altLang="x-none" sz="100" b="1">
                      <a:latin typeface="Courier New" pitchFamily="49" charset="0"/>
                    </a:rPr>
                    <a:t>     * &lt;code&gt;valueUnbound()&lt;/code&gt; on the object.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@param name Name of the object to remove from this 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@exception IllegalStateException if this method is called on an</a:t>
                  </a:r>
                </a:p>
                <a:p>
                  <a:pPr>
                    <a:spcBef>
                      <a:spcPct val="0"/>
                    </a:spcBef>
                  </a:pPr>
                  <a:r>
                    <a:rPr lang="en-US" altLang="x-none" sz="100" b="1">
                      <a:latin typeface="Courier New" pitchFamily="49" charset="0"/>
                    </a:rPr>
                    <a:t>     *  invalidated 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@deprecated As of Version 2.2, this method is replaced by</a:t>
                  </a:r>
                </a:p>
                <a:p>
                  <a:pPr>
                    <a:spcBef>
                      <a:spcPct val="0"/>
                    </a:spcBef>
                  </a:pPr>
                  <a:r>
                    <a:rPr lang="en-US" altLang="x-none" sz="100" b="1">
                      <a:latin typeface="Courier New" pitchFamily="49" charset="0"/>
                    </a:rPr>
                    <a:t>     *  &lt;code&gt;removeAttribute()&lt;/code&gt;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void removeValue(String name)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removeAttribute(name);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Bind an object to this session, using the specified name.  If an object</a:t>
                  </a:r>
                </a:p>
                <a:p>
                  <a:pPr>
                    <a:spcBef>
                      <a:spcPct val="0"/>
                    </a:spcBef>
                  </a:pPr>
                  <a:r>
                    <a:rPr lang="en-US" altLang="x-none" sz="100" b="1">
                      <a:latin typeface="Courier New" pitchFamily="49" charset="0"/>
                    </a:rPr>
                    <a:t>     * of the same name is already bound to this session, the object is</a:t>
                  </a:r>
                </a:p>
                <a:p>
                  <a:pPr>
                    <a:spcBef>
                      <a:spcPct val="0"/>
                    </a:spcBef>
                  </a:pPr>
                  <a:r>
                    <a:rPr lang="en-US" altLang="x-none" sz="100" b="1">
                      <a:latin typeface="Courier New" pitchFamily="49" charset="0"/>
                    </a:rPr>
                    <a:t>     * replaced.</a:t>
                  </a:r>
                </a:p>
                <a:p>
                  <a:pPr>
                    <a:spcBef>
                      <a:spcPct val="0"/>
                    </a:spcBef>
                  </a:pPr>
                  <a:r>
                    <a:rPr lang="en-US" altLang="x-none" sz="100" b="1">
                      <a:latin typeface="Courier New" pitchFamily="49" charset="0"/>
                    </a:rPr>
                    <a:t>     * &lt;p&gt;</a:t>
                  </a:r>
                </a:p>
                <a:p>
                  <a:pPr>
                    <a:spcBef>
                      <a:spcPct val="0"/>
                    </a:spcBef>
                  </a:pPr>
                  <a:r>
                    <a:rPr lang="en-US" altLang="x-none" sz="100" b="1">
                      <a:latin typeface="Courier New" pitchFamily="49" charset="0"/>
                    </a:rPr>
                    <a:t>     * After this method executes, and if the object implements</a:t>
                  </a:r>
                </a:p>
                <a:p>
                  <a:pPr>
                    <a:spcBef>
                      <a:spcPct val="0"/>
                    </a:spcBef>
                  </a:pPr>
                  <a:r>
                    <a:rPr lang="en-US" altLang="x-none" sz="100" b="1">
                      <a:latin typeface="Courier New" pitchFamily="49" charset="0"/>
                    </a:rPr>
                    <a:t>     * &lt;code&gt;HttpSessionBindingListener&lt;/code&gt;, the container calls</a:t>
                  </a:r>
                </a:p>
                <a:p>
                  <a:pPr>
                    <a:spcBef>
                      <a:spcPct val="0"/>
                    </a:spcBef>
                  </a:pPr>
                  <a:r>
                    <a:rPr lang="en-US" altLang="x-none" sz="100" b="1">
                      <a:latin typeface="Courier New" pitchFamily="49" charset="0"/>
                    </a:rPr>
                    <a:t>     * &lt;code&gt;valueBound()&lt;/code&gt; on the object.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@param name Name to which the object is bound, cannot be null</a:t>
                  </a:r>
                </a:p>
                <a:p>
                  <a:pPr>
                    <a:spcBef>
                      <a:spcPct val="0"/>
                    </a:spcBef>
                  </a:pPr>
                  <a:r>
                    <a:rPr lang="en-US" altLang="x-none" sz="100" b="1">
                      <a:latin typeface="Courier New" pitchFamily="49" charset="0"/>
                    </a:rPr>
                    <a:t>     * @param value Object to be bound, cannot be null</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@exception IllegalArgumentException if an attempt is made to add a</a:t>
                  </a:r>
                </a:p>
                <a:p>
                  <a:pPr>
                    <a:spcBef>
                      <a:spcPct val="0"/>
                    </a:spcBef>
                  </a:pPr>
                  <a:r>
                    <a:rPr lang="en-US" altLang="x-none" sz="100" b="1">
                      <a:latin typeface="Courier New" pitchFamily="49" charset="0"/>
                    </a:rPr>
                    <a:t>     *  non-serializable object in an environment marked distributable.</a:t>
                  </a:r>
                </a:p>
                <a:p>
                  <a:pPr>
                    <a:spcBef>
                      <a:spcPct val="0"/>
                    </a:spcBef>
                  </a:pPr>
                  <a:r>
                    <a:rPr lang="en-US" altLang="x-none" sz="100" b="1">
                      <a:latin typeface="Courier New" pitchFamily="49" charset="0"/>
                    </a:rPr>
                    <a:t>     * @exception IllegalStateException if this method is called on an</a:t>
                  </a:r>
                </a:p>
                <a:p>
                  <a:pPr>
                    <a:spcBef>
                      <a:spcPct val="0"/>
                    </a:spcBef>
                  </a:pPr>
                  <a:r>
                    <a:rPr lang="en-US" altLang="x-none" sz="100" b="1">
                      <a:latin typeface="Courier New" pitchFamily="49" charset="0"/>
                    </a:rPr>
                    <a:t>     *  invalidated 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void setAttribute(String name, Object value)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if ((manager != null) &amp;&amp; manager.getDistributable() &amp;&amp;</a:t>
                  </a:r>
                </a:p>
                <a:p>
                  <a:pPr>
                    <a:spcBef>
                      <a:spcPct val="0"/>
                    </a:spcBef>
                  </a:pPr>
                  <a:r>
                    <a:rPr lang="en-US" altLang="x-none" sz="100" b="1">
                      <a:latin typeface="Courier New" pitchFamily="49" charset="0"/>
                    </a:rPr>
                    <a:t>          !(value instanceof Serializable))</a:t>
                  </a:r>
                </a:p>
                <a:p>
                  <a:pPr>
                    <a:spcBef>
                      <a:spcPct val="0"/>
                    </a:spcBef>
                  </a:pPr>
                  <a:r>
                    <a:rPr lang="en-US" altLang="x-none" sz="100" b="1">
                      <a:latin typeface="Courier New" pitchFamily="49" charset="0"/>
                    </a:rPr>
                    <a:t>            throw new IllegalArgumentException</a:t>
                  </a:r>
                </a:p>
                <a:p>
                  <a:pPr>
                    <a:spcBef>
                      <a:spcPct val="0"/>
                    </a:spcBef>
                  </a:pPr>
                  <a:r>
                    <a:rPr lang="en-US" altLang="x-none" sz="100" b="1">
                      <a:latin typeface="Courier New" pitchFamily="49" charset="0"/>
                    </a:rPr>
                    <a:t>                (sm.getString("standardSession.setAttribute.iae"));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synchronized (attributes) {</a:t>
                  </a:r>
                </a:p>
                <a:p>
                  <a:pPr>
                    <a:spcBef>
                      <a:spcPct val="0"/>
                    </a:spcBef>
                  </a:pPr>
                  <a:r>
                    <a:rPr lang="en-US" altLang="x-none" sz="100" b="1">
                      <a:latin typeface="Courier New" pitchFamily="49" charset="0"/>
                    </a:rPr>
                    <a:t>            removeAttribute(name);</a:t>
                  </a:r>
                </a:p>
                <a:p>
                  <a:pPr>
                    <a:spcBef>
                      <a:spcPct val="0"/>
                    </a:spcBef>
                  </a:pPr>
                  <a:r>
                    <a:rPr lang="en-US" altLang="x-none" sz="100" b="1">
                      <a:latin typeface="Courier New" pitchFamily="49" charset="0"/>
                    </a:rPr>
                    <a:t>            attributes.put(name, value);</a:t>
                  </a:r>
                </a:p>
                <a:p>
                  <a:pPr>
                    <a:spcBef>
                      <a:spcPct val="0"/>
                    </a:spcBef>
                  </a:pPr>
                  <a:r>
                    <a:rPr lang="en-US" altLang="x-none" sz="100" b="1">
                      <a:latin typeface="Courier New" pitchFamily="49" charset="0"/>
                    </a:rPr>
                    <a:t>            if (value instanceof HttpSessionBindingListener)</a:t>
                  </a:r>
                </a:p>
                <a:p>
                  <a:pPr>
                    <a:spcBef>
                      <a:spcPct val="0"/>
                    </a:spcBef>
                  </a:pPr>
                  <a:r>
                    <a:rPr lang="en-US" altLang="x-none" sz="100" b="1">
                      <a:latin typeface="Courier New" pitchFamily="49" charset="0"/>
                    </a:rPr>
                    <a:t>                ((HttpSessionBindingListener) value).valueBound</a:t>
                  </a:r>
                </a:p>
                <a:p>
                  <a:pPr>
                    <a:spcBef>
                      <a:spcPct val="0"/>
                    </a:spcBef>
                  </a:pPr>
                  <a:r>
                    <a:rPr lang="en-US" altLang="x-none" sz="100" b="1">
                      <a:latin typeface="Courier New" pitchFamily="49" charset="0"/>
                    </a:rPr>
                    <a:t>                    (new HttpSessionBindingEvent((HttpSession) this, name));</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 HttpSession Private Methods</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Read a serialized version of this session object from the specified</a:t>
                  </a:r>
                </a:p>
                <a:p>
                  <a:pPr>
                    <a:spcBef>
                      <a:spcPct val="0"/>
                    </a:spcBef>
                  </a:pPr>
                  <a:r>
                    <a:rPr lang="en-US" altLang="x-none" sz="100" b="1">
                      <a:latin typeface="Courier New" pitchFamily="49" charset="0"/>
                    </a:rPr>
                    <a:t>     * object input stream.</a:t>
                  </a:r>
                </a:p>
                <a:p>
                  <a:pPr>
                    <a:spcBef>
                      <a:spcPct val="0"/>
                    </a:spcBef>
                  </a:pPr>
                  <a:r>
                    <a:rPr lang="en-US" altLang="x-none" sz="100" b="1">
                      <a:latin typeface="Courier New" pitchFamily="49" charset="0"/>
                    </a:rPr>
                    <a:t>     * &lt;p&gt;</a:t>
                  </a:r>
                </a:p>
                <a:p>
                  <a:pPr>
                    <a:spcBef>
                      <a:spcPct val="0"/>
                    </a:spcBef>
                  </a:pPr>
                  <a:r>
                    <a:rPr lang="en-US" altLang="x-none" sz="100" b="1">
                      <a:latin typeface="Courier New" pitchFamily="49" charset="0"/>
                    </a:rPr>
                    <a:t>     * &lt;b&gt;IMPLEMENTATION NOTE&lt;/b&gt;:  The reference to the owning Manager</a:t>
                  </a:r>
                </a:p>
                <a:p>
                  <a:pPr>
                    <a:spcBef>
                      <a:spcPct val="0"/>
                    </a:spcBef>
                  </a:pPr>
                  <a:r>
                    <a:rPr lang="en-US" altLang="x-none" sz="100" b="1">
                      <a:latin typeface="Courier New" pitchFamily="49" charset="0"/>
                    </a:rPr>
                    <a:t>     * is not restored by this method, and must be set explicitly.</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@param stream The input stream to read from</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@exception ClassNotFoundException if an unknown class is specified</a:t>
                  </a:r>
                </a:p>
                <a:p>
                  <a:pPr>
                    <a:spcBef>
                      <a:spcPct val="0"/>
                    </a:spcBef>
                  </a:pPr>
                  <a:r>
                    <a:rPr lang="en-US" altLang="x-none" sz="100" b="1">
                      <a:latin typeface="Courier New" pitchFamily="49" charset="0"/>
                    </a:rPr>
                    <a:t>     * @exception IOException if an input/output error occurs</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private void readObject(ObjectInputStream stream)</a:t>
                  </a:r>
                </a:p>
                <a:p>
                  <a:pPr>
                    <a:spcBef>
                      <a:spcPct val="0"/>
                    </a:spcBef>
                  </a:pPr>
                  <a:r>
                    <a:rPr lang="en-US" altLang="x-none" sz="100" b="1">
                      <a:latin typeface="Courier New" pitchFamily="49" charset="0"/>
                    </a:rPr>
                    <a:t>        throws ClassNotFoundException, IOException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Deserialize the scalar instance variables (except Manager)</a:t>
                  </a:r>
                </a:p>
                <a:p>
                  <a:pPr>
                    <a:spcBef>
                      <a:spcPct val="0"/>
                    </a:spcBef>
                  </a:pPr>
                  <a:r>
                    <a:rPr lang="en-US" altLang="x-none" sz="100" b="1">
                      <a:latin typeface="Courier New" pitchFamily="49" charset="0"/>
                    </a:rPr>
                    <a:t>        creationTime = ((Long) stream.readObject()).longValue();</a:t>
                  </a:r>
                </a:p>
                <a:p>
                  <a:pPr>
                    <a:spcBef>
                      <a:spcPct val="0"/>
                    </a:spcBef>
                  </a:pPr>
                  <a:r>
                    <a:rPr lang="en-US" altLang="x-none" sz="100" b="1">
                      <a:latin typeface="Courier New" pitchFamily="49" charset="0"/>
                    </a:rPr>
                    <a:t>        id = (String) stream.readObject();</a:t>
                  </a:r>
                </a:p>
                <a:p>
                  <a:pPr>
                    <a:spcBef>
                      <a:spcPct val="0"/>
                    </a:spcBef>
                  </a:pPr>
                  <a:r>
                    <a:rPr lang="en-US" altLang="x-none" sz="100" b="1" u="sng">
                      <a:solidFill>
                        <a:schemeClr val="folHlink"/>
                      </a:solidFill>
                      <a:latin typeface="Courier New" pitchFamily="49" charset="0"/>
                    </a:rPr>
                    <a:t>        lastAccessedTime = ((Long) stream.readObject()).longValue();</a:t>
                  </a:r>
                </a:p>
                <a:p>
                  <a:pPr>
                    <a:spcBef>
                      <a:spcPct val="0"/>
                    </a:spcBef>
                  </a:pPr>
                  <a:r>
                    <a:rPr lang="en-US" altLang="x-none" sz="100" b="1" u="sng">
                      <a:solidFill>
                        <a:schemeClr val="folHlink"/>
                      </a:solidFill>
                      <a:latin typeface="Courier New" pitchFamily="49" charset="0"/>
                    </a:rPr>
                    <a:t>        maxInactiveInterval = ((Integer) stream.readObject()).intValue();</a:t>
                  </a:r>
                </a:p>
                <a:p>
                  <a:pPr>
                    <a:spcBef>
                      <a:spcPct val="0"/>
                    </a:spcBef>
                  </a:pPr>
                  <a:r>
                    <a:rPr lang="en-US" altLang="x-none" sz="100" b="1" u="sng">
                      <a:solidFill>
                        <a:schemeClr val="folHlink"/>
                      </a:solidFill>
                      <a:latin typeface="Courier New" pitchFamily="49" charset="0"/>
                    </a:rPr>
                    <a:t>        isNew = ((Boolean) stream.readObject()).booleanValue();</a:t>
                  </a:r>
                </a:p>
                <a:p>
                  <a:pPr>
                    <a:spcBef>
                      <a:spcPct val="0"/>
                    </a:spcBef>
                  </a:pPr>
                  <a:r>
                    <a:rPr lang="en-US" altLang="x-none" sz="100" b="1">
                      <a:latin typeface="Courier New" pitchFamily="49" charset="0"/>
                    </a:rPr>
                    <a:t>        isValid = ((Boolean) stream.readObject()).booleanValue();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Deserialize the attribute count and attribute values</a:t>
                  </a:r>
                </a:p>
                <a:p>
                  <a:pPr>
                    <a:spcBef>
                      <a:spcPct val="0"/>
                    </a:spcBef>
                  </a:pPr>
                  <a:r>
                    <a:rPr lang="en-US" altLang="x-none" sz="100" b="1">
                      <a:latin typeface="Courier New" pitchFamily="49" charset="0"/>
                    </a:rPr>
                    <a:t>        int n = ((Integer) stream.readObject()).intValue();</a:t>
                  </a:r>
                </a:p>
                <a:p>
                  <a:pPr>
                    <a:spcBef>
                      <a:spcPct val="0"/>
                    </a:spcBef>
                  </a:pPr>
                  <a:r>
                    <a:rPr lang="en-US" altLang="x-none" sz="100" b="1">
                      <a:latin typeface="Courier New" pitchFamily="49" charset="0"/>
                    </a:rPr>
                    <a:t>        for (int i = 0; i &lt; n; i++) {</a:t>
                  </a:r>
                </a:p>
                <a:p>
                  <a:pPr>
                    <a:spcBef>
                      <a:spcPct val="0"/>
                    </a:spcBef>
                  </a:pPr>
                  <a:r>
                    <a:rPr lang="en-US" altLang="x-none" sz="100" b="1">
                      <a:latin typeface="Courier New" pitchFamily="49" charset="0"/>
                    </a:rPr>
                    <a:t>            String name = (String) stream.readObject();</a:t>
                  </a:r>
                </a:p>
                <a:p>
                  <a:pPr>
                    <a:spcBef>
                      <a:spcPct val="0"/>
                    </a:spcBef>
                  </a:pPr>
                  <a:r>
                    <a:rPr lang="en-US" altLang="x-none" sz="100" b="1">
                      <a:latin typeface="Courier New" pitchFamily="49" charset="0"/>
                    </a:rPr>
                    <a:t>            Object value = (Object) stream.readObject();</a:t>
                  </a:r>
                </a:p>
                <a:p>
                  <a:pPr>
                    <a:spcBef>
                      <a:spcPct val="0"/>
                    </a:spcBef>
                  </a:pPr>
                  <a:r>
                    <a:rPr lang="en-US" altLang="x-none" sz="100" b="1">
                      <a:latin typeface="Courier New" pitchFamily="49" charset="0"/>
                    </a:rPr>
                    <a:t>            attributes.put(name, value);</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Write a serialized version of this session object to the specified</a:t>
                  </a:r>
                </a:p>
                <a:p>
                  <a:pPr>
                    <a:spcBef>
                      <a:spcPct val="0"/>
                    </a:spcBef>
                  </a:pPr>
                  <a:r>
                    <a:rPr lang="en-US" altLang="x-none" sz="100" b="1">
                      <a:latin typeface="Courier New" pitchFamily="49" charset="0"/>
                    </a:rPr>
                    <a:t>     * object output stream.</a:t>
                  </a:r>
                </a:p>
                <a:p>
                  <a:pPr>
                    <a:spcBef>
                      <a:spcPct val="0"/>
                    </a:spcBef>
                  </a:pPr>
                  <a:r>
                    <a:rPr lang="en-US" altLang="x-none" sz="100" b="1">
                      <a:latin typeface="Courier New" pitchFamily="49" charset="0"/>
                    </a:rPr>
                    <a:t>     * &lt;p&gt;</a:t>
                  </a:r>
                </a:p>
                <a:p>
                  <a:pPr>
                    <a:spcBef>
                      <a:spcPct val="0"/>
                    </a:spcBef>
                  </a:pPr>
                  <a:r>
                    <a:rPr lang="en-US" altLang="x-none" sz="100" b="1">
                      <a:latin typeface="Courier New" pitchFamily="49" charset="0"/>
                    </a:rPr>
                    <a:t>     * &lt;b&gt;IMPLEMENTATION NOTE&lt;/b&gt;:  The owning Manager will not be stored</a:t>
                  </a:r>
                </a:p>
                <a:p>
                  <a:pPr>
                    <a:spcBef>
                      <a:spcPct val="0"/>
                    </a:spcBef>
                  </a:pPr>
                  <a:r>
                    <a:rPr lang="en-US" altLang="x-none" sz="100" b="1">
                      <a:latin typeface="Courier New" pitchFamily="49" charset="0"/>
                    </a:rPr>
                    <a:t>     * in the serialized representation of this Session.  After calling</a:t>
                  </a:r>
                </a:p>
                <a:p>
                  <a:pPr>
                    <a:spcBef>
                      <a:spcPct val="0"/>
                    </a:spcBef>
                  </a:pPr>
                  <a:r>
                    <a:rPr lang="en-US" altLang="x-none" sz="100" b="1">
                      <a:latin typeface="Courier New" pitchFamily="49" charset="0"/>
                    </a:rPr>
                    <a:t>     * &lt;code&gt;readObject()&lt;/code&gt;, you must set the associated Manager</a:t>
                  </a:r>
                </a:p>
                <a:p>
                  <a:pPr>
                    <a:spcBef>
                      <a:spcPct val="0"/>
                    </a:spcBef>
                  </a:pPr>
                  <a:r>
                    <a:rPr lang="en-US" altLang="x-none" sz="100" b="1">
                      <a:latin typeface="Courier New" pitchFamily="49" charset="0"/>
                    </a:rPr>
                    <a:t>     * explicitly.</a:t>
                  </a:r>
                </a:p>
                <a:p>
                  <a:pPr>
                    <a:spcBef>
                      <a:spcPct val="0"/>
                    </a:spcBef>
                  </a:pPr>
                  <a:r>
                    <a:rPr lang="en-US" altLang="x-none" sz="100" b="1">
                      <a:latin typeface="Courier New" pitchFamily="49" charset="0"/>
                    </a:rPr>
                    <a:t>     * &lt;p&gt;</a:t>
                  </a:r>
                </a:p>
                <a:p>
                  <a:pPr>
                    <a:spcBef>
                      <a:spcPct val="0"/>
                    </a:spcBef>
                  </a:pPr>
                  <a:r>
                    <a:rPr lang="en-US" altLang="x-none" sz="100" b="1">
                      <a:latin typeface="Courier New" pitchFamily="49" charset="0"/>
                    </a:rPr>
                    <a:t>     * &lt;b&gt;IMPLEMENTATION NOTE&lt;/b&gt;:  Any attribute that is not Serializable</a:t>
                  </a:r>
                </a:p>
                <a:p>
                  <a:pPr>
                    <a:spcBef>
                      <a:spcPct val="0"/>
                    </a:spcBef>
                  </a:pPr>
                  <a:r>
                    <a:rPr lang="en-US" altLang="x-none" sz="100" b="1">
                      <a:latin typeface="Courier New" pitchFamily="49" charset="0"/>
                    </a:rPr>
                    <a:t>     * will be silently ignored.  If you do not want any such attributes,</a:t>
                  </a:r>
                </a:p>
                <a:p>
                  <a:pPr>
                    <a:spcBef>
                      <a:spcPct val="0"/>
                    </a:spcBef>
                  </a:pPr>
                  <a:r>
                    <a:rPr lang="en-US" altLang="x-none" sz="100" b="1">
                      <a:latin typeface="Courier New" pitchFamily="49" charset="0"/>
                    </a:rPr>
                    <a:t>     * be sure the &lt;code&gt;distributable&lt;/code&gt; property of our associated</a:t>
                  </a:r>
                </a:p>
                <a:p>
                  <a:pPr>
                    <a:spcBef>
                      <a:spcPct val="0"/>
                    </a:spcBef>
                  </a:pPr>
                  <a:r>
                    <a:rPr lang="en-US" altLang="x-none" sz="100" b="1">
                      <a:latin typeface="Courier New" pitchFamily="49" charset="0"/>
                    </a:rPr>
                    <a:t>     * Manager is set to &lt;code&gt;true&lt;/code&gt;.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@param stream The output stream to write to</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@exception IOException if an input/output error occurs</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private void writeObject(ObjectOutputStream stream) throws IOException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Write the scalar instance variables (except Manager)</a:t>
                  </a:r>
                </a:p>
                <a:p>
                  <a:pPr>
                    <a:spcBef>
                      <a:spcPct val="0"/>
                    </a:spcBef>
                  </a:pPr>
                  <a:r>
                    <a:rPr lang="en-US" altLang="x-none" sz="100" b="1">
                      <a:latin typeface="Courier New" pitchFamily="49" charset="0"/>
                    </a:rPr>
                    <a:t>        stream.writeObject(new Long(creationTime));</a:t>
                  </a:r>
                </a:p>
                <a:p>
                  <a:pPr>
                    <a:spcBef>
                      <a:spcPct val="0"/>
                    </a:spcBef>
                  </a:pPr>
                  <a:r>
                    <a:rPr lang="en-US" altLang="x-none" sz="100" b="1">
                      <a:latin typeface="Courier New" pitchFamily="49" charset="0"/>
                    </a:rPr>
                    <a:t>        stream.writeObject(id);</a:t>
                  </a:r>
                </a:p>
                <a:p>
                  <a:pPr>
                    <a:spcBef>
                      <a:spcPct val="0"/>
                    </a:spcBef>
                  </a:pPr>
                  <a:r>
                    <a:rPr lang="en-US" altLang="x-none" sz="100" b="1" u="sng">
                      <a:solidFill>
                        <a:schemeClr val="folHlink"/>
                      </a:solidFill>
                      <a:latin typeface="Courier New" pitchFamily="49" charset="0"/>
                    </a:rPr>
                    <a:t>        stream.writeObject(new Long(lastAccessedTime));</a:t>
                  </a:r>
                </a:p>
                <a:p>
                  <a:pPr>
                    <a:spcBef>
                      <a:spcPct val="0"/>
                    </a:spcBef>
                  </a:pPr>
                  <a:r>
                    <a:rPr lang="en-US" altLang="x-none" sz="100" b="1">
                      <a:latin typeface="Courier New" pitchFamily="49" charset="0"/>
                    </a:rPr>
                    <a:t>        stream.writeObject(new Integer(maxInactiveInterval));</a:t>
                  </a:r>
                </a:p>
                <a:p>
                  <a:pPr>
                    <a:spcBef>
                      <a:spcPct val="0"/>
                    </a:spcBef>
                  </a:pPr>
                  <a:r>
                    <a:rPr lang="en-US" altLang="x-none" sz="100" b="1">
                      <a:latin typeface="Courier New" pitchFamily="49" charset="0"/>
                    </a:rPr>
                    <a:t>        stream.writeObject(new Boolean(isNew));</a:t>
                  </a:r>
                </a:p>
                <a:p>
                  <a:pPr>
                    <a:spcBef>
                      <a:spcPct val="0"/>
                    </a:spcBef>
                  </a:pPr>
                  <a:r>
                    <a:rPr lang="en-US" altLang="x-none" sz="100" b="1">
                      <a:latin typeface="Courier New" pitchFamily="49" charset="0"/>
                    </a:rPr>
                    <a:t>        stream.writeObject(new Boolean(isValid));</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Accumulate the names of serializable attributes</a:t>
                  </a:r>
                </a:p>
                <a:p>
                  <a:pPr>
                    <a:spcBef>
                      <a:spcPct val="0"/>
                    </a:spcBef>
                  </a:pPr>
                  <a:r>
                    <a:rPr lang="en-US" altLang="x-none" sz="100" b="1">
                      <a:latin typeface="Courier New" pitchFamily="49" charset="0"/>
                    </a:rPr>
                    <a:t>        Vector results = new Vector();</a:t>
                  </a:r>
                </a:p>
                <a:p>
                  <a:pPr>
                    <a:spcBef>
                      <a:spcPct val="0"/>
                    </a:spcBef>
                  </a:pPr>
                  <a:r>
                    <a:rPr lang="en-US" altLang="x-none" sz="100" b="1">
                      <a:latin typeface="Courier New" pitchFamily="49" charset="0"/>
                    </a:rPr>
                    <a:t>        Enumeration attrs = getAttributeNames();</a:t>
                  </a:r>
                </a:p>
                <a:p>
                  <a:pPr>
                    <a:spcBef>
                      <a:spcPct val="0"/>
                    </a:spcBef>
                  </a:pPr>
                  <a:r>
                    <a:rPr lang="en-US" altLang="x-none" sz="100" b="1">
                      <a:latin typeface="Courier New" pitchFamily="49" charset="0"/>
                    </a:rPr>
                    <a:t>        while (attrs.hasMoreElements()) {</a:t>
                  </a:r>
                </a:p>
                <a:p>
                  <a:pPr>
                    <a:spcBef>
                      <a:spcPct val="0"/>
                    </a:spcBef>
                  </a:pPr>
                  <a:r>
                    <a:rPr lang="en-US" altLang="x-none" sz="100" b="1">
                      <a:latin typeface="Courier New" pitchFamily="49" charset="0"/>
                    </a:rPr>
                    <a:t>            String attr = (String) attrs.nextElement();</a:t>
                  </a:r>
                </a:p>
                <a:p>
                  <a:pPr>
                    <a:spcBef>
                      <a:spcPct val="0"/>
                    </a:spcBef>
                  </a:pPr>
                  <a:r>
                    <a:rPr lang="en-US" altLang="x-none" sz="100" b="1">
                      <a:latin typeface="Courier New" pitchFamily="49" charset="0"/>
                    </a:rPr>
                    <a:t>            Object value = attributes.get(attr);</a:t>
                  </a:r>
                </a:p>
                <a:p>
                  <a:pPr>
                    <a:spcBef>
                      <a:spcPct val="0"/>
                    </a:spcBef>
                  </a:pPr>
                  <a:r>
                    <a:rPr lang="en-US" altLang="x-none" sz="100" b="1">
                      <a:latin typeface="Courier New" pitchFamily="49" charset="0"/>
                    </a:rPr>
                    <a:t>            if (value instanceof Serializable)</a:t>
                  </a:r>
                </a:p>
                <a:p>
                  <a:pPr>
                    <a:spcBef>
                      <a:spcPct val="0"/>
                    </a:spcBef>
                  </a:pPr>
                  <a:r>
                    <a:rPr lang="en-US" altLang="x-none" sz="100" b="1">
                      <a:latin typeface="Courier New" pitchFamily="49" charset="0"/>
                    </a:rPr>
                    <a:t>                results.addElement(attr);</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Serialize the attribute count and the  attribute values</a:t>
                  </a:r>
                </a:p>
                <a:p>
                  <a:pPr>
                    <a:spcBef>
                      <a:spcPct val="0"/>
                    </a:spcBef>
                  </a:pPr>
                  <a:r>
                    <a:rPr lang="en-US" altLang="x-none" sz="100" b="1">
                      <a:latin typeface="Courier New" pitchFamily="49" charset="0"/>
                    </a:rPr>
                    <a:t>        stream.writeObject(new Integer(results.size()));</a:t>
                  </a:r>
                </a:p>
                <a:p>
                  <a:pPr>
                    <a:spcBef>
                      <a:spcPct val="0"/>
                    </a:spcBef>
                  </a:pPr>
                  <a:r>
                    <a:rPr lang="en-US" altLang="x-none" sz="100" b="1">
                      <a:latin typeface="Courier New" pitchFamily="49" charset="0"/>
                    </a:rPr>
                    <a:t>        Enumeration names = results.elements();</a:t>
                  </a:r>
                </a:p>
                <a:p>
                  <a:pPr>
                    <a:spcBef>
                      <a:spcPct val="0"/>
                    </a:spcBef>
                  </a:pPr>
                  <a:r>
                    <a:rPr lang="en-US" altLang="x-none" sz="100" b="1">
                      <a:latin typeface="Courier New" pitchFamily="49" charset="0"/>
                    </a:rPr>
                    <a:t>        while (names.hasMoreElements()) {</a:t>
                  </a:r>
                </a:p>
                <a:p>
                  <a:pPr>
                    <a:spcBef>
                      <a:spcPct val="0"/>
                    </a:spcBef>
                  </a:pPr>
                  <a:r>
                    <a:rPr lang="en-US" altLang="x-none" sz="100" b="1">
                      <a:latin typeface="Courier New" pitchFamily="49" charset="0"/>
                    </a:rPr>
                    <a:t>            String name = (String) names.nextElement();</a:t>
                  </a:r>
                </a:p>
                <a:p>
                  <a:pPr>
                    <a:spcBef>
                      <a:spcPct val="0"/>
                    </a:spcBef>
                  </a:pPr>
                  <a:r>
                    <a:rPr lang="en-US" altLang="x-none" sz="100" b="1">
                      <a:latin typeface="Courier New" pitchFamily="49" charset="0"/>
                    </a:rPr>
                    <a:t>            stream.writeObject(name);</a:t>
                  </a:r>
                </a:p>
                <a:p>
                  <a:pPr>
                    <a:spcBef>
                      <a:spcPct val="0"/>
                    </a:spcBef>
                  </a:pPr>
                  <a:r>
                    <a:rPr lang="en-US" altLang="x-none" sz="100" b="1">
                      <a:latin typeface="Courier New" pitchFamily="49" charset="0"/>
                    </a:rPr>
                    <a:t>            stream.writeObject(attributes.get(name));</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crosscut invalidate(StandardSession s): s &amp; (int getMaxInactiveInterval() | </a:t>
                  </a:r>
                </a:p>
                <a:p>
                  <a:pPr>
                    <a:spcBef>
                      <a:spcPct val="0"/>
                    </a:spcBef>
                  </a:pPr>
                  <a:r>
                    <a:rPr lang="en-US" altLang="x-none" sz="100" b="1">
                      <a:latin typeface="Courier New" pitchFamily="49" charset="0"/>
                    </a:rPr>
                    <a:t>                                                 long getCreationTime() |</a:t>
                  </a:r>
                </a:p>
                <a:p>
                  <a:pPr>
                    <a:spcBef>
                      <a:spcPct val="0"/>
                    </a:spcBef>
                  </a:pPr>
                  <a:r>
                    <a:rPr lang="en-US" altLang="x-none" sz="100" b="1">
                      <a:latin typeface="Courier New" pitchFamily="49" charset="0"/>
                    </a:rPr>
                    <a:t>                                                 Object getAttribute(String) | </a:t>
                  </a:r>
                </a:p>
                <a:p>
                  <a:pPr>
                    <a:spcBef>
                      <a:spcPct val="0"/>
                    </a:spcBef>
                  </a:pPr>
                  <a:r>
                    <a:rPr lang="en-US" altLang="x-none" sz="100" b="1">
                      <a:latin typeface="Courier New" pitchFamily="49" charset="0"/>
                    </a:rPr>
                    <a:t>                                                 Enumeration getAttributeNames() |</a:t>
                  </a:r>
                </a:p>
                <a:p>
                  <a:pPr>
                    <a:spcBef>
                      <a:spcPct val="0"/>
                    </a:spcBef>
                  </a:pPr>
                  <a:r>
                    <a:rPr lang="en-US" altLang="x-none" sz="100" b="1">
                      <a:latin typeface="Courier New" pitchFamily="49" charset="0"/>
                    </a:rPr>
                    <a:t>                                                 String[] getValueNames() |</a:t>
                  </a:r>
                </a:p>
                <a:p>
                  <a:pPr>
                    <a:spcBef>
                      <a:spcPct val="0"/>
                    </a:spcBef>
                  </a:pPr>
                  <a:r>
                    <a:rPr lang="en-US" altLang="x-none" sz="100" b="1">
                      <a:latin typeface="Courier New" pitchFamily="49" charset="0"/>
                    </a:rPr>
                    <a:t>                                                 void invalidate() |</a:t>
                  </a:r>
                </a:p>
                <a:p>
                  <a:pPr>
                    <a:spcBef>
                      <a:spcPct val="0"/>
                    </a:spcBef>
                  </a:pPr>
                  <a:r>
                    <a:rPr lang="en-US" altLang="x-none" sz="100" b="1">
                      <a:latin typeface="Courier New" pitchFamily="49" charset="0"/>
                    </a:rPr>
                    <a:t>                                                 boolean isNew() |</a:t>
                  </a:r>
                </a:p>
                <a:p>
                  <a:pPr>
                    <a:spcBef>
                      <a:spcPct val="0"/>
                    </a:spcBef>
                  </a:pPr>
                  <a:r>
                    <a:rPr lang="en-US" altLang="x-none" sz="100" b="1">
                      <a:latin typeface="Courier New" pitchFamily="49" charset="0"/>
                    </a:rPr>
                    <a:t>                                                 void removeAttribute(String) |</a:t>
                  </a:r>
                </a:p>
                <a:p>
                  <a:pPr>
                    <a:spcBef>
                      <a:spcPct val="0"/>
                    </a:spcBef>
                  </a:pPr>
                  <a:r>
                    <a:rPr lang="en-US" altLang="x-none" sz="100" b="1">
                      <a:latin typeface="Courier New" pitchFamily="49" charset="0"/>
                    </a:rPr>
                    <a:t>                                                 void setAttribute(String, Object));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static advice(StandardSession s): invalidate(s) {</a:t>
                  </a:r>
                </a:p>
                <a:p>
                  <a:pPr>
                    <a:spcBef>
                      <a:spcPct val="0"/>
                    </a:spcBef>
                  </a:pPr>
                  <a:r>
                    <a:rPr lang="en-US" altLang="x-none" sz="100" b="1">
                      <a:latin typeface="Courier New" pitchFamily="49" charset="0"/>
                    </a:rPr>
                    <a:t>        before {</a:t>
                  </a:r>
                </a:p>
                <a:p>
                  <a:pPr>
                    <a:spcBef>
                      <a:spcPct val="0"/>
                    </a:spcBef>
                  </a:pPr>
                  <a:r>
                    <a:rPr lang="en-US" altLang="x-none" sz="100" b="1">
                      <a:latin typeface="Courier New" pitchFamily="49" charset="0"/>
                    </a:rPr>
                    <a:t>            if (!s.isValid())</a:t>
                  </a:r>
                </a:p>
                <a:p>
                  <a:pPr>
                    <a:spcBef>
                      <a:spcPct val="0"/>
                    </a:spcBef>
                  </a:pPr>
                  <a:r>
                    <a:rPr lang="en-US" altLang="x-none" sz="100" b="1">
                      <a:latin typeface="Courier New" pitchFamily="49" charset="0"/>
                    </a:rPr>
                    <a:t>                throw new IllegalStateException</a:t>
                  </a:r>
                </a:p>
                <a:p>
                  <a:pPr>
                    <a:spcBef>
                      <a:spcPct val="0"/>
                    </a:spcBef>
                  </a:pPr>
                  <a:r>
                    <a:rPr lang="en-US" altLang="x-none" sz="100" b="1">
                      <a:latin typeface="Courier New" pitchFamily="49" charset="0"/>
                    </a:rPr>
                    <a:t>                    (s.sm.getString("standardSession." </a:t>
                  </a:r>
                </a:p>
                <a:p>
                  <a:pPr>
                    <a:spcBef>
                      <a:spcPct val="0"/>
                    </a:spcBef>
                  </a:pPr>
                  <a:r>
                    <a:rPr lang="en-US" altLang="x-none" sz="100" b="1">
                      <a:latin typeface="Courier New" pitchFamily="49" charset="0"/>
                    </a:rPr>
                    <a:t>                                    + thisJoinPoint.methodName</a:t>
                  </a:r>
                </a:p>
                <a:p>
                  <a:pPr>
                    <a:spcBef>
                      <a:spcPct val="0"/>
                    </a:spcBef>
                  </a:pPr>
                  <a:r>
                    <a:rPr lang="en-US" altLang="x-none" sz="100" b="1">
                      <a:latin typeface="Courier New" pitchFamily="49" charset="0"/>
                    </a:rPr>
                    <a:t>                                    + ".ise"));</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Private Class</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a:t>
                  </a:r>
                </a:p>
                <a:p>
                  <a:pPr>
                    <a:spcBef>
                      <a:spcPct val="0"/>
                    </a:spcBef>
                  </a:pPr>
                  <a:r>
                    <a:rPr lang="en-US" altLang="x-none" sz="100" b="1">
                      <a:latin typeface="Courier New" pitchFamily="49" charset="0"/>
                    </a:rPr>
                    <a:t> * This class is a dummy implementation of the &lt;code&gt;HttpSessionContext&lt;/code&gt;</a:t>
                  </a:r>
                </a:p>
                <a:p>
                  <a:pPr>
                    <a:spcBef>
                      <a:spcPct val="0"/>
                    </a:spcBef>
                  </a:pPr>
                  <a:r>
                    <a:rPr lang="en-US" altLang="x-none" sz="100" b="1">
                      <a:latin typeface="Courier New" pitchFamily="49" charset="0"/>
                    </a:rPr>
                    <a:t> * interface, to conform to the requirement that such an object be returned</a:t>
                  </a:r>
                </a:p>
                <a:p>
                  <a:pPr>
                    <a:spcBef>
                      <a:spcPct val="0"/>
                    </a:spcBef>
                  </a:pPr>
                  <a:r>
                    <a:rPr lang="en-US" altLang="x-none" sz="100" b="1">
                      <a:latin typeface="Courier New" pitchFamily="49" charset="0"/>
                    </a:rPr>
                    <a:t> * when &lt;code&gt;HttpSession.getSessionContext()&lt;/code&gt; is called.</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@author Craig R. McClanahan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@deprecated As of Java Servlet API 2.1 with no replacement.  The</a:t>
                  </a:r>
                </a:p>
                <a:p>
                  <a:pPr>
                    <a:spcBef>
                      <a:spcPct val="0"/>
                    </a:spcBef>
                  </a:pPr>
                  <a:r>
                    <a:rPr lang="en-US" altLang="x-none" sz="100" b="1">
                      <a:latin typeface="Courier New" pitchFamily="49" charset="0"/>
                    </a:rPr>
                    <a:t> *  interface will be removed in a future version of this API.</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final class StandardSessionContext implements HttpSessionContext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private Vector dummy = new Vector();</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Return the session identifiers of all sessions defined</a:t>
                  </a:r>
                </a:p>
                <a:p>
                  <a:pPr>
                    <a:spcBef>
                      <a:spcPct val="0"/>
                    </a:spcBef>
                  </a:pPr>
                  <a:r>
                    <a:rPr lang="en-US" altLang="x-none" sz="100" b="1">
                      <a:latin typeface="Courier New" pitchFamily="49" charset="0"/>
                    </a:rPr>
                    <a:t>     * within this context.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@deprecated As of Java Servlet API 2.1 with no replacement.</a:t>
                  </a:r>
                </a:p>
                <a:p>
                  <a:pPr>
                    <a:spcBef>
                      <a:spcPct val="0"/>
                    </a:spcBef>
                  </a:pPr>
                  <a:r>
                    <a:rPr lang="en-US" altLang="x-none" sz="100" b="1">
                      <a:latin typeface="Courier New" pitchFamily="49" charset="0"/>
                    </a:rPr>
                    <a:t>     *  This method must return an empty &lt;code&gt;Enumeration&lt;/code&gt;</a:t>
                  </a:r>
                </a:p>
                <a:p>
                  <a:pPr>
                    <a:spcBef>
                      <a:spcPct val="0"/>
                    </a:spcBef>
                  </a:pPr>
                  <a:r>
                    <a:rPr lang="en-US" altLang="x-none" sz="100" b="1">
                      <a:latin typeface="Courier New" pitchFamily="49" charset="0"/>
                    </a:rPr>
                    <a:t>     *  and will be removed in a future version of the API.</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Enumeration getIds()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return (dummy.elements());</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Return the &lt;code&gt;HttpSession&lt;/code&gt; associated with the</a:t>
                  </a:r>
                </a:p>
                <a:p>
                  <a:pPr>
                    <a:spcBef>
                      <a:spcPct val="0"/>
                    </a:spcBef>
                  </a:pPr>
                  <a:r>
                    <a:rPr lang="en-US" altLang="x-none" sz="100" b="1">
                      <a:latin typeface="Courier New" pitchFamily="49" charset="0"/>
                    </a:rPr>
                    <a:t>     * specified session identifier.</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@param id Session identifier for which to look up a 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@deprecated As of Java Servlet API 2.1 with no replacement.</a:t>
                  </a:r>
                </a:p>
                <a:p>
                  <a:pPr>
                    <a:spcBef>
                      <a:spcPct val="0"/>
                    </a:spcBef>
                  </a:pPr>
                  <a:r>
                    <a:rPr lang="en-US" altLang="x-none" sz="100" b="1">
                      <a:latin typeface="Courier New" pitchFamily="49" charset="0"/>
                    </a:rPr>
                    <a:t>     *  This method must return null and will be removed in a</a:t>
                  </a:r>
                </a:p>
                <a:p>
                  <a:pPr>
                    <a:spcBef>
                      <a:spcPct val="0"/>
                    </a:spcBef>
                  </a:pPr>
                  <a:r>
                    <a:rPr lang="en-US" altLang="x-none" sz="100" b="1">
                      <a:latin typeface="Courier New" pitchFamily="49" charset="0"/>
                    </a:rPr>
                    <a:t>     *  future version of the API.</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HttpSession getSession(String id)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return (null);</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a:t>
                  </a:r>
                </a:p>
                <a:p>
                  <a:pPr>
                    <a:spcBef>
                      <a:spcPct val="0"/>
                    </a:spcBef>
                  </a:pPr>
                  <a:endParaRPr lang="en-US" altLang="x-none" sz="100" b="1">
                    <a:latin typeface="Courier New" pitchFamily="49" charset="0"/>
                  </a:endParaRPr>
                </a:p>
                <a:p>
                  <a:endParaRPr lang="en-US" altLang="x-none" sz="100" b="1">
                    <a:latin typeface="Courier New" pitchFamily="49" charset="0"/>
                  </a:endParaRPr>
                </a:p>
                <a:p>
                  <a:endParaRPr lang="en-US" altLang="x-none" sz="100" b="1">
                    <a:latin typeface="Courier New" pitchFamily="49" charset="0"/>
                  </a:endParaRPr>
                </a:p>
              </p:txBody>
            </p:sp>
          </p:grpSp>
          <p:sp>
            <p:nvSpPr>
              <p:cNvPr id="64551" name="Text Box 14"/>
              <p:cNvSpPr txBox="1">
                <a:spLocks noChangeArrowheads="1"/>
              </p:cNvSpPr>
              <p:nvPr/>
            </p:nvSpPr>
            <p:spPr bwMode="auto">
              <a:xfrm>
                <a:off x="1644" y="912"/>
                <a:ext cx="744"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r>
                  <a:rPr lang="en-US" altLang="x-none" sz="900" b="1">
                    <a:latin typeface="Arial" charset="0"/>
                  </a:rPr>
                  <a:t>StandardSession</a:t>
                </a:r>
              </a:p>
            </p:txBody>
          </p:sp>
        </p:grpSp>
        <p:grpSp>
          <p:nvGrpSpPr>
            <p:cNvPr id="64525" name="Group 15"/>
            <p:cNvGrpSpPr>
              <a:grpSpLocks/>
            </p:cNvGrpSpPr>
            <p:nvPr/>
          </p:nvGrpSpPr>
          <p:grpSpPr bwMode="auto">
            <a:xfrm>
              <a:off x="3696" y="1775"/>
              <a:ext cx="960" cy="2497"/>
              <a:chOff x="3864" y="1008"/>
              <a:chExt cx="960" cy="2497"/>
            </a:xfrm>
          </p:grpSpPr>
          <p:grpSp>
            <p:nvGrpSpPr>
              <p:cNvPr id="64546" name="Group 16"/>
              <p:cNvGrpSpPr>
                <a:grpSpLocks/>
              </p:cNvGrpSpPr>
              <p:nvPr/>
            </p:nvGrpSpPr>
            <p:grpSpPr bwMode="auto">
              <a:xfrm>
                <a:off x="3864" y="1152"/>
                <a:ext cx="960" cy="2353"/>
                <a:chOff x="3840" y="1152"/>
                <a:chExt cx="960" cy="2353"/>
              </a:xfrm>
            </p:grpSpPr>
            <p:sp>
              <p:nvSpPr>
                <p:cNvPr id="64548" name="Rectangle 17"/>
                <p:cNvSpPr>
                  <a:spLocks noChangeArrowheads="1"/>
                </p:cNvSpPr>
                <p:nvPr/>
              </p:nvSpPr>
              <p:spPr bwMode="auto">
                <a:xfrm>
                  <a:off x="3840" y="1152"/>
                  <a:ext cx="511" cy="1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spcBef>
                      <a:spcPct val="0"/>
                    </a:spcBef>
                  </a:pPr>
                  <a:r>
                    <a:rPr lang="en-US" altLang="x-none" sz="100" b="1">
                      <a:latin typeface="Courier New" pitchFamily="49" charset="0"/>
                    </a:rPr>
                    <a:t>package org.apache.tomcat.session;</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import java.io.IOException;</a:t>
                  </a:r>
                </a:p>
                <a:p>
                  <a:pPr>
                    <a:spcBef>
                      <a:spcPct val="0"/>
                    </a:spcBef>
                  </a:pPr>
                  <a:r>
                    <a:rPr lang="en-US" altLang="x-none" sz="100" b="1">
                      <a:latin typeface="Courier New" pitchFamily="49" charset="0"/>
                    </a:rPr>
                    <a:t>import java.util.Enumeration;</a:t>
                  </a:r>
                </a:p>
                <a:p>
                  <a:pPr>
                    <a:spcBef>
                      <a:spcPct val="0"/>
                    </a:spcBef>
                  </a:pPr>
                  <a:r>
                    <a:rPr lang="en-US" altLang="x-none" sz="100" b="1">
                      <a:latin typeface="Courier New" pitchFamily="49" charset="0"/>
                    </a:rPr>
                    <a:t>import java.util.Hashtable;</a:t>
                  </a:r>
                </a:p>
                <a:p>
                  <a:pPr>
                    <a:spcBef>
                      <a:spcPct val="0"/>
                    </a:spcBef>
                  </a:pPr>
                  <a:r>
                    <a:rPr lang="en-US" altLang="x-none" sz="100" b="1">
                      <a:latin typeface="Courier New" pitchFamily="49" charset="0"/>
                    </a:rPr>
                    <a:t>import java.util.Vector;</a:t>
                  </a:r>
                </a:p>
                <a:p>
                  <a:pPr>
                    <a:spcBef>
                      <a:spcPct val="0"/>
                    </a:spcBef>
                  </a:pPr>
                  <a:r>
                    <a:rPr lang="en-US" altLang="x-none" sz="100" b="1">
                      <a:latin typeface="Courier New" pitchFamily="49" charset="0"/>
                    </a:rPr>
                    <a:t>import org.apache.tomcat.catalina.*;</a:t>
                  </a:r>
                </a:p>
                <a:p>
                  <a:pPr>
                    <a:spcBef>
                      <a:spcPct val="0"/>
                    </a:spcBef>
                  </a:pPr>
                  <a:r>
                    <a:rPr lang="en-US" altLang="x-none" sz="100" b="1">
                      <a:latin typeface="Courier New" pitchFamily="49" charset="0"/>
                    </a:rPr>
                    <a:t>import javax.servlet.http.Cookie;</a:t>
                  </a:r>
                </a:p>
                <a:p>
                  <a:pPr>
                    <a:spcBef>
                      <a:spcPct val="0"/>
                    </a:spcBef>
                  </a:pPr>
                  <a:r>
                    <a:rPr lang="en-US" altLang="x-none" sz="100" b="1">
                      <a:latin typeface="Courier New" pitchFamily="49" charset="0"/>
                    </a:rPr>
                    <a:t>import javax.servlet.http.HttpSession;</a:t>
                  </a:r>
                </a:p>
                <a:p>
                  <a:pPr>
                    <a:spcBef>
                      <a:spcPct val="0"/>
                    </a:spcBef>
                  </a:pPr>
                  <a:r>
                    <a:rPr lang="en-US" altLang="x-none" sz="100" b="1">
                      <a:latin typeface="Courier New" pitchFamily="49" charset="0"/>
                    </a:rPr>
                    <a:t>import org.apache.tomcat.util.StringManager;</a:t>
                  </a:r>
                </a:p>
                <a:p>
                  <a:pPr>
                    <a:spcBef>
                      <a:spcPct val="0"/>
                    </a:spcBef>
                  </a:pPr>
                  <a:r>
                    <a:rPr lang="en-US" altLang="x-none" sz="100" b="1">
                      <a:latin typeface="Courier New" pitchFamily="49" charset="0"/>
                    </a:rPr>
                    <a:t>import org.w3c.dom.NamedNodeMap;</a:t>
                  </a:r>
                </a:p>
                <a:p>
                  <a:pPr>
                    <a:spcBef>
                      <a:spcPct val="0"/>
                    </a:spcBef>
                  </a:pPr>
                  <a:r>
                    <a:rPr lang="en-US" altLang="x-none" sz="100" b="1">
                      <a:latin typeface="Courier New" pitchFamily="49" charset="0"/>
                    </a:rPr>
                    <a:t>import org.w3c.dom.Node;</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a:t>
                  </a:r>
                </a:p>
                <a:p>
                  <a:pPr>
                    <a:spcBef>
                      <a:spcPct val="0"/>
                    </a:spcBef>
                  </a:pPr>
                  <a:r>
                    <a:rPr lang="en-US" altLang="x-none" sz="100" b="1">
                      <a:latin typeface="Courier New" pitchFamily="49" charset="0"/>
                    </a:rPr>
                    <a:t> * Standard implementation of the &lt;b&gt;Manager&lt;/b&gt; interface that provides</a:t>
                  </a:r>
                </a:p>
                <a:p>
                  <a:pPr>
                    <a:spcBef>
                      <a:spcPct val="0"/>
                    </a:spcBef>
                  </a:pPr>
                  <a:r>
                    <a:rPr lang="en-US" altLang="x-none" sz="100" b="1">
                      <a:latin typeface="Courier New" pitchFamily="49" charset="0"/>
                    </a:rPr>
                    <a:t> * no session persistence or distributable capabilities, but does support</a:t>
                  </a:r>
                </a:p>
                <a:p>
                  <a:pPr>
                    <a:spcBef>
                      <a:spcPct val="0"/>
                    </a:spcBef>
                  </a:pPr>
                  <a:r>
                    <a:rPr lang="en-US" altLang="x-none" sz="100" b="1">
                      <a:latin typeface="Courier New" pitchFamily="49" charset="0"/>
                    </a:rPr>
                    <a:t> * an optional, configurable, maximum number of active sessions allowed.</a:t>
                  </a:r>
                </a:p>
                <a:p>
                  <a:pPr>
                    <a:spcBef>
                      <a:spcPct val="0"/>
                    </a:spcBef>
                  </a:pPr>
                  <a:r>
                    <a:rPr lang="en-US" altLang="x-none" sz="100" b="1">
                      <a:latin typeface="Courier New" pitchFamily="49" charset="0"/>
                    </a:rPr>
                    <a:t> * &lt;p&gt;</a:t>
                  </a:r>
                </a:p>
                <a:p>
                  <a:pPr>
                    <a:spcBef>
                      <a:spcPct val="0"/>
                    </a:spcBef>
                  </a:pPr>
                  <a:r>
                    <a:rPr lang="en-US" altLang="x-none" sz="100" b="1">
                      <a:latin typeface="Courier New" pitchFamily="49" charset="0"/>
                    </a:rPr>
                    <a:t> * Lifecycle configuration of this component assumes an XML node</a:t>
                  </a:r>
                </a:p>
                <a:p>
                  <a:pPr>
                    <a:spcBef>
                      <a:spcPct val="0"/>
                    </a:spcBef>
                  </a:pPr>
                  <a:r>
                    <a:rPr lang="en-US" altLang="x-none" sz="100" b="1">
                      <a:latin typeface="Courier New" pitchFamily="49" charset="0"/>
                    </a:rPr>
                    <a:t> * in the following format:</a:t>
                  </a:r>
                </a:p>
                <a:p>
                  <a:pPr>
                    <a:spcBef>
                      <a:spcPct val="0"/>
                    </a:spcBef>
                  </a:pPr>
                  <a:r>
                    <a:rPr lang="en-US" altLang="x-none" sz="100" b="1">
                      <a:latin typeface="Courier New" pitchFamily="49" charset="0"/>
                    </a:rPr>
                    <a:t> * &lt;code&gt;</a:t>
                  </a:r>
                </a:p>
                <a:p>
                  <a:pPr>
                    <a:spcBef>
                      <a:spcPct val="0"/>
                    </a:spcBef>
                  </a:pPr>
                  <a:r>
                    <a:rPr lang="en-US" altLang="x-none" sz="100" b="1">
                      <a:latin typeface="Courier New" pitchFamily="49" charset="0"/>
                    </a:rPr>
                    <a:t> *     &amp;lt;Manager className="org.apache.tomcat.session.StandardManager"</a:t>
                  </a:r>
                </a:p>
                <a:p>
                  <a:pPr>
                    <a:spcBef>
                      <a:spcPct val="0"/>
                    </a:spcBef>
                  </a:pPr>
                  <a:r>
                    <a:rPr lang="en-US" altLang="x-none" sz="100" b="1">
                      <a:latin typeface="Courier New" pitchFamily="49" charset="0"/>
                    </a:rPr>
                    <a:t> *              checkInterval="60" maxActiveSessions="-1"</a:t>
                  </a:r>
                </a:p>
                <a:p>
                  <a:pPr>
                    <a:spcBef>
                      <a:spcPct val="0"/>
                    </a:spcBef>
                  </a:pPr>
                  <a:r>
                    <a:rPr lang="en-US" altLang="x-none" sz="100" b="1">
                      <a:latin typeface="Courier New" pitchFamily="49" charset="0"/>
                    </a:rPr>
                    <a:t> *              maxInactiveInterval="-1" /&gt;</a:t>
                  </a:r>
                </a:p>
                <a:p>
                  <a:pPr>
                    <a:spcBef>
                      <a:spcPct val="0"/>
                    </a:spcBef>
                  </a:pPr>
                  <a:r>
                    <a:rPr lang="en-US" altLang="x-none" sz="100" b="1">
                      <a:latin typeface="Courier New" pitchFamily="49" charset="0"/>
                    </a:rPr>
                    <a:t> * &lt;/code&gt;</a:t>
                  </a:r>
                </a:p>
                <a:p>
                  <a:pPr>
                    <a:spcBef>
                      <a:spcPct val="0"/>
                    </a:spcBef>
                  </a:pPr>
                  <a:r>
                    <a:rPr lang="en-US" altLang="x-none" sz="100" b="1">
                      <a:latin typeface="Courier New" pitchFamily="49" charset="0"/>
                    </a:rPr>
                    <a:t> * where you can adjust the following parameters, with default values</a:t>
                  </a:r>
                </a:p>
                <a:p>
                  <a:pPr>
                    <a:spcBef>
                      <a:spcPct val="0"/>
                    </a:spcBef>
                  </a:pPr>
                  <a:r>
                    <a:rPr lang="en-US" altLang="x-none" sz="100" b="1">
                      <a:latin typeface="Courier New" pitchFamily="49" charset="0"/>
                    </a:rPr>
                    <a:t> * in square brackets:</a:t>
                  </a:r>
                </a:p>
                <a:p>
                  <a:pPr>
                    <a:spcBef>
                      <a:spcPct val="0"/>
                    </a:spcBef>
                  </a:pPr>
                  <a:r>
                    <a:rPr lang="en-US" altLang="x-none" sz="100" b="1">
                      <a:latin typeface="Courier New" pitchFamily="49" charset="0"/>
                    </a:rPr>
                    <a:t> * &lt;ul&gt;</a:t>
                  </a:r>
                </a:p>
                <a:p>
                  <a:pPr>
                    <a:spcBef>
                      <a:spcPct val="0"/>
                    </a:spcBef>
                  </a:pPr>
                  <a:r>
                    <a:rPr lang="en-US" altLang="x-none" sz="100" b="1">
                      <a:latin typeface="Courier New" pitchFamily="49" charset="0"/>
                    </a:rPr>
                    <a:t> * &lt;li&gt;&lt;b&gt;checkInterval&lt;/b&gt; - The interval (in seconds) between background</a:t>
                  </a:r>
                </a:p>
                <a:p>
                  <a:pPr>
                    <a:spcBef>
                      <a:spcPct val="0"/>
                    </a:spcBef>
                  </a:pPr>
                  <a:r>
                    <a:rPr lang="en-US" altLang="x-none" sz="100" b="1">
                      <a:latin typeface="Courier New" pitchFamily="49" charset="0"/>
                    </a:rPr>
                    <a:t> *     thread checks for expired sessions.  [60]</a:t>
                  </a:r>
                </a:p>
                <a:p>
                  <a:pPr>
                    <a:spcBef>
                      <a:spcPct val="0"/>
                    </a:spcBef>
                  </a:pPr>
                  <a:r>
                    <a:rPr lang="en-US" altLang="x-none" sz="100" b="1">
                      <a:latin typeface="Courier New" pitchFamily="49" charset="0"/>
                    </a:rPr>
                    <a:t> * &lt;li&gt;&lt;b&gt;maxActiveSessions&lt;/b&gt; - The maximum number of sessions allowed to</a:t>
                  </a:r>
                </a:p>
                <a:p>
                  <a:pPr>
                    <a:spcBef>
                      <a:spcPct val="0"/>
                    </a:spcBef>
                  </a:pPr>
                  <a:r>
                    <a:rPr lang="en-US" altLang="x-none" sz="100" b="1">
                      <a:latin typeface="Courier New" pitchFamily="49" charset="0"/>
                    </a:rPr>
                    <a:t> *     be active at once, or -1 for no limit.  [-1]</a:t>
                  </a:r>
                </a:p>
                <a:p>
                  <a:pPr>
                    <a:spcBef>
                      <a:spcPct val="0"/>
                    </a:spcBef>
                  </a:pPr>
                  <a:r>
                    <a:rPr lang="en-US" altLang="x-none" sz="100" b="1">
                      <a:latin typeface="Courier New" pitchFamily="49" charset="0"/>
                    </a:rPr>
                    <a:t> * &lt;li&gt;&lt;b&gt;maxInactiveInterval&lt;/b&gt; - The default maximum number of seconds of</a:t>
                  </a:r>
                </a:p>
                <a:p>
                  <a:pPr>
                    <a:spcBef>
                      <a:spcPct val="0"/>
                    </a:spcBef>
                  </a:pPr>
                  <a:r>
                    <a:rPr lang="en-US" altLang="x-none" sz="100" b="1">
                      <a:latin typeface="Courier New" pitchFamily="49" charset="0"/>
                    </a:rPr>
                    <a:t> *     inactivity before which the servlet container is allowed to time out</a:t>
                  </a:r>
                </a:p>
                <a:p>
                  <a:pPr>
                    <a:spcBef>
                      <a:spcPct val="0"/>
                    </a:spcBef>
                  </a:pPr>
                  <a:r>
                    <a:rPr lang="en-US" altLang="x-none" sz="100" b="1">
                      <a:latin typeface="Courier New" pitchFamily="49" charset="0"/>
                    </a:rPr>
                    <a:t> *     a session, or -1 for no limit.  This value should be overridden from</a:t>
                  </a:r>
                </a:p>
                <a:p>
                  <a:pPr>
                    <a:spcBef>
                      <a:spcPct val="0"/>
                    </a:spcBef>
                  </a:pPr>
                  <a:r>
                    <a:rPr lang="en-US" altLang="x-none" sz="100" b="1">
                      <a:latin typeface="Courier New" pitchFamily="49" charset="0"/>
                    </a:rPr>
                    <a:t> *     the default session timeout specified in the web application deployment</a:t>
                  </a:r>
                </a:p>
                <a:p>
                  <a:pPr>
                    <a:spcBef>
                      <a:spcPct val="0"/>
                    </a:spcBef>
                  </a:pPr>
                  <a:r>
                    <a:rPr lang="en-US" altLang="x-none" sz="100" b="1">
                      <a:latin typeface="Courier New" pitchFamily="49" charset="0"/>
                    </a:rPr>
                    <a:t> *     descriptor, if any.  [-1]</a:t>
                  </a:r>
                </a:p>
                <a:p>
                  <a:pPr>
                    <a:spcBef>
                      <a:spcPct val="0"/>
                    </a:spcBef>
                  </a:pPr>
                  <a:r>
                    <a:rPr lang="en-US" altLang="x-none" sz="100" b="1">
                      <a:latin typeface="Courier New" pitchFamily="49" charset="0"/>
                    </a:rPr>
                    <a:t> * &lt;/ul&gt;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@author Craig R. McClanahan</a:t>
                  </a:r>
                </a:p>
                <a:p>
                  <a:pPr>
                    <a:spcBef>
                      <a:spcPct val="0"/>
                    </a:spcBef>
                  </a:pPr>
                  <a:r>
                    <a:rPr lang="en-US" altLang="x-none" sz="100" b="1">
                      <a:latin typeface="Courier New" pitchFamily="49" charset="0"/>
                    </a:rPr>
                    <a:t> * @version $Revision: 1.1.1.1 $ $Date: 2000/05/02 21:28:30 $</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public final class StandardManager</a:t>
                  </a:r>
                </a:p>
                <a:p>
                  <a:pPr>
                    <a:spcBef>
                      <a:spcPct val="0"/>
                    </a:spcBef>
                  </a:pPr>
                  <a:r>
                    <a:rPr lang="en-US" altLang="x-none" sz="100" b="1">
                      <a:latin typeface="Courier New" pitchFamily="49" charset="0"/>
                    </a:rPr>
                    <a:t>    extends ManagerBase</a:t>
                  </a:r>
                </a:p>
                <a:p>
                  <a:pPr>
                    <a:spcBef>
                      <a:spcPct val="0"/>
                    </a:spcBef>
                  </a:pPr>
                  <a:r>
                    <a:rPr lang="en-US" altLang="x-none" sz="100" b="1">
                      <a:latin typeface="Courier New" pitchFamily="49" charset="0"/>
                    </a:rPr>
                    <a:t>    implements Lifecycle, Runnable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 Instance Variables</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The interval (in seconds) between checks for expired sessions.</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private int checkInterval = 60;</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Has this component been configured yet?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private boolean configured = false;</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The descriptive information about this implementation.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private static final String info = "StandardManager/1.0";</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The maximum number of active Sessions allowed, or -1 for no limit.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protected int maxActiveSessions = -1;</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The string manager for this package.</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private StringManager sm =</a:t>
                  </a:r>
                </a:p>
                <a:p>
                  <a:pPr>
                    <a:spcBef>
                      <a:spcPct val="0"/>
                    </a:spcBef>
                  </a:pPr>
                  <a:r>
                    <a:rPr lang="en-US" altLang="x-none" sz="100" b="1">
                      <a:latin typeface="Courier New" pitchFamily="49" charset="0"/>
                    </a:rPr>
                    <a:t>        StringManager.getManager("org.apache.tomcat.session");</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Has this component been started yet?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private boolean started = false;</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The background thread.</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private Thread thread = null;</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The background thread completion semaphore.</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private boolean threadDone = false;</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Name to register for the background thread.</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private String threadName = "StandardManager";</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 Properties</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Return the check interval (in seconds) for this Manager.</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int getCheckInterval()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return (this.checkInterval);</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Set the check interval (in seconds) for this Manager.</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@param checkInterval The new check interval</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void setCheckInterval(int checkInterval)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this.checkInterval = checkInterval;</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Return descriptive information about this Manager implementation and</a:t>
                  </a:r>
                </a:p>
                <a:p>
                  <a:pPr>
                    <a:spcBef>
                      <a:spcPct val="0"/>
                    </a:spcBef>
                  </a:pPr>
                  <a:r>
                    <a:rPr lang="en-US" altLang="x-none" sz="100" b="1">
                      <a:latin typeface="Courier New" pitchFamily="49" charset="0"/>
                    </a:rPr>
                    <a:t>     * the corresponding version number, in the format</a:t>
                  </a:r>
                </a:p>
                <a:p>
                  <a:pPr>
                    <a:spcBef>
                      <a:spcPct val="0"/>
                    </a:spcBef>
                  </a:pPr>
                  <a:r>
                    <a:rPr lang="en-US" altLang="x-none" sz="100" b="1">
                      <a:latin typeface="Courier New" pitchFamily="49" charset="0"/>
                    </a:rPr>
                    <a:t>     * &lt;code&gt;&amp;lt;description&amp;gt;/&amp;lt;version&amp;gt;&lt;/code&gt;.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String getInfo()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return (this.info);</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Return the maximum number of active Sessions allowed, or -1 for</a:t>
                  </a:r>
                </a:p>
                <a:p>
                  <a:pPr>
                    <a:spcBef>
                      <a:spcPct val="0"/>
                    </a:spcBef>
                  </a:pPr>
                  <a:r>
                    <a:rPr lang="en-US" altLang="x-none" sz="100" b="1">
                      <a:latin typeface="Courier New" pitchFamily="49" charset="0"/>
                    </a:rPr>
                    <a:t>     * no limit.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int getMaxActiveSessions()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return (this.maxActiveSessions);</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Set the maximum number of actives Sessions allowed, or -1 for</a:t>
                  </a:r>
                </a:p>
                <a:p>
                  <a:pPr>
                    <a:spcBef>
                      <a:spcPct val="0"/>
                    </a:spcBef>
                  </a:pPr>
                  <a:r>
                    <a:rPr lang="en-US" altLang="x-none" sz="100" b="1">
                      <a:latin typeface="Courier New" pitchFamily="49" charset="0"/>
                    </a:rPr>
                    <a:t>     * no limit.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@param max The new maximum number of sessions</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void setMaxActiveSessions(int max)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this.maxActiveSessions = max;</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 Public Methods</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Construct and return a new session object, based on the default</a:t>
                  </a:r>
                </a:p>
                <a:p>
                  <a:pPr>
                    <a:spcBef>
                      <a:spcPct val="0"/>
                    </a:spcBef>
                  </a:pPr>
                  <a:r>
                    <a:rPr lang="en-US" altLang="x-none" sz="100" b="1">
                      <a:latin typeface="Courier New" pitchFamily="49" charset="0"/>
                    </a:rPr>
                    <a:t>     * settings specified by this Manager's properties.  The session</a:t>
                  </a:r>
                </a:p>
                <a:p>
                  <a:pPr>
                    <a:spcBef>
                      <a:spcPct val="0"/>
                    </a:spcBef>
                  </a:pPr>
                  <a:r>
                    <a:rPr lang="en-US" altLang="x-none" sz="100" b="1">
                      <a:latin typeface="Courier New" pitchFamily="49" charset="0"/>
                    </a:rPr>
                    <a:t>     * id will be assigned by this method, and available via the getId()</a:t>
                  </a:r>
                </a:p>
                <a:p>
                  <a:pPr>
                    <a:spcBef>
                      <a:spcPct val="0"/>
                    </a:spcBef>
                  </a:pPr>
                  <a:r>
                    <a:rPr lang="en-US" altLang="x-none" sz="100" b="1">
                      <a:latin typeface="Courier New" pitchFamily="49" charset="0"/>
                    </a:rPr>
                    <a:t>     * method of the returned session.  If a new session cannot be created</a:t>
                  </a:r>
                </a:p>
                <a:p>
                  <a:pPr>
                    <a:spcBef>
                      <a:spcPct val="0"/>
                    </a:spcBef>
                  </a:pPr>
                  <a:r>
                    <a:rPr lang="en-US" altLang="x-none" sz="100" b="1">
                      <a:latin typeface="Courier New" pitchFamily="49" charset="0"/>
                    </a:rPr>
                    <a:t>     * for any reason, return &lt;code&gt;null&lt;/code&gt;.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@exception IllegalStateException if a new session cannot be</a:t>
                  </a:r>
                </a:p>
                <a:p>
                  <a:pPr>
                    <a:spcBef>
                      <a:spcPct val="0"/>
                    </a:spcBef>
                  </a:pPr>
                  <a:r>
                    <a:rPr lang="en-US" altLang="x-none" sz="100" b="1">
                      <a:latin typeface="Courier New" pitchFamily="49" charset="0"/>
                    </a:rPr>
                    <a:t>     *  instantiated for any reason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Session createSession()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if ((maxActiveSessions &gt;= 0) &amp;&amp;</a:t>
                  </a:r>
                </a:p>
                <a:p>
                  <a:pPr>
                    <a:spcBef>
                      <a:spcPct val="0"/>
                    </a:spcBef>
                  </a:pPr>
                  <a:r>
                    <a:rPr lang="en-US" altLang="x-none" sz="100" b="1">
                      <a:latin typeface="Courier New" pitchFamily="49" charset="0"/>
                    </a:rPr>
                    <a:t>          (sessions.size() &gt;= maxActiveSessions))</a:t>
                  </a:r>
                </a:p>
                <a:p>
                  <a:pPr>
                    <a:spcBef>
                      <a:spcPct val="0"/>
                    </a:spcBef>
                  </a:pPr>
                  <a:r>
                    <a:rPr lang="en-US" altLang="x-none" sz="100" b="1">
                      <a:latin typeface="Courier New" pitchFamily="49" charset="0"/>
                    </a:rPr>
                    <a:t>            throw new IllegalStateException</a:t>
                  </a:r>
                </a:p>
                <a:p>
                  <a:pPr>
                    <a:spcBef>
                      <a:spcPct val="0"/>
                    </a:spcBef>
                  </a:pPr>
                  <a:r>
                    <a:rPr lang="en-US" altLang="x-none" sz="100" b="1">
                      <a:latin typeface="Courier New" pitchFamily="49" charset="0"/>
                    </a:rPr>
                    <a:t>                (sm.getString("standardManager.createSession.ise"));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return (super.createSession());</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p:txBody>
            </p:sp>
            <p:sp>
              <p:nvSpPr>
                <p:cNvPr id="64549" name="Text Box 18"/>
                <p:cNvSpPr txBox="1">
                  <a:spLocks noChangeArrowheads="1"/>
                </p:cNvSpPr>
                <p:nvPr/>
              </p:nvSpPr>
              <p:spPr bwMode="auto">
                <a:xfrm>
                  <a:off x="4272" y="1152"/>
                  <a:ext cx="528" cy="2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 Lifecycle Methods</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Configure this component, based on the specified configuration</a:t>
                  </a:r>
                </a:p>
                <a:p>
                  <a:pPr>
                    <a:spcBef>
                      <a:spcPct val="0"/>
                    </a:spcBef>
                  </a:pPr>
                  <a:r>
                    <a:rPr lang="en-US" altLang="x-none" sz="100" b="1">
                      <a:latin typeface="Courier New" pitchFamily="49" charset="0"/>
                    </a:rPr>
                    <a:t>     * parameters.  This method should be called immediately after the</a:t>
                  </a:r>
                </a:p>
                <a:p>
                  <a:pPr>
                    <a:spcBef>
                      <a:spcPct val="0"/>
                    </a:spcBef>
                  </a:pPr>
                  <a:r>
                    <a:rPr lang="en-US" altLang="x-none" sz="100" b="1">
                      <a:latin typeface="Courier New" pitchFamily="49" charset="0"/>
                    </a:rPr>
                    <a:t>     * component instance is created, and before &lt;code&gt;start()&lt;/code&gt;</a:t>
                  </a:r>
                </a:p>
                <a:p>
                  <a:pPr>
                    <a:spcBef>
                      <a:spcPct val="0"/>
                    </a:spcBef>
                  </a:pPr>
                  <a:r>
                    <a:rPr lang="en-US" altLang="x-none" sz="100" b="1">
                      <a:latin typeface="Courier New" pitchFamily="49" charset="0"/>
                    </a:rPr>
                    <a:t>     * is called.</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@param parameters Configuration parameters for this component</a:t>
                  </a:r>
                </a:p>
                <a:p>
                  <a:pPr>
                    <a:spcBef>
                      <a:spcPct val="0"/>
                    </a:spcBef>
                  </a:pPr>
                  <a:r>
                    <a:rPr lang="en-US" altLang="x-none" sz="100" b="1">
                      <a:latin typeface="Courier New" pitchFamily="49" charset="0"/>
                    </a:rPr>
                    <a:t>     *  (&lt;B&gt;FIXME: What object type should this really be?)</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@exception IllegalStateException if this component has already been</a:t>
                  </a:r>
                </a:p>
                <a:p>
                  <a:pPr>
                    <a:spcBef>
                      <a:spcPct val="0"/>
                    </a:spcBef>
                  </a:pPr>
                  <a:r>
                    <a:rPr lang="en-US" altLang="x-none" sz="100" b="1">
                      <a:latin typeface="Courier New" pitchFamily="49" charset="0"/>
                    </a:rPr>
                    <a:t>     *  configured and/or started</a:t>
                  </a:r>
                </a:p>
                <a:p>
                  <a:pPr>
                    <a:spcBef>
                      <a:spcPct val="0"/>
                    </a:spcBef>
                  </a:pPr>
                  <a:r>
                    <a:rPr lang="en-US" altLang="x-none" sz="100" b="1">
                      <a:latin typeface="Courier New" pitchFamily="49" charset="0"/>
                    </a:rPr>
                    <a:t>     * @exception LifecycleException if this component detects a fatal error</a:t>
                  </a:r>
                </a:p>
                <a:p>
                  <a:pPr>
                    <a:spcBef>
                      <a:spcPct val="0"/>
                    </a:spcBef>
                  </a:pPr>
                  <a:r>
                    <a:rPr lang="en-US" altLang="x-none" sz="100" b="1">
                      <a:latin typeface="Courier New" pitchFamily="49" charset="0"/>
                    </a:rPr>
                    <a:t>     *  in the configuration parameters it was given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void configure(Node parameters)</a:t>
                  </a:r>
                </a:p>
                <a:p>
                  <a:pPr>
                    <a:spcBef>
                      <a:spcPct val="0"/>
                    </a:spcBef>
                  </a:pPr>
                  <a:r>
                    <a:rPr lang="en-US" altLang="x-none" sz="100" b="1">
                      <a:latin typeface="Courier New" pitchFamily="49" charset="0"/>
                    </a:rPr>
                    <a:t>        throws LifecycleException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Validate and update our current component state</a:t>
                  </a:r>
                </a:p>
                <a:p>
                  <a:pPr>
                    <a:spcBef>
                      <a:spcPct val="0"/>
                    </a:spcBef>
                  </a:pPr>
                  <a:r>
                    <a:rPr lang="en-US" altLang="x-none" sz="100" b="1">
                      <a:latin typeface="Courier New" pitchFamily="49" charset="0"/>
                    </a:rPr>
                    <a:t>        if (configured)</a:t>
                  </a:r>
                </a:p>
                <a:p>
                  <a:pPr>
                    <a:spcBef>
                      <a:spcPct val="0"/>
                    </a:spcBef>
                  </a:pPr>
                  <a:r>
                    <a:rPr lang="en-US" altLang="x-none" sz="100" b="1">
                      <a:latin typeface="Courier New" pitchFamily="49" charset="0"/>
                    </a:rPr>
                    <a:t>            throw new LifecycleException</a:t>
                  </a:r>
                </a:p>
                <a:p>
                  <a:pPr>
                    <a:spcBef>
                      <a:spcPct val="0"/>
                    </a:spcBef>
                  </a:pPr>
                  <a:r>
                    <a:rPr lang="en-US" altLang="x-none" sz="100" b="1">
                      <a:latin typeface="Courier New" pitchFamily="49" charset="0"/>
                    </a:rPr>
                    <a:t>                (sm.getString("standardManager.alreadyConfigured"));</a:t>
                  </a:r>
                </a:p>
                <a:p>
                  <a:pPr>
                    <a:spcBef>
                      <a:spcPct val="0"/>
                    </a:spcBef>
                  </a:pPr>
                  <a:r>
                    <a:rPr lang="en-US" altLang="x-none" sz="100" b="1">
                      <a:latin typeface="Courier New" pitchFamily="49" charset="0"/>
                    </a:rPr>
                    <a:t>        configured = true;</a:t>
                  </a:r>
                </a:p>
                <a:p>
                  <a:pPr>
                    <a:spcBef>
                      <a:spcPct val="0"/>
                    </a:spcBef>
                  </a:pPr>
                  <a:r>
                    <a:rPr lang="en-US" altLang="x-none" sz="100" b="1">
                      <a:latin typeface="Courier New" pitchFamily="49" charset="0"/>
                    </a:rPr>
                    <a:t>        if (parameters == null)</a:t>
                  </a:r>
                </a:p>
                <a:p>
                  <a:pPr>
                    <a:spcBef>
                      <a:spcPct val="0"/>
                    </a:spcBef>
                  </a:pPr>
                  <a:r>
                    <a:rPr lang="en-US" altLang="x-none" sz="100" b="1">
                      <a:latin typeface="Courier New" pitchFamily="49" charset="0"/>
                    </a:rPr>
                    <a:t>            return;</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Parse and process our configuration parameters</a:t>
                  </a:r>
                </a:p>
                <a:p>
                  <a:pPr>
                    <a:spcBef>
                      <a:spcPct val="0"/>
                    </a:spcBef>
                  </a:pPr>
                  <a:r>
                    <a:rPr lang="en-US" altLang="x-none" sz="100" b="1">
                      <a:latin typeface="Courier New" pitchFamily="49" charset="0"/>
                    </a:rPr>
                    <a:t>        if (!("Manager".equals(parameters.getNodeName())))</a:t>
                  </a:r>
                </a:p>
                <a:p>
                  <a:pPr>
                    <a:spcBef>
                      <a:spcPct val="0"/>
                    </a:spcBef>
                  </a:pPr>
                  <a:r>
                    <a:rPr lang="en-US" altLang="x-none" sz="100" b="1">
                      <a:latin typeface="Courier New" pitchFamily="49" charset="0"/>
                    </a:rPr>
                    <a:t>            return;</a:t>
                  </a:r>
                </a:p>
                <a:p>
                  <a:pPr>
                    <a:spcBef>
                      <a:spcPct val="0"/>
                    </a:spcBef>
                  </a:pPr>
                  <a:r>
                    <a:rPr lang="en-US" altLang="x-none" sz="100" b="1">
                      <a:latin typeface="Courier New" pitchFamily="49" charset="0"/>
                    </a:rPr>
                    <a:t>        NamedNodeMap attributes = parameters.getAttributes();</a:t>
                  </a:r>
                </a:p>
                <a:p>
                  <a:pPr>
                    <a:spcBef>
                      <a:spcPct val="0"/>
                    </a:spcBef>
                  </a:pPr>
                  <a:r>
                    <a:rPr lang="en-US" altLang="x-none" sz="100" b="1">
                      <a:latin typeface="Courier New" pitchFamily="49" charset="0"/>
                    </a:rPr>
                    <a:t>        Node node = null;</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node = attributes.getNamedItem("checkInterval");</a:t>
                  </a:r>
                </a:p>
                <a:p>
                  <a:pPr>
                    <a:spcBef>
                      <a:spcPct val="0"/>
                    </a:spcBef>
                  </a:pPr>
                  <a:r>
                    <a:rPr lang="en-US" altLang="x-none" sz="100" b="1">
                      <a:latin typeface="Courier New" pitchFamily="49" charset="0"/>
                    </a:rPr>
                    <a:t>        if (node != null) {</a:t>
                  </a:r>
                </a:p>
                <a:p>
                  <a:pPr>
                    <a:spcBef>
                      <a:spcPct val="0"/>
                    </a:spcBef>
                  </a:pPr>
                  <a:r>
                    <a:rPr lang="en-US" altLang="x-none" sz="100" b="1">
                      <a:latin typeface="Courier New" pitchFamily="49" charset="0"/>
                    </a:rPr>
                    <a:t>            try {</a:t>
                  </a:r>
                </a:p>
                <a:p>
                  <a:pPr>
                    <a:spcBef>
                      <a:spcPct val="0"/>
                    </a:spcBef>
                  </a:pPr>
                  <a:r>
                    <a:rPr lang="en-US" altLang="x-none" sz="100" b="1">
                      <a:latin typeface="Courier New" pitchFamily="49" charset="0"/>
                    </a:rPr>
                    <a:t>                setCheckInterval(Integer.parseInt(node.getNodeValue()));</a:t>
                  </a:r>
                </a:p>
                <a:p>
                  <a:pPr>
                    <a:spcBef>
                      <a:spcPct val="0"/>
                    </a:spcBef>
                  </a:pPr>
                  <a:r>
                    <a:rPr lang="en-US" altLang="x-none" sz="100" b="1">
                      <a:latin typeface="Courier New" pitchFamily="49" charset="0"/>
                    </a:rPr>
                    <a:t>            } catch (Throwable t) {</a:t>
                  </a:r>
                </a:p>
                <a:p>
                  <a:pPr>
                    <a:spcBef>
                      <a:spcPct val="0"/>
                    </a:spcBef>
                  </a:pPr>
                  <a:r>
                    <a:rPr lang="en-US" altLang="x-none" sz="100" b="1">
                      <a:latin typeface="Courier New" pitchFamily="49" charset="0"/>
                    </a:rPr>
                    <a:t>                ;       // XXX - Throw exception?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node = attributes.getNamedItem("maxActiveSessions");</a:t>
                  </a:r>
                </a:p>
                <a:p>
                  <a:pPr>
                    <a:spcBef>
                      <a:spcPct val="0"/>
                    </a:spcBef>
                  </a:pPr>
                  <a:r>
                    <a:rPr lang="en-US" altLang="x-none" sz="100" b="1">
                      <a:latin typeface="Courier New" pitchFamily="49" charset="0"/>
                    </a:rPr>
                    <a:t>        if (node != null) {</a:t>
                  </a:r>
                </a:p>
                <a:p>
                  <a:pPr>
                    <a:spcBef>
                      <a:spcPct val="0"/>
                    </a:spcBef>
                  </a:pPr>
                  <a:r>
                    <a:rPr lang="en-US" altLang="x-none" sz="100" b="1">
                      <a:latin typeface="Courier New" pitchFamily="49" charset="0"/>
                    </a:rPr>
                    <a:t>            try {</a:t>
                  </a:r>
                </a:p>
                <a:p>
                  <a:pPr>
                    <a:spcBef>
                      <a:spcPct val="0"/>
                    </a:spcBef>
                  </a:pPr>
                  <a:r>
                    <a:rPr lang="en-US" altLang="x-none" sz="100" b="1">
                      <a:latin typeface="Courier New" pitchFamily="49" charset="0"/>
                    </a:rPr>
                    <a:t>                setMaxActiveSessions(Integer.parseInt(node.getNodeValue()));</a:t>
                  </a:r>
                </a:p>
                <a:p>
                  <a:pPr>
                    <a:spcBef>
                      <a:spcPct val="0"/>
                    </a:spcBef>
                  </a:pPr>
                  <a:r>
                    <a:rPr lang="en-US" altLang="x-none" sz="100" b="1">
                      <a:latin typeface="Courier New" pitchFamily="49" charset="0"/>
                    </a:rPr>
                    <a:t>            } catch (Throwable t) {</a:t>
                  </a:r>
                </a:p>
                <a:p>
                  <a:pPr>
                    <a:spcBef>
                      <a:spcPct val="0"/>
                    </a:spcBef>
                  </a:pPr>
                  <a:r>
                    <a:rPr lang="en-US" altLang="x-none" sz="100" b="1">
                      <a:latin typeface="Courier New" pitchFamily="49" charset="0"/>
                    </a:rPr>
                    <a:t>                ;       // XXX - Throw exception?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node = attributes.getNamedItem("maxInactiveInterval");</a:t>
                  </a:r>
                </a:p>
                <a:p>
                  <a:pPr>
                    <a:spcBef>
                      <a:spcPct val="0"/>
                    </a:spcBef>
                  </a:pPr>
                  <a:r>
                    <a:rPr lang="en-US" altLang="x-none" sz="100" b="1">
                      <a:latin typeface="Courier New" pitchFamily="49" charset="0"/>
                    </a:rPr>
                    <a:t>        if (node != null) {</a:t>
                  </a:r>
                </a:p>
                <a:p>
                  <a:pPr>
                    <a:spcBef>
                      <a:spcPct val="0"/>
                    </a:spcBef>
                  </a:pPr>
                  <a:r>
                    <a:rPr lang="en-US" altLang="x-none" sz="100" b="1">
                      <a:latin typeface="Courier New" pitchFamily="49" charset="0"/>
                    </a:rPr>
                    <a:t>            try {</a:t>
                  </a:r>
                </a:p>
                <a:p>
                  <a:pPr>
                    <a:spcBef>
                      <a:spcPct val="0"/>
                    </a:spcBef>
                  </a:pPr>
                  <a:r>
                    <a:rPr lang="en-US" altLang="x-none" sz="100" b="1">
                      <a:latin typeface="Courier New" pitchFamily="49" charset="0"/>
                    </a:rPr>
                    <a:t>                setMaxInactiveInterval(Integer.parseInt(node.getNodeValue()));</a:t>
                  </a:r>
                </a:p>
                <a:p>
                  <a:pPr>
                    <a:spcBef>
                      <a:spcPct val="0"/>
                    </a:spcBef>
                  </a:pPr>
                  <a:r>
                    <a:rPr lang="en-US" altLang="x-none" sz="100" b="1">
                      <a:latin typeface="Courier New" pitchFamily="49" charset="0"/>
                    </a:rPr>
                    <a:t>            } catch (Throwable t) {</a:t>
                  </a:r>
                </a:p>
                <a:p>
                  <a:pPr>
                    <a:spcBef>
                      <a:spcPct val="0"/>
                    </a:spcBef>
                  </a:pPr>
                  <a:r>
                    <a:rPr lang="en-US" altLang="x-none" sz="100" b="1">
                      <a:latin typeface="Courier New" pitchFamily="49" charset="0"/>
                    </a:rPr>
                    <a:t>                ;       // XXX - Throw exception?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Prepare for the beginning of active use of the public methods of this</a:t>
                  </a:r>
                </a:p>
                <a:p>
                  <a:pPr>
                    <a:spcBef>
                      <a:spcPct val="0"/>
                    </a:spcBef>
                  </a:pPr>
                  <a:r>
                    <a:rPr lang="en-US" altLang="x-none" sz="100" b="1">
                      <a:latin typeface="Courier New" pitchFamily="49" charset="0"/>
                    </a:rPr>
                    <a:t>     * component.  This method should be called after &lt;code&gt;configure()&lt;/code&gt;,</a:t>
                  </a:r>
                </a:p>
                <a:p>
                  <a:pPr>
                    <a:spcBef>
                      <a:spcPct val="0"/>
                    </a:spcBef>
                  </a:pPr>
                  <a:r>
                    <a:rPr lang="en-US" altLang="x-none" sz="100" b="1">
                      <a:latin typeface="Courier New" pitchFamily="49" charset="0"/>
                    </a:rPr>
                    <a:t>     * and before any of the public methods of the component are utilized.</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@exception IllegalStateException if this component has not yet been</a:t>
                  </a:r>
                </a:p>
                <a:p>
                  <a:pPr>
                    <a:spcBef>
                      <a:spcPct val="0"/>
                    </a:spcBef>
                  </a:pPr>
                  <a:r>
                    <a:rPr lang="en-US" altLang="x-none" sz="100" b="1">
                      <a:latin typeface="Courier New" pitchFamily="49" charset="0"/>
                    </a:rPr>
                    <a:t>     *  configured (if required for this component)</a:t>
                  </a:r>
                </a:p>
                <a:p>
                  <a:pPr>
                    <a:spcBef>
                      <a:spcPct val="0"/>
                    </a:spcBef>
                  </a:pPr>
                  <a:r>
                    <a:rPr lang="en-US" altLang="x-none" sz="100" b="1">
                      <a:latin typeface="Courier New" pitchFamily="49" charset="0"/>
                    </a:rPr>
                    <a:t>     * @exception IllegalStateException if this component has already been</a:t>
                  </a:r>
                </a:p>
                <a:p>
                  <a:pPr>
                    <a:spcBef>
                      <a:spcPct val="0"/>
                    </a:spcBef>
                  </a:pPr>
                  <a:r>
                    <a:rPr lang="en-US" altLang="x-none" sz="100" b="1">
                      <a:latin typeface="Courier New" pitchFamily="49" charset="0"/>
                    </a:rPr>
                    <a:t>     *  started</a:t>
                  </a:r>
                </a:p>
                <a:p>
                  <a:pPr>
                    <a:spcBef>
                      <a:spcPct val="0"/>
                    </a:spcBef>
                  </a:pPr>
                  <a:r>
                    <a:rPr lang="en-US" altLang="x-none" sz="100" b="1">
                      <a:latin typeface="Courier New" pitchFamily="49" charset="0"/>
                    </a:rPr>
                    <a:t>     * @exception LifecycleException if this component detects a fatal error</a:t>
                  </a:r>
                </a:p>
                <a:p>
                  <a:pPr>
                    <a:spcBef>
                      <a:spcPct val="0"/>
                    </a:spcBef>
                  </a:pPr>
                  <a:r>
                    <a:rPr lang="en-US" altLang="x-none" sz="100" b="1">
                      <a:latin typeface="Courier New" pitchFamily="49" charset="0"/>
                    </a:rPr>
                    <a:t>     *  that prevents this component from being used</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void start() throws LifecycleException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Validate and update our current component state</a:t>
                  </a:r>
                </a:p>
                <a:p>
                  <a:pPr>
                    <a:spcBef>
                      <a:spcPct val="0"/>
                    </a:spcBef>
                  </a:pPr>
                  <a:r>
                    <a:rPr lang="en-US" altLang="x-none" sz="100" b="1">
                      <a:latin typeface="Courier New" pitchFamily="49" charset="0"/>
                    </a:rPr>
                    <a:t>        if (!configured)</a:t>
                  </a:r>
                </a:p>
                <a:p>
                  <a:pPr>
                    <a:spcBef>
                      <a:spcPct val="0"/>
                    </a:spcBef>
                  </a:pPr>
                  <a:r>
                    <a:rPr lang="en-US" altLang="x-none" sz="100" b="1">
                      <a:latin typeface="Courier New" pitchFamily="49" charset="0"/>
                    </a:rPr>
                    <a:t>            throw new LifecycleException</a:t>
                  </a:r>
                </a:p>
                <a:p>
                  <a:pPr>
                    <a:spcBef>
                      <a:spcPct val="0"/>
                    </a:spcBef>
                  </a:pPr>
                  <a:r>
                    <a:rPr lang="en-US" altLang="x-none" sz="100" b="1">
                      <a:latin typeface="Courier New" pitchFamily="49" charset="0"/>
                    </a:rPr>
                    <a:t>                (sm.getString("standardManager.notConfigured"));</a:t>
                  </a:r>
                </a:p>
                <a:p>
                  <a:pPr>
                    <a:spcBef>
                      <a:spcPct val="0"/>
                    </a:spcBef>
                  </a:pPr>
                  <a:r>
                    <a:rPr lang="en-US" altLang="x-none" sz="100" b="1">
                      <a:latin typeface="Courier New" pitchFamily="49" charset="0"/>
                    </a:rPr>
                    <a:t>        if (started)</a:t>
                  </a:r>
                </a:p>
                <a:p>
                  <a:pPr>
                    <a:spcBef>
                      <a:spcPct val="0"/>
                    </a:spcBef>
                  </a:pPr>
                  <a:r>
                    <a:rPr lang="en-US" altLang="x-none" sz="100" b="1">
                      <a:latin typeface="Courier New" pitchFamily="49" charset="0"/>
                    </a:rPr>
                    <a:t>            throw new LifecycleException</a:t>
                  </a:r>
                </a:p>
                <a:p>
                  <a:pPr>
                    <a:spcBef>
                      <a:spcPct val="0"/>
                    </a:spcBef>
                  </a:pPr>
                  <a:r>
                    <a:rPr lang="en-US" altLang="x-none" sz="100" b="1">
                      <a:latin typeface="Courier New" pitchFamily="49" charset="0"/>
                    </a:rPr>
                    <a:t>                (sm.getString("standardManager.alreadyStarted"));</a:t>
                  </a:r>
                </a:p>
                <a:p>
                  <a:pPr>
                    <a:spcBef>
                      <a:spcPct val="0"/>
                    </a:spcBef>
                  </a:pPr>
                  <a:r>
                    <a:rPr lang="en-US" altLang="x-none" sz="100" b="1">
                      <a:latin typeface="Courier New" pitchFamily="49" charset="0"/>
                    </a:rPr>
                    <a:t>        started = true;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Start the background reaper thread</a:t>
                  </a:r>
                </a:p>
                <a:p>
                  <a:pPr>
                    <a:spcBef>
                      <a:spcPct val="0"/>
                    </a:spcBef>
                  </a:pPr>
                  <a:r>
                    <a:rPr lang="en-US" altLang="x-none" sz="100" b="1">
                      <a:latin typeface="Courier New" pitchFamily="49" charset="0"/>
                    </a:rPr>
                    <a:t>        threadStart();</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Gracefully terminate the active use of the public methods of this</a:t>
                  </a:r>
                </a:p>
                <a:p>
                  <a:pPr>
                    <a:spcBef>
                      <a:spcPct val="0"/>
                    </a:spcBef>
                  </a:pPr>
                  <a:r>
                    <a:rPr lang="en-US" altLang="x-none" sz="100" b="1">
                      <a:latin typeface="Courier New" pitchFamily="49" charset="0"/>
                    </a:rPr>
                    <a:t>     * component.  This method should be the last one called on a given</a:t>
                  </a:r>
                </a:p>
                <a:p>
                  <a:pPr>
                    <a:spcBef>
                      <a:spcPct val="0"/>
                    </a:spcBef>
                  </a:pPr>
                  <a:r>
                    <a:rPr lang="en-US" altLang="x-none" sz="100" b="1">
                      <a:latin typeface="Courier New" pitchFamily="49" charset="0"/>
                    </a:rPr>
                    <a:t>     * instance of this component.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@exception IllegalStateException if this component has not been started</a:t>
                  </a:r>
                </a:p>
                <a:p>
                  <a:pPr>
                    <a:spcBef>
                      <a:spcPct val="0"/>
                    </a:spcBef>
                  </a:pPr>
                  <a:r>
                    <a:rPr lang="en-US" altLang="x-none" sz="100" b="1">
                      <a:latin typeface="Courier New" pitchFamily="49" charset="0"/>
                    </a:rPr>
                    <a:t>     * @exception IllegalStateException if this component has already</a:t>
                  </a:r>
                </a:p>
                <a:p>
                  <a:pPr>
                    <a:spcBef>
                      <a:spcPct val="0"/>
                    </a:spcBef>
                  </a:pPr>
                  <a:r>
                    <a:rPr lang="en-US" altLang="x-none" sz="100" b="1">
                      <a:latin typeface="Courier New" pitchFamily="49" charset="0"/>
                    </a:rPr>
                    <a:t>     *  been stopped</a:t>
                  </a:r>
                </a:p>
                <a:p>
                  <a:pPr>
                    <a:spcBef>
                      <a:spcPct val="0"/>
                    </a:spcBef>
                  </a:pPr>
                  <a:r>
                    <a:rPr lang="en-US" altLang="x-none" sz="100" b="1">
                      <a:latin typeface="Courier New" pitchFamily="49" charset="0"/>
                    </a:rPr>
                    <a:t>     * @exception LifecycleException if this component detects a fatal error</a:t>
                  </a:r>
                </a:p>
                <a:p>
                  <a:pPr>
                    <a:spcBef>
                      <a:spcPct val="0"/>
                    </a:spcBef>
                  </a:pPr>
                  <a:r>
                    <a:rPr lang="en-US" altLang="x-none" sz="100" b="1">
                      <a:latin typeface="Courier New" pitchFamily="49" charset="0"/>
                    </a:rPr>
                    <a:t>     *  that needs to be reported</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void stop() throws LifecycleException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Validate and update our current component state</a:t>
                  </a:r>
                </a:p>
                <a:p>
                  <a:pPr>
                    <a:spcBef>
                      <a:spcPct val="0"/>
                    </a:spcBef>
                  </a:pPr>
                  <a:r>
                    <a:rPr lang="en-US" altLang="x-none" sz="100" b="1">
                      <a:latin typeface="Courier New" pitchFamily="49" charset="0"/>
                    </a:rPr>
                    <a:t>        if (!started)</a:t>
                  </a:r>
                </a:p>
                <a:p>
                  <a:pPr>
                    <a:spcBef>
                      <a:spcPct val="0"/>
                    </a:spcBef>
                  </a:pPr>
                  <a:r>
                    <a:rPr lang="en-US" altLang="x-none" sz="100" b="1">
                      <a:latin typeface="Courier New" pitchFamily="49" charset="0"/>
                    </a:rPr>
                    <a:t>            throw new LifecycleException</a:t>
                  </a:r>
                </a:p>
                <a:p>
                  <a:pPr>
                    <a:spcBef>
                      <a:spcPct val="0"/>
                    </a:spcBef>
                  </a:pPr>
                  <a:r>
                    <a:rPr lang="en-US" altLang="x-none" sz="100" b="1">
                      <a:latin typeface="Courier New" pitchFamily="49" charset="0"/>
                    </a:rPr>
                    <a:t>                (sm.getString("standardManager.notStarted"));</a:t>
                  </a:r>
                </a:p>
                <a:p>
                  <a:pPr>
                    <a:spcBef>
                      <a:spcPct val="0"/>
                    </a:spcBef>
                  </a:pPr>
                  <a:r>
                    <a:rPr lang="en-US" altLang="x-none" sz="100" b="1">
                      <a:latin typeface="Courier New" pitchFamily="49" charset="0"/>
                    </a:rPr>
                    <a:t>        started = false;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Stop the background reaper thread</a:t>
                  </a:r>
                </a:p>
                <a:p>
                  <a:pPr>
                    <a:spcBef>
                      <a:spcPct val="0"/>
                    </a:spcBef>
                  </a:pPr>
                  <a:r>
                    <a:rPr lang="en-US" altLang="x-none" sz="100" b="1">
                      <a:latin typeface="Courier New" pitchFamily="49" charset="0"/>
                    </a:rPr>
                    <a:t>        threadStop();</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Expire all active sessions</a:t>
                  </a:r>
                </a:p>
                <a:p>
                  <a:pPr>
                    <a:spcBef>
                      <a:spcPct val="0"/>
                    </a:spcBef>
                  </a:pPr>
                  <a:r>
                    <a:rPr lang="en-US" altLang="x-none" sz="100" b="1">
                      <a:latin typeface="Courier New" pitchFamily="49" charset="0"/>
                    </a:rPr>
                    <a:t>        Session sessions[] = findSessions();</a:t>
                  </a:r>
                </a:p>
                <a:p>
                  <a:pPr>
                    <a:spcBef>
                      <a:spcPct val="0"/>
                    </a:spcBef>
                  </a:pPr>
                  <a:r>
                    <a:rPr lang="en-US" altLang="x-none" sz="100" b="1">
                      <a:latin typeface="Courier New" pitchFamily="49" charset="0"/>
                    </a:rPr>
                    <a:t>        for (int i = 0; i &lt; sessions.length; i++) {</a:t>
                  </a:r>
                </a:p>
                <a:p>
                  <a:pPr>
                    <a:spcBef>
                      <a:spcPct val="0"/>
                    </a:spcBef>
                  </a:pPr>
                  <a:r>
                    <a:rPr lang="en-US" altLang="x-none" sz="100" b="1">
                      <a:latin typeface="Courier New" pitchFamily="49" charset="0"/>
                    </a:rPr>
                    <a:t>            StandardSession session = (StandardSession) sessions[i];</a:t>
                  </a:r>
                </a:p>
                <a:p>
                  <a:pPr>
                    <a:spcBef>
                      <a:spcPct val="0"/>
                    </a:spcBef>
                  </a:pPr>
                  <a:r>
                    <a:rPr lang="en-US" altLang="x-none" sz="100" b="1">
                      <a:latin typeface="Courier New" pitchFamily="49" charset="0"/>
                    </a:rPr>
                    <a:t>            if (!session.isValid())</a:t>
                  </a:r>
                </a:p>
                <a:p>
                  <a:pPr>
                    <a:spcBef>
                      <a:spcPct val="0"/>
                    </a:spcBef>
                  </a:pPr>
                  <a:r>
                    <a:rPr lang="en-US" altLang="x-none" sz="100" b="1">
                      <a:latin typeface="Courier New" pitchFamily="49" charset="0"/>
                    </a:rPr>
                    <a:t>                continue;</a:t>
                  </a:r>
                </a:p>
                <a:p>
                  <a:pPr>
                    <a:spcBef>
                      <a:spcPct val="0"/>
                    </a:spcBef>
                  </a:pPr>
                  <a:r>
                    <a:rPr lang="en-US" altLang="x-none" sz="100" b="1">
                      <a:latin typeface="Courier New" pitchFamily="49" charset="0"/>
                    </a:rPr>
                    <a:t>            session.expire();</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 Private Methods</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u="sng">
                      <a:latin typeface="Courier New" pitchFamily="49" charset="0"/>
                    </a:rPr>
                    <a:t>    </a:t>
                  </a:r>
                  <a:r>
                    <a:rPr lang="en-US" altLang="x-none" sz="100" b="1" u="sng">
                      <a:solidFill>
                        <a:schemeClr val="folHlink"/>
                      </a:solidFill>
                      <a:latin typeface="Courier New" pitchFamily="49" charset="0"/>
                    </a:rPr>
                    <a:t>/**</a:t>
                  </a:r>
                </a:p>
                <a:p>
                  <a:pPr>
                    <a:spcBef>
                      <a:spcPct val="0"/>
                    </a:spcBef>
                  </a:pPr>
                  <a:r>
                    <a:rPr lang="en-US" altLang="x-none" sz="100" b="1" u="sng">
                      <a:solidFill>
                        <a:schemeClr val="folHlink"/>
                      </a:solidFill>
                      <a:latin typeface="Courier New" pitchFamily="49" charset="0"/>
                    </a:rPr>
                    <a:t>     * Invalidate all sessions that have expired.</a:t>
                  </a:r>
                </a:p>
                <a:p>
                  <a:pPr>
                    <a:spcBef>
                      <a:spcPct val="0"/>
                    </a:spcBef>
                  </a:pPr>
                  <a:r>
                    <a:rPr lang="en-US" altLang="x-none" sz="100" b="1" u="sng">
                      <a:solidFill>
                        <a:schemeClr val="folHlink"/>
                      </a:solidFill>
                      <a:latin typeface="Courier New" pitchFamily="49" charset="0"/>
                    </a:rPr>
                    <a:t>     */</a:t>
                  </a:r>
                </a:p>
                <a:p>
                  <a:pPr>
                    <a:spcBef>
                      <a:spcPct val="0"/>
                    </a:spcBef>
                  </a:pPr>
                  <a:r>
                    <a:rPr lang="en-US" altLang="x-none" sz="100" b="1" u="sng">
                      <a:solidFill>
                        <a:schemeClr val="folHlink"/>
                      </a:solidFill>
                      <a:latin typeface="Courier New" pitchFamily="49" charset="0"/>
                    </a:rPr>
                    <a:t>    private void processExpires() {</a:t>
                  </a:r>
                </a:p>
                <a:p>
                  <a:pPr>
                    <a:spcBef>
                      <a:spcPct val="0"/>
                    </a:spcBef>
                  </a:pPr>
                  <a:endParaRPr lang="en-US" altLang="x-none" sz="100" b="1" u="sng">
                    <a:solidFill>
                      <a:schemeClr val="folHlink"/>
                    </a:solidFill>
                    <a:latin typeface="Courier New" pitchFamily="49" charset="0"/>
                  </a:endParaRPr>
                </a:p>
                <a:p>
                  <a:pPr>
                    <a:spcBef>
                      <a:spcPct val="0"/>
                    </a:spcBef>
                  </a:pPr>
                  <a:r>
                    <a:rPr lang="en-US" altLang="x-none" sz="100" b="1" u="sng">
                      <a:solidFill>
                        <a:schemeClr val="folHlink"/>
                      </a:solidFill>
                      <a:latin typeface="Courier New" pitchFamily="49" charset="0"/>
                    </a:rPr>
                    <a:t>        long timeNow = System.currentTimeMillis();</a:t>
                  </a:r>
                </a:p>
                <a:p>
                  <a:pPr>
                    <a:spcBef>
                      <a:spcPct val="0"/>
                    </a:spcBef>
                  </a:pPr>
                  <a:r>
                    <a:rPr lang="en-US" altLang="x-none" sz="100" b="1" u="sng">
                      <a:solidFill>
                        <a:schemeClr val="folHlink"/>
                      </a:solidFill>
                      <a:latin typeface="Courier New" pitchFamily="49" charset="0"/>
                    </a:rPr>
                    <a:t>        Session sessions[] = findSessions();</a:t>
                  </a:r>
                </a:p>
                <a:p>
                  <a:pPr>
                    <a:spcBef>
                      <a:spcPct val="0"/>
                    </a:spcBef>
                  </a:pPr>
                  <a:endParaRPr lang="en-US" altLang="x-none" sz="100" b="1" u="sng">
                    <a:solidFill>
                      <a:schemeClr val="folHlink"/>
                    </a:solidFill>
                    <a:latin typeface="Courier New" pitchFamily="49" charset="0"/>
                  </a:endParaRPr>
                </a:p>
                <a:p>
                  <a:pPr>
                    <a:spcBef>
                      <a:spcPct val="0"/>
                    </a:spcBef>
                  </a:pPr>
                  <a:r>
                    <a:rPr lang="en-US" altLang="x-none" sz="100" b="1" u="sng">
                      <a:solidFill>
                        <a:schemeClr val="folHlink"/>
                      </a:solidFill>
                      <a:latin typeface="Courier New" pitchFamily="49" charset="0"/>
                    </a:rPr>
                    <a:t>        for (int i = 0; i &lt; sessions.length; i++) {</a:t>
                  </a:r>
                </a:p>
                <a:p>
                  <a:pPr>
                    <a:spcBef>
                      <a:spcPct val="0"/>
                    </a:spcBef>
                  </a:pPr>
                  <a:r>
                    <a:rPr lang="en-US" altLang="x-none" sz="100" b="1" u="sng">
                      <a:solidFill>
                        <a:schemeClr val="folHlink"/>
                      </a:solidFill>
                      <a:latin typeface="Courier New" pitchFamily="49" charset="0"/>
                    </a:rPr>
                    <a:t>            StandardSession session = (StandardSession) sessions[i];</a:t>
                  </a:r>
                </a:p>
                <a:p>
                  <a:pPr>
                    <a:spcBef>
                      <a:spcPct val="0"/>
                    </a:spcBef>
                  </a:pPr>
                  <a:r>
                    <a:rPr lang="en-US" altLang="x-none" sz="100" b="1" u="sng">
                      <a:solidFill>
                        <a:schemeClr val="folHlink"/>
                      </a:solidFill>
                      <a:latin typeface="Courier New" pitchFamily="49" charset="0"/>
                    </a:rPr>
                    <a:t>            if (!session.isValid())</a:t>
                  </a:r>
                </a:p>
                <a:p>
                  <a:pPr>
                    <a:spcBef>
                      <a:spcPct val="0"/>
                    </a:spcBef>
                  </a:pPr>
                  <a:r>
                    <a:rPr lang="en-US" altLang="x-none" sz="100" b="1" u="sng">
                      <a:solidFill>
                        <a:schemeClr val="folHlink"/>
                      </a:solidFill>
                      <a:latin typeface="Courier New" pitchFamily="49" charset="0"/>
                    </a:rPr>
                    <a:t>                continue;</a:t>
                  </a:r>
                </a:p>
                <a:p>
                  <a:pPr>
                    <a:spcBef>
                      <a:spcPct val="0"/>
                    </a:spcBef>
                  </a:pPr>
                  <a:r>
                    <a:rPr lang="en-US" altLang="x-none" sz="100" b="1" u="sng">
                      <a:solidFill>
                        <a:schemeClr val="folHlink"/>
                      </a:solidFill>
                      <a:latin typeface="Courier New" pitchFamily="49" charset="0"/>
                    </a:rPr>
                    <a:t>            int maxInactiveInterval = session.getMaxInactiveInterval();</a:t>
                  </a:r>
                </a:p>
                <a:p>
                  <a:pPr>
                    <a:spcBef>
                      <a:spcPct val="0"/>
                    </a:spcBef>
                  </a:pPr>
                  <a:r>
                    <a:rPr lang="en-US" altLang="x-none" sz="100" b="1" u="sng">
                      <a:solidFill>
                        <a:schemeClr val="folHlink"/>
                      </a:solidFill>
                      <a:latin typeface="Courier New" pitchFamily="49" charset="0"/>
                    </a:rPr>
                    <a:t>            if (maxInactiveInterval &lt; 0)</a:t>
                  </a:r>
                </a:p>
                <a:p>
                  <a:pPr>
                    <a:spcBef>
                      <a:spcPct val="0"/>
                    </a:spcBef>
                  </a:pPr>
                  <a:r>
                    <a:rPr lang="en-US" altLang="x-none" sz="100" b="1" u="sng">
                      <a:solidFill>
                        <a:schemeClr val="folHlink"/>
                      </a:solidFill>
                      <a:latin typeface="Courier New" pitchFamily="49" charset="0"/>
                    </a:rPr>
                    <a:t>                continue;</a:t>
                  </a:r>
                </a:p>
                <a:p>
                  <a:pPr>
                    <a:spcBef>
                      <a:spcPct val="0"/>
                    </a:spcBef>
                  </a:pPr>
                  <a:r>
                    <a:rPr lang="en-US" altLang="x-none" sz="100" b="1" u="sng">
                      <a:solidFill>
                        <a:schemeClr val="folHlink"/>
                      </a:solidFill>
                      <a:latin typeface="Courier New" pitchFamily="49" charset="0"/>
                    </a:rPr>
                    <a:t>            int timeIdle = // Truncate, do not round up</a:t>
                  </a:r>
                </a:p>
                <a:p>
                  <a:pPr>
                    <a:spcBef>
                      <a:spcPct val="0"/>
                    </a:spcBef>
                  </a:pPr>
                  <a:r>
                    <a:rPr lang="en-US" altLang="x-none" sz="100" b="1" u="sng">
                      <a:solidFill>
                        <a:schemeClr val="folHlink"/>
                      </a:solidFill>
                      <a:latin typeface="Courier New" pitchFamily="49" charset="0"/>
                    </a:rPr>
                    <a:t>                (int) ((timeNow - session.getLastAccessedTime()) / 1000L);</a:t>
                  </a:r>
                </a:p>
                <a:p>
                  <a:pPr>
                    <a:spcBef>
                      <a:spcPct val="0"/>
                    </a:spcBef>
                  </a:pPr>
                  <a:r>
                    <a:rPr lang="en-US" altLang="x-none" sz="100" b="1" u="sng">
                      <a:solidFill>
                        <a:schemeClr val="folHlink"/>
                      </a:solidFill>
                      <a:latin typeface="Courier New" pitchFamily="49" charset="0"/>
                    </a:rPr>
                    <a:t>            if (timeIdle &gt;= maxInactiveInterval)</a:t>
                  </a:r>
                </a:p>
                <a:p>
                  <a:pPr>
                    <a:spcBef>
                      <a:spcPct val="0"/>
                    </a:spcBef>
                  </a:pPr>
                  <a:r>
                    <a:rPr lang="en-US" altLang="x-none" sz="100" b="1" u="sng">
                      <a:solidFill>
                        <a:schemeClr val="folHlink"/>
                      </a:solidFill>
                      <a:latin typeface="Courier New" pitchFamily="49" charset="0"/>
                    </a:rPr>
                    <a:t>                session.expire();</a:t>
                  </a:r>
                </a:p>
                <a:p>
                  <a:pPr>
                    <a:spcBef>
                      <a:spcPct val="0"/>
                    </a:spcBef>
                  </a:pPr>
                  <a:r>
                    <a:rPr lang="en-US" altLang="x-none" sz="100" b="1" u="sng">
                      <a:solidFill>
                        <a:schemeClr val="folHlink"/>
                      </a:solidFill>
                      <a:latin typeface="Courier New" pitchFamily="49" charset="0"/>
                    </a:rPr>
                    <a:t>        }</a:t>
                  </a:r>
                </a:p>
                <a:p>
                  <a:pPr>
                    <a:spcBef>
                      <a:spcPct val="0"/>
                    </a:spcBef>
                  </a:pPr>
                  <a:r>
                    <a:rPr lang="en-US" altLang="x-none" sz="100" b="1" u="sng">
                      <a:solidFill>
                        <a:schemeClr val="folHlink"/>
                      </a:solidFill>
                      <a:latin typeface="Courier New" pitchFamily="49" charset="0"/>
                    </a:rPr>
                    <a:t>    }</a:t>
                  </a:r>
                </a:p>
                <a:p>
                  <a:pPr>
                    <a:spcBef>
                      <a:spcPct val="0"/>
                    </a:spcBef>
                  </a:pPr>
                  <a:endParaRPr lang="en-US" altLang="x-none" sz="100" b="1" u="sng">
                    <a:solidFill>
                      <a:schemeClr val="folHlink"/>
                    </a:solidFill>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Sleep for the duration specified by the &lt;code&gt;checkInterval&lt;/code&gt;</a:t>
                  </a:r>
                </a:p>
                <a:p>
                  <a:pPr>
                    <a:spcBef>
                      <a:spcPct val="0"/>
                    </a:spcBef>
                  </a:pPr>
                  <a:r>
                    <a:rPr lang="en-US" altLang="x-none" sz="100" b="1">
                      <a:latin typeface="Courier New" pitchFamily="49" charset="0"/>
                    </a:rPr>
                    <a:t>     * property.</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private void threadSleep()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try {</a:t>
                  </a:r>
                </a:p>
                <a:p>
                  <a:pPr>
                    <a:spcBef>
                      <a:spcPct val="0"/>
                    </a:spcBef>
                  </a:pPr>
                  <a:r>
                    <a:rPr lang="en-US" altLang="x-none" sz="100" b="1">
                      <a:latin typeface="Courier New" pitchFamily="49" charset="0"/>
                    </a:rPr>
                    <a:t>            Thread.sleep(checkInterval * 1000L);</a:t>
                  </a:r>
                </a:p>
                <a:p>
                  <a:pPr>
                    <a:spcBef>
                      <a:spcPct val="0"/>
                    </a:spcBef>
                  </a:pPr>
                  <a:r>
                    <a:rPr lang="en-US" altLang="x-none" sz="100" b="1">
                      <a:latin typeface="Courier New" pitchFamily="49" charset="0"/>
                    </a:rPr>
                    <a:t>        } catch (InterruptedException e)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Start the background thread that will periodically check for</a:t>
                  </a:r>
                </a:p>
                <a:p>
                  <a:pPr>
                    <a:spcBef>
                      <a:spcPct val="0"/>
                    </a:spcBef>
                  </a:pPr>
                  <a:r>
                    <a:rPr lang="en-US" altLang="x-none" sz="100" b="1">
                      <a:latin typeface="Courier New" pitchFamily="49" charset="0"/>
                    </a:rPr>
                    <a:t>     * session timeouts.</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private void threadStart()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if (thread != null)</a:t>
                  </a:r>
                </a:p>
                <a:p>
                  <a:pPr>
                    <a:spcBef>
                      <a:spcPct val="0"/>
                    </a:spcBef>
                  </a:pPr>
                  <a:r>
                    <a:rPr lang="en-US" altLang="x-none" sz="100" b="1">
                      <a:latin typeface="Courier New" pitchFamily="49" charset="0"/>
                    </a:rPr>
                    <a:t>            return;</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threadDone = false;</a:t>
                  </a:r>
                </a:p>
                <a:p>
                  <a:pPr>
                    <a:spcBef>
                      <a:spcPct val="0"/>
                    </a:spcBef>
                  </a:pPr>
                  <a:r>
                    <a:rPr lang="en-US" altLang="x-none" sz="100" b="1">
                      <a:latin typeface="Courier New" pitchFamily="49" charset="0"/>
                    </a:rPr>
                    <a:t>        thread = new Thread(this, threadName);</a:t>
                  </a:r>
                </a:p>
                <a:p>
                  <a:pPr>
                    <a:spcBef>
                      <a:spcPct val="0"/>
                    </a:spcBef>
                  </a:pPr>
                  <a:r>
                    <a:rPr lang="en-US" altLang="x-none" sz="100" b="1">
                      <a:latin typeface="Courier New" pitchFamily="49" charset="0"/>
                    </a:rPr>
                    <a:t>        thread.setDaemon(true);</a:t>
                  </a:r>
                </a:p>
                <a:p>
                  <a:pPr>
                    <a:spcBef>
                      <a:spcPct val="0"/>
                    </a:spcBef>
                  </a:pPr>
                  <a:r>
                    <a:rPr lang="en-US" altLang="x-none" sz="100" b="1">
                      <a:latin typeface="Courier New" pitchFamily="49" charset="0"/>
                    </a:rPr>
                    <a:t>        thread.start();</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Stop the background thread that is periodically checking for</a:t>
                  </a:r>
                </a:p>
                <a:p>
                  <a:pPr>
                    <a:spcBef>
                      <a:spcPct val="0"/>
                    </a:spcBef>
                  </a:pPr>
                  <a:r>
                    <a:rPr lang="en-US" altLang="x-none" sz="100" b="1">
                      <a:latin typeface="Courier New" pitchFamily="49" charset="0"/>
                    </a:rPr>
                    <a:t>     * session timeouts.</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private void threadStop()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if (thread == null)</a:t>
                  </a:r>
                </a:p>
                <a:p>
                  <a:pPr>
                    <a:spcBef>
                      <a:spcPct val="0"/>
                    </a:spcBef>
                  </a:pPr>
                  <a:r>
                    <a:rPr lang="en-US" altLang="x-none" sz="100" b="1">
                      <a:latin typeface="Courier New" pitchFamily="49" charset="0"/>
                    </a:rPr>
                    <a:t>            return;</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threadDone = true;</a:t>
                  </a:r>
                </a:p>
                <a:p>
                  <a:pPr>
                    <a:spcBef>
                      <a:spcPct val="0"/>
                    </a:spcBef>
                  </a:pPr>
                  <a:r>
                    <a:rPr lang="en-US" altLang="x-none" sz="100" b="1">
                      <a:latin typeface="Courier New" pitchFamily="49" charset="0"/>
                    </a:rPr>
                    <a:t>        thread.interrupt();</a:t>
                  </a:r>
                </a:p>
                <a:p>
                  <a:pPr>
                    <a:spcBef>
                      <a:spcPct val="0"/>
                    </a:spcBef>
                  </a:pPr>
                  <a:r>
                    <a:rPr lang="en-US" altLang="x-none" sz="100" b="1">
                      <a:latin typeface="Courier New" pitchFamily="49" charset="0"/>
                    </a:rPr>
                    <a:t>        try {</a:t>
                  </a:r>
                </a:p>
                <a:p>
                  <a:pPr>
                    <a:spcBef>
                      <a:spcPct val="0"/>
                    </a:spcBef>
                  </a:pPr>
                  <a:r>
                    <a:rPr lang="en-US" altLang="x-none" sz="100" b="1">
                      <a:latin typeface="Courier New" pitchFamily="49" charset="0"/>
                    </a:rPr>
                    <a:t>            thread.join();</a:t>
                  </a:r>
                </a:p>
                <a:p>
                  <a:pPr>
                    <a:spcBef>
                      <a:spcPct val="0"/>
                    </a:spcBef>
                  </a:pPr>
                  <a:r>
                    <a:rPr lang="en-US" altLang="x-none" sz="100" b="1">
                      <a:latin typeface="Courier New" pitchFamily="49" charset="0"/>
                    </a:rPr>
                    <a:t>        } catch (InterruptedException e)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thread = null;</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 Background Thread</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The background thread that checks for session timeouts and shutdown.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void run()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Loop until the termination semaphore is set</a:t>
                  </a:r>
                </a:p>
                <a:p>
                  <a:pPr>
                    <a:spcBef>
                      <a:spcPct val="0"/>
                    </a:spcBef>
                  </a:pPr>
                  <a:r>
                    <a:rPr lang="en-US" altLang="x-none" sz="100" b="1">
                      <a:latin typeface="Courier New" pitchFamily="49" charset="0"/>
                    </a:rPr>
                    <a:t>        while (!threadDone) {</a:t>
                  </a:r>
                </a:p>
                <a:p>
                  <a:pPr>
                    <a:spcBef>
                      <a:spcPct val="0"/>
                    </a:spcBef>
                  </a:pPr>
                  <a:r>
                    <a:rPr lang="en-US" altLang="x-none" sz="100" b="1">
                      <a:latin typeface="Courier New" pitchFamily="49" charset="0"/>
                    </a:rPr>
                    <a:t>            threadSleep();</a:t>
                  </a:r>
                </a:p>
                <a:p>
                  <a:pPr>
                    <a:spcBef>
                      <a:spcPct val="0"/>
                    </a:spcBef>
                  </a:pPr>
                  <a:r>
                    <a:rPr lang="en-US" altLang="x-none" sz="100" b="1">
                      <a:latin typeface="Courier New" pitchFamily="49" charset="0"/>
                    </a:rPr>
                    <a:t>            processExpires();</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a:t>
                  </a:r>
                </a:p>
                <a:p>
                  <a:endParaRPr lang="en-US" altLang="x-none" sz="100" b="1">
                    <a:latin typeface="Courier New" pitchFamily="49" charset="0"/>
                  </a:endParaRPr>
                </a:p>
              </p:txBody>
            </p:sp>
          </p:grpSp>
          <p:sp>
            <p:nvSpPr>
              <p:cNvPr id="64547" name="Text Box 19"/>
              <p:cNvSpPr txBox="1">
                <a:spLocks noChangeArrowheads="1"/>
              </p:cNvSpPr>
              <p:nvPr/>
            </p:nvSpPr>
            <p:spPr bwMode="auto">
              <a:xfrm>
                <a:off x="3960" y="1008"/>
                <a:ext cx="770"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900" b="1">
                    <a:latin typeface="Arial" charset="0"/>
                  </a:rPr>
                  <a:t>StandardManager</a:t>
                </a:r>
              </a:p>
            </p:txBody>
          </p:sp>
        </p:grpSp>
        <p:grpSp>
          <p:nvGrpSpPr>
            <p:cNvPr id="64526" name="Group 20"/>
            <p:cNvGrpSpPr>
              <a:grpSpLocks/>
            </p:cNvGrpSpPr>
            <p:nvPr/>
          </p:nvGrpSpPr>
          <p:grpSpPr bwMode="auto">
            <a:xfrm>
              <a:off x="4704" y="1775"/>
              <a:ext cx="1008" cy="1322"/>
              <a:chOff x="4656" y="1056"/>
              <a:chExt cx="1008" cy="1322"/>
            </a:xfrm>
          </p:grpSpPr>
          <p:sp>
            <p:nvSpPr>
              <p:cNvPr id="64542" name="Text Box 21"/>
              <p:cNvSpPr txBox="1">
                <a:spLocks noChangeArrowheads="1"/>
              </p:cNvSpPr>
              <p:nvPr/>
            </p:nvSpPr>
            <p:spPr bwMode="auto">
              <a:xfrm>
                <a:off x="4656" y="1056"/>
                <a:ext cx="1008"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r>
                  <a:rPr lang="en-US" altLang="x-none" sz="900" b="1">
                    <a:latin typeface="Arial" charset="0"/>
                  </a:rPr>
                  <a:t>StandardSessionManager</a:t>
                </a:r>
              </a:p>
            </p:txBody>
          </p:sp>
          <p:grpSp>
            <p:nvGrpSpPr>
              <p:cNvPr id="64543" name="Group 22"/>
              <p:cNvGrpSpPr>
                <a:grpSpLocks/>
              </p:cNvGrpSpPr>
              <p:nvPr/>
            </p:nvGrpSpPr>
            <p:grpSpPr bwMode="auto">
              <a:xfrm>
                <a:off x="4752" y="1200"/>
                <a:ext cx="816" cy="1178"/>
                <a:chOff x="4752" y="1200"/>
                <a:chExt cx="816" cy="1178"/>
              </a:xfrm>
            </p:grpSpPr>
            <p:sp>
              <p:nvSpPr>
                <p:cNvPr id="64544" name="Text Box 23"/>
                <p:cNvSpPr txBox="1">
                  <a:spLocks noChangeArrowheads="1"/>
                </p:cNvSpPr>
                <p:nvPr/>
              </p:nvSpPr>
              <p:spPr bwMode="auto">
                <a:xfrm>
                  <a:off x="4752" y="1200"/>
                  <a:ext cx="480" cy="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00" b="1">
                      <a:latin typeface="Courier New" pitchFamily="49" charset="0"/>
                    </a:rPr>
                    <a:t>package org.apache.tomcat.session;</a:t>
                  </a:r>
                </a:p>
                <a:p>
                  <a:endParaRPr lang="en-US" altLang="x-none" sz="100" b="1">
                    <a:latin typeface="Courier New" pitchFamily="49" charset="0"/>
                  </a:endParaRPr>
                </a:p>
                <a:p>
                  <a:r>
                    <a:rPr lang="en-US" altLang="x-none" sz="100" b="1">
                      <a:latin typeface="Courier New" pitchFamily="49" charset="0"/>
                    </a:rPr>
                    <a:t>import java.io.IOException;</a:t>
                  </a:r>
                </a:p>
                <a:p>
                  <a:r>
                    <a:rPr lang="en-US" altLang="x-none" sz="100" b="1">
                      <a:latin typeface="Courier New" pitchFamily="49" charset="0"/>
                    </a:rPr>
                    <a:t>import javax.servlet.http.Cookie;</a:t>
                  </a:r>
                </a:p>
                <a:p>
                  <a:r>
                    <a:rPr lang="en-US" altLang="x-none" sz="100" b="1">
                      <a:latin typeface="Courier New" pitchFamily="49" charset="0"/>
                    </a:rPr>
                    <a:t>import javax.servlet.http.HttpSession;</a:t>
                  </a:r>
                </a:p>
                <a:p>
                  <a:r>
                    <a:rPr lang="en-US" altLang="x-none" sz="100" b="1">
                      <a:latin typeface="Courier New" pitchFamily="49" charset="0"/>
                    </a:rPr>
                    <a:t>import org.apache.tomcat.catalina.*;</a:t>
                  </a:r>
                </a:p>
                <a:p>
                  <a:r>
                    <a:rPr lang="en-US" altLang="x-none" sz="100" b="1">
                      <a:latin typeface="Courier New" pitchFamily="49" charset="0"/>
                    </a:rPr>
                    <a:t>import org.apache.tomcat.core.Context;</a:t>
                  </a:r>
                </a:p>
                <a:p>
                  <a:r>
                    <a:rPr lang="en-US" altLang="x-none" sz="100" b="1">
                      <a:latin typeface="Courier New" pitchFamily="49" charset="0"/>
                    </a:rPr>
                    <a:t>import org.apache.tomcat.core.Request;</a:t>
                  </a:r>
                </a:p>
                <a:p>
                  <a:r>
                    <a:rPr lang="en-US" altLang="x-none" sz="100" b="1">
                      <a:latin typeface="Courier New" pitchFamily="49" charset="0"/>
                    </a:rPr>
                    <a:t>import org.apache.tomcat.core.Response;</a:t>
                  </a:r>
                </a:p>
                <a:p>
                  <a:r>
                    <a:rPr lang="en-US" altLang="x-none" sz="100" b="1">
                      <a:latin typeface="Courier New" pitchFamily="49" charset="0"/>
                    </a:rPr>
                    <a:t>import org.apache.tomcat.core.SessionManager;</a:t>
                  </a:r>
                </a:p>
                <a:p>
                  <a:r>
                    <a:rPr lang="en-US" altLang="x-none" sz="100" b="1">
                      <a:latin typeface="Courier New" pitchFamily="49" charset="0"/>
                    </a:rPr>
                    <a:t>import org.apache.tomcat.util.SessionUtil;</a:t>
                  </a:r>
                </a:p>
                <a:p>
                  <a:endParaRPr lang="en-US" altLang="x-none" sz="100" b="1">
                    <a:latin typeface="Courier New" pitchFamily="49" charset="0"/>
                  </a:endParaRPr>
                </a:p>
                <a:p>
                  <a:endParaRPr lang="en-US" altLang="x-none" sz="100" b="1">
                    <a:latin typeface="Courier New" pitchFamily="49" charset="0"/>
                  </a:endParaRPr>
                </a:p>
                <a:p>
                  <a:r>
                    <a:rPr lang="en-US" altLang="x-none" sz="100" b="1">
                      <a:latin typeface="Courier New" pitchFamily="49" charset="0"/>
                    </a:rPr>
                    <a:t>/**</a:t>
                  </a:r>
                </a:p>
                <a:p>
                  <a:r>
                    <a:rPr lang="en-US" altLang="x-none" sz="100" b="1">
                      <a:latin typeface="Courier New" pitchFamily="49" charset="0"/>
                    </a:rPr>
                    <a:t> * Specialized implementation of org.apache.tomcat.core.SessionManager</a:t>
                  </a:r>
                </a:p>
                <a:p>
                  <a:r>
                    <a:rPr lang="en-US" altLang="x-none" sz="100" b="1">
                      <a:latin typeface="Courier New" pitchFamily="49" charset="0"/>
                    </a:rPr>
                    <a:t> * that adapts to the new component-based Manager implementation.</a:t>
                  </a:r>
                </a:p>
                <a:p>
                  <a:r>
                    <a:rPr lang="en-US" altLang="x-none" sz="100" b="1">
                      <a:latin typeface="Courier New" pitchFamily="49" charset="0"/>
                    </a:rPr>
                    <a:t> * &lt;p&gt;</a:t>
                  </a:r>
                </a:p>
                <a:p>
                  <a:r>
                    <a:rPr lang="en-US" altLang="x-none" sz="100" b="1">
                      <a:latin typeface="Courier New" pitchFamily="49" charset="0"/>
                    </a:rPr>
                    <a:t> * XXX - At present, use of &lt;code&gt;StandardManager&lt;/code&gt; is hard coded,</a:t>
                  </a:r>
                </a:p>
                <a:p>
                  <a:r>
                    <a:rPr lang="en-US" altLang="x-none" sz="100" b="1">
                      <a:latin typeface="Courier New" pitchFamily="49" charset="0"/>
                    </a:rPr>
                    <a:t> * and lifecycle configuration is not supported.</a:t>
                  </a:r>
                </a:p>
                <a:p>
                  <a:r>
                    <a:rPr lang="en-US" altLang="x-none" sz="100" b="1">
                      <a:latin typeface="Courier New" pitchFamily="49" charset="0"/>
                    </a:rPr>
                    <a:t> * &lt;p&gt;</a:t>
                  </a:r>
                </a:p>
                <a:p>
                  <a:r>
                    <a:rPr lang="en-US" altLang="x-none" sz="100" b="1">
                      <a:latin typeface="Courier New" pitchFamily="49" charset="0"/>
                    </a:rPr>
                    <a:t> * &lt;b&gt;IMPLEMENTATION NOTE&lt;/b&gt;:  Once we commit to the new Manager/Session</a:t>
                  </a:r>
                </a:p>
                <a:p>
                  <a:r>
                    <a:rPr lang="en-US" altLang="x-none" sz="100" b="1">
                      <a:latin typeface="Courier New" pitchFamily="49" charset="0"/>
                    </a:rPr>
                    <a:t> * paradigm, I would suggest moving the logic implemented here back into</a:t>
                  </a:r>
                </a:p>
                <a:p>
                  <a:r>
                    <a:rPr lang="en-US" altLang="x-none" sz="100" b="1">
                      <a:latin typeface="Courier New" pitchFamily="49" charset="0"/>
                    </a:rPr>
                    <a:t> * the core level.  The Tomcat.Next "Manager" interface acts more like a</a:t>
                  </a:r>
                </a:p>
                <a:p>
                  <a:r>
                    <a:rPr lang="en-US" altLang="x-none" sz="100" b="1">
                      <a:latin typeface="Courier New" pitchFamily="49" charset="0"/>
                    </a:rPr>
                    <a:t> * collection class, and has minimal knowledge of the detailed request</a:t>
                  </a:r>
                </a:p>
                <a:p>
                  <a:r>
                    <a:rPr lang="en-US" altLang="x-none" sz="100" b="1">
                      <a:latin typeface="Courier New" pitchFamily="49" charset="0"/>
                    </a:rPr>
                    <a:t> * processing semantics of handling sessions.</a:t>
                  </a:r>
                </a:p>
                <a:p>
                  <a:r>
                    <a:rPr lang="en-US" altLang="x-none" sz="100" b="1">
                      <a:latin typeface="Courier New" pitchFamily="49" charset="0"/>
                    </a:rPr>
                    <a:t> * &lt;p&gt;</a:t>
                  </a:r>
                </a:p>
                <a:p>
                  <a:r>
                    <a:rPr lang="en-US" altLang="x-none" sz="100" b="1">
                      <a:latin typeface="Courier New" pitchFamily="49" charset="0"/>
                    </a:rPr>
                    <a:t> * XXX - At present, there is no way (via the SessionManager interface) for</a:t>
                  </a:r>
                </a:p>
                <a:p>
                  <a:r>
                    <a:rPr lang="en-US" altLang="x-none" sz="100" b="1">
                      <a:latin typeface="Courier New" pitchFamily="49" charset="0"/>
                    </a:rPr>
                    <a:t> * a Context to tell the Manager that we create what the default session</a:t>
                  </a:r>
                </a:p>
                <a:p>
                  <a:r>
                    <a:rPr lang="en-US" altLang="x-none" sz="100" b="1">
                      <a:latin typeface="Courier New" pitchFamily="49" charset="0"/>
                    </a:rPr>
                    <a:t> * timeout for this web application (specified in the deployment descriptor)</a:t>
                  </a:r>
                </a:p>
                <a:p>
                  <a:r>
                    <a:rPr lang="en-US" altLang="x-none" sz="100" b="1">
                      <a:latin typeface="Courier New" pitchFamily="49" charset="0"/>
                    </a:rPr>
                    <a:t> * should be.</a:t>
                  </a:r>
                </a:p>
                <a:p>
                  <a:r>
                    <a:rPr lang="en-US" altLang="x-none" sz="100" b="1">
                      <a:latin typeface="Courier New" pitchFamily="49" charset="0"/>
                    </a:rPr>
                    <a:t> *</a:t>
                  </a:r>
                </a:p>
                <a:p>
                  <a:r>
                    <a:rPr lang="en-US" altLang="x-none" sz="100" b="1">
                      <a:latin typeface="Courier New" pitchFamily="49" charset="0"/>
                    </a:rPr>
                    <a:t> * @author Craig R. McClanahan</a:t>
                  </a:r>
                </a:p>
                <a:p>
                  <a:r>
                    <a:rPr lang="en-US" altLang="x-none" sz="100" b="1">
                      <a:latin typeface="Courier New" pitchFamily="49" charset="0"/>
                    </a:rPr>
                    <a:t> */</a:t>
                  </a:r>
                </a:p>
                <a:p>
                  <a:endParaRPr lang="en-US" altLang="x-none" sz="100" b="1">
                    <a:latin typeface="Courier New" pitchFamily="49" charset="0"/>
                  </a:endParaRPr>
                </a:p>
                <a:p>
                  <a:r>
                    <a:rPr lang="en-US" altLang="x-none" sz="100" b="1">
                      <a:latin typeface="Courier New" pitchFamily="49" charset="0"/>
                    </a:rPr>
                    <a:t>public final class StandardSessionManager</a:t>
                  </a:r>
                </a:p>
                <a:p>
                  <a:r>
                    <a:rPr lang="en-US" altLang="x-none" sz="100" b="1">
                      <a:latin typeface="Courier New" pitchFamily="49" charset="0"/>
                    </a:rPr>
                    <a:t>    implements SessionManager {</a:t>
                  </a:r>
                </a:p>
                <a:p>
                  <a:endParaRPr lang="en-US" altLang="x-none" sz="100" b="1">
                    <a:latin typeface="Courier New" pitchFamily="49" charset="0"/>
                  </a:endParaRPr>
                </a:p>
                <a:p>
                  <a:endParaRPr lang="en-US" altLang="x-none" sz="100" b="1">
                    <a:latin typeface="Courier New" pitchFamily="49" charset="0"/>
                  </a:endParaRPr>
                </a:p>
                <a:p>
                  <a:r>
                    <a:rPr lang="en-US" altLang="x-none" sz="100" b="1">
                      <a:latin typeface="Courier New" pitchFamily="49" charset="0"/>
                    </a:rPr>
                    <a:t>    // ----------------------------------------------------------- Constructors</a:t>
                  </a:r>
                </a:p>
                <a:p>
                  <a:endParaRPr lang="en-US" altLang="x-none" sz="100" b="1">
                    <a:latin typeface="Courier New" pitchFamily="49" charset="0"/>
                  </a:endParaRPr>
                </a:p>
                <a:p>
                  <a:endParaRPr lang="en-US" altLang="x-none" sz="100" b="1">
                    <a:latin typeface="Courier New" pitchFamily="49" charset="0"/>
                  </a:endParaRPr>
                </a:p>
                <a:p>
                  <a:r>
                    <a:rPr lang="en-US" altLang="x-none" sz="100" b="1">
                      <a:latin typeface="Courier New" pitchFamily="49" charset="0"/>
                    </a:rPr>
                    <a:t>    /**</a:t>
                  </a:r>
                </a:p>
                <a:p>
                  <a:r>
                    <a:rPr lang="en-US" altLang="x-none" sz="100" b="1">
                      <a:latin typeface="Courier New" pitchFamily="49" charset="0"/>
                    </a:rPr>
                    <a:t>     * Create a new SessionManager that adapts to the corresponding Manager</a:t>
                  </a:r>
                </a:p>
                <a:p>
                  <a:r>
                    <a:rPr lang="en-US" altLang="x-none" sz="100" b="1">
                      <a:latin typeface="Courier New" pitchFamily="49" charset="0"/>
                    </a:rPr>
                    <a:t>     * implementation.</a:t>
                  </a:r>
                </a:p>
                <a:p>
                  <a:r>
                    <a:rPr lang="en-US" altLang="x-none" sz="100" b="1">
                      <a:latin typeface="Courier New" pitchFamily="49" charset="0"/>
                    </a:rPr>
                    <a:t>     */</a:t>
                  </a:r>
                </a:p>
                <a:p>
                  <a:r>
                    <a:rPr lang="en-US" altLang="x-none" sz="100" b="1">
                      <a:latin typeface="Courier New" pitchFamily="49" charset="0"/>
                    </a:rPr>
                    <a:t>    public StandardSessionManager() {</a:t>
                  </a:r>
                </a:p>
                <a:p>
                  <a:endParaRPr lang="en-US" altLang="x-none" sz="100" b="1">
                    <a:latin typeface="Courier New" pitchFamily="49" charset="0"/>
                  </a:endParaRPr>
                </a:p>
                <a:p>
                  <a:r>
                    <a:rPr lang="en-US" altLang="x-none" sz="100" b="1">
                      <a:latin typeface="Courier New" pitchFamily="49" charset="0"/>
                    </a:rPr>
                    <a:t>        manager = new StandardManager();</a:t>
                  </a:r>
                </a:p>
                <a:p>
                  <a:r>
                    <a:rPr lang="en-US" altLang="x-none" sz="100" b="1">
                      <a:latin typeface="Courier New" pitchFamily="49" charset="0"/>
                    </a:rPr>
                    <a:t>        if (manager instanceof Lifecycle) {</a:t>
                  </a:r>
                </a:p>
                <a:p>
                  <a:r>
                    <a:rPr lang="en-US" altLang="x-none" sz="100" b="1">
                      <a:latin typeface="Courier New" pitchFamily="49" charset="0"/>
                    </a:rPr>
                    <a:t>            try {</a:t>
                  </a:r>
                </a:p>
                <a:p>
                  <a:r>
                    <a:rPr lang="en-US" altLang="x-none" sz="100" b="1">
                      <a:latin typeface="Courier New" pitchFamily="49" charset="0"/>
                    </a:rPr>
                    <a:t>                ((Lifecycle) manager).configure(null);</a:t>
                  </a:r>
                </a:p>
                <a:p>
                  <a:r>
                    <a:rPr lang="en-US" altLang="x-none" sz="100" b="1">
                      <a:latin typeface="Courier New" pitchFamily="49" charset="0"/>
                    </a:rPr>
                    <a:t>                ((Lifecycle) manager).start();</a:t>
                  </a:r>
                </a:p>
                <a:p>
                  <a:r>
                    <a:rPr lang="en-US" altLang="x-none" sz="100" b="1">
                      <a:latin typeface="Courier New" pitchFamily="49" charset="0"/>
                    </a:rPr>
                    <a:t>            } catch (LifecycleException e) {</a:t>
                  </a:r>
                </a:p>
                <a:p>
                  <a:r>
                    <a:rPr lang="en-US" altLang="x-none" sz="100" b="1">
                      <a:latin typeface="Courier New" pitchFamily="49" charset="0"/>
                    </a:rPr>
                    <a:t>                throw new IllegalStateException("" + e);</a:t>
                  </a:r>
                </a:p>
                <a:p>
                  <a:r>
                    <a:rPr lang="en-US" altLang="x-none" sz="100" b="1">
                      <a:latin typeface="Courier New" pitchFamily="49" charset="0"/>
                    </a:rPr>
                    <a:t>            }</a:t>
                  </a:r>
                </a:p>
                <a:p>
                  <a:r>
                    <a:rPr lang="en-US" altLang="x-none" sz="100" b="1">
                      <a:latin typeface="Courier New" pitchFamily="49" charset="0"/>
                    </a:rPr>
                    <a:t>        }</a:t>
                  </a:r>
                </a:p>
                <a:p>
                  <a:endParaRPr lang="en-US" altLang="x-none" sz="100" b="1">
                    <a:latin typeface="Courier New" pitchFamily="49" charset="0"/>
                  </a:endParaRPr>
                </a:p>
                <a:p>
                  <a:r>
                    <a:rPr lang="en-US" altLang="x-none" sz="100" b="1">
                      <a:latin typeface="Courier New" pitchFamily="49" charset="0"/>
                    </a:rPr>
                    <a:t>    }</a:t>
                  </a:r>
                </a:p>
                <a:p>
                  <a:endParaRPr lang="en-US" altLang="x-none" sz="100" b="1">
                    <a:latin typeface="Courier New" pitchFamily="49" charset="0"/>
                  </a:endParaRPr>
                </a:p>
                <a:p>
                  <a:endParaRPr lang="en-US" altLang="x-none" sz="100" b="1">
                    <a:latin typeface="Courier New" pitchFamily="49" charset="0"/>
                  </a:endParaRPr>
                </a:p>
                <a:p>
                  <a:r>
                    <a:rPr lang="en-US" altLang="x-none" sz="100" b="1">
                      <a:latin typeface="Courier New" pitchFamily="49" charset="0"/>
                    </a:rPr>
                    <a:t>    // ----------------------------------------------------- Instance Variables</a:t>
                  </a:r>
                </a:p>
                <a:p>
                  <a:endParaRPr lang="en-US" altLang="x-none" sz="100" b="1">
                    <a:latin typeface="Courier New" pitchFamily="49" charset="0"/>
                  </a:endParaRPr>
                </a:p>
                <a:p>
                  <a:endParaRPr lang="en-US" altLang="x-none" sz="100" b="1">
                    <a:latin typeface="Courier New" pitchFamily="49" charset="0"/>
                  </a:endParaRPr>
                </a:p>
                <a:p>
                  <a:r>
                    <a:rPr lang="en-US" altLang="x-none" sz="100" b="1">
                      <a:latin typeface="Courier New" pitchFamily="49" charset="0"/>
                    </a:rPr>
                    <a:t>    /**</a:t>
                  </a:r>
                </a:p>
                <a:p>
                  <a:r>
                    <a:rPr lang="en-US" altLang="x-none" sz="100" b="1">
                      <a:latin typeface="Courier New" pitchFamily="49" charset="0"/>
                    </a:rPr>
                    <a:t>     * The Manager implementation we are actually using.</a:t>
                  </a:r>
                </a:p>
                <a:p>
                  <a:r>
                    <a:rPr lang="en-US" altLang="x-none" sz="100" b="1">
                      <a:latin typeface="Courier New" pitchFamily="49" charset="0"/>
                    </a:rPr>
                    <a:t>     */</a:t>
                  </a:r>
                </a:p>
                <a:p>
                  <a:r>
                    <a:rPr lang="en-US" altLang="x-none" sz="100" b="1">
                      <a:latin typeface="Courier New" pitchFamily="49" charset="0"/>
                    </a:rPr>
                    <a:t>    private Manager manager = null;</a:t>
                  </a:r>
                </a:p>
                <a:p>
                  <a:endParaRPr lang="en-US" altLang="x-none" sz="100" b="1">
                    <a:latin typeface="Courier New" pitchFamily="49" charset="0"/>
                  </a:endParaRPr>
                </a:p>
                <a:p>
                  <a:endParaRPr lang="en-US" altLang="x-none" sz="100" b="1">
                    <a:latin typeface="Courier New" pitchFamily="49" charset="0"/>
                  </a:endParaRPr>
                </a:p>
                <a:p>
                  <a:r>
                    <a:rPr lang="en-US" altLang="x-none" sz="100" b="1">
                      <a:latin typeface="Courier New" pitchFamily="49" charset="0"/>
                    </a:rPr>
                    <a:t>    </a:t>
                  </a:r>
                </a:p>
              </p:txBody>
            </p:sp>
            <p:sp>
              <p:nvSpPr>
                <p:cNvPr id="64545" name="Text Box 24"/>
                <p:cNvSpPr txBox="1">
                  <a:spLocks noChangeArrowheads="1"/>
                </p:cNvSpPr>
                <p:nvPr/>
              </p:nvSpPr>
              <p:spPr bwMode="auto">
                <a:xfrm>
                  <a:off x="5088" y="1200"/>
                  <a:ext cx="480" cy="1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00" b="1">
                      <a:latin typeface="Courier New" pitchFamily="49" charset="0"/>
                    </a:rPr>
                    <a:t>// --------------------------------------------------------- Public Methods</a:t>
                  </a:r>
                </a:p>
                <a:p>
                  <a:endParaRPr lang="en-US" altLang="x-none" sz="100" b="1">
                    <a:latin typeface="Courier New" pitchFamily="49" charset="0"/>
                  </a:endParaRPr>
                </a:p>
                <a:p>
                  <a:endParaRPr lang="en-US" altLang="x-none" sz="100" b="1">
                    <a:latin typeface="Courier New" pitchFamily="49" charset="0"/>
                  </a:endParaRPr>
                </a:p>
                <a:p>
                  <a:r>
                    <a:rPr lang="en-US" altLang="x-none" sz="100" b="1">
                      <a:latin typeface="Courier New" pitchFamily="49" charset="0"/>
                    </a:rPr>
                    <a:t>    </a:t>
                  </a:r>
                  <a:r>
                    <a:rPr lang="en-US" altLang="x-none" sz="100" b="1">
                      <a:solidFill>
                        <a:schemeClr val="folHlink"/>
                      </a:solidFill>
                      <a:latin typeface="Courier New" pitchFamily="49" charset="0"/>
                    </a:rPr>
                    <a:t>/**</a:t>
                  </a:r>
                </a:p>
                <a:p>
                  <a:r>
                    <a:rPr lang="en-US" altLang="x-none" sz="100" b="1" u="sng">
                      <a:solidFill>
                        <a:schemeClr val="folHlink"/>
                      </a:solidFill>
                      <a:latin typeface="Courier New" pitchFamily="49" charset="0"/>
                    </a:rPr>
                    <a:t>     * Mark the specified session's last accessed time.  This should be</a:t>
                  </a:r>
                </a:p>
                <a:p>
                  <a:r>
                    <a:rPr lang="en-US" altLang="x-none" sz="100" b="1" u="sng">
                      <a:solidFill>
                        <a:schemeClr val="folHlink"/>
                      </a:solidFill>
                      <a:latin typeface="Courier New" pitchFamily="49" charset="0"/>
                    </a:rPr>
                    <a:t>     * called for each request by a RequestInterceptor.</a:t>
                  </a:r>
                </a:p>
                <a:p>
                  <a:r>
                    <a:rPr lang="en-US" altLang="x-none" sz="100" b="1" u="sng">
                      <a:solidFill>
                        <a:schemeClr val="folHlink"/>
                      </a:solidFill>
                      <a:latin typeface="Courier New" pitchFamily="49" charset="0"/>
                    </a:rPr>
                    <a:t>     *</a:t>
                  </a:r>
                </a:p>
                <a:p>
                  <a:r>
                    <a:rPr lang="en-US" altLang="x-none" sz="100" b="1" u="sng">
                      <a:solidFill>
                        <a:schemeClr val="folHlink"/>
                      </a:solidFill>
                      <a:latin typeface="Courier New" pitchFamily="49" charset="0"/>
                    </a:rPr>
                    <a:t>     * @param session The session to be marked</a:t>
                  </a:r>
                </a:p>
                <a:p>
                  <a:r>
                    <a:rPr lang="en-US" altLang="x-none" sz="100" b="1" u="sng">
                      <a:solidFill>
                        <a:schemeClr val="folHlink"/>
                      </a:solidFill>
                      <a:latin typeface="Courier New" pitchFamily="49" charset="0"/>
                    </a:rPr>
                    <a:t>     */</a:t>
                  </a:r>
                </a:p>
                <a:p>
                  <a:r>
                    <a:rPr lang="en-US" altLang="x-none" sz="100" b="1" u="sng">
                      <a:solidFill>
                        <a:schemeClr val="folHlink"/>
                      </a:solidFill>
                      <a:latin typeface="Courier New" pitchFamily="49" charset="0"/>
                    </a:rPr>
                    <a:t>    public void accessed(Context ctx, Request req, String id) {</a:t>
                  </a:r>
                </a:p>
                <a:p>
                  <a:r>
                    <a:rPr lang="en-US" altLang="x-none" sz="100" b="1" u="sng">
                      <a:solidFill>
                        <a:schemeClr val="folHlink"/>
                      </a:solidFill>
                      <a:latin typeface="Courier New" pitchFamily="49" charset="0"/>
                    </a:rPr>
                    <a:t>        HttpSession session=findSession(ctx, id);</a:t>
                  </a:r>
                </a:p>
                <a:p>
                  <a:r>
                    <a:rPr lang="en-US" altLang="x-none" sz="100" b="1" u="sng">
                      <a:solidFill>
                        <a:schemeClr val="folHlink"/>
                      </a:solidFill>
                      <a:latin typeface="Courier New" pitchFamily="49" charset="0"/>
                    </a:rPr>
                    <a:t>        if( session == null) return;</a:t>
                  </a:r>
                </a:p>
                <a:p>
                  <a:r>
                    <a:rPr lang="en-US" altLang="x-none" sz="100" b="1" u="sng">
                      <a:solidFill>
                        <a:schemeClr val="folHlink"/>
                      </a:solidFill>
                      <a:latin typeface="Courier New" pitchFamily="49" charset="0"/>
                    </a:rPr>
                    <a:t>        if (session instanceof Session)</a:t>
                  </a:r>
                </a:p>
                <a:p>
                  <a:r>
                    <a:rPr lang="en-US" altLang="x-none" sz="100" b="1" u="sng">
                      <a:solidFill>
                        <a:schemeClr val="folHlink"/>
                      </a:solidFill>
                      <a:latin typeface="Courier New" pitchFamily="49" charset="0"/>
                    </a:rPr>
                    <a:t>            ((Session) session).access();</a:t>
                  </a:r>
                </a:p>
                <a:p>
                  <a:endParaRPr lang="en-US" altLang="x-none" sz="100" b="1" u="sng">
                    <a:solidFill>
                      <a:schemeClr val="folHlink"/>
                    </a:solidFill>
                    <a:latin typeface="Courier New" pitchFamily="49" charset="0"/>
                  </a:endParaRPr>
                </a:p>
                <a:p>
                  <a:r>
                    <a:rPr lang="en-US" altLang="x-none" sz="100" b="1" u="sng">
                      <a:solidFill>
                        <a:schemeClr val="folHlink"/>
                      </a:solidFill>
                      <a:latin typeface="Courier New" pitchFamily="49" charset="0"/>
                    </a:rPr>
                    <a:t>        // cache the HttpSession - avoid another find</a:t>
                  </a:r>
                </a:p>
                <a:p>
                  <a:r>
                    <a:rPr lang="en-US" altLang="x-none" sz="100" b="1" u="sng">
                      <a:solidFill>
                        <a:schemeClr val="folHlink"/>
                      </a:solidFill>
                      <a:latin typeface="Courier New" pitchFamily="49" charset="0"/>
                    </a:rPr>
                    <a:t>        req.setSession( session );</a:t>
                  </a:r>
                </a:p>
                <a:p>
                  <a:r>
                    <a:rPr lang="en-US" altLang="x-none" sz="100" b="1" u="sng">
                      <a:solidFill>
                        <a:schemeClr val="folHlink"/>
                      </a:solidFill>
                      <a:latin typeface="Courier New" pitchFamily="49" charset="0"/>
                    </a:rPr>
                    <a:t>    }</a:t>
                  </a:r>
                </a:p>
                <a:p>
                  <a:endParaRPr lang="en-US" altLang="x-none" sz="100" b="1" u="sng">
                    <a:solidFill>
                      <a:schemeClr val="folHlink"/>
                    </a:solidFill>
                    <a:latin typeface="Courier New" pitchFamily="49" charset="0"/>
                  </a:endParaRPr>
                </a:p>
                <a:p>
                  <a:r>
                    <a:rPr lang="en-US" altLang="x-none" sz="100" b="1">
                      <a:latin typeface="Courier New" pitchFamily="49" charset="0"/>
                    </a:rPr>
                    <a:t>    // XXX should we throw exception or just return null ??</a:t>
                  </a:r>
                </a:p>
                <a:p>
                  <a:r>
                    <a:rPr lang="en-US" altLang="x-none" sz="100" b="1">
                      <a:latin typeface="Courier New" pitchFamily="49" charset="0"/>
                    </a:rPr>
                    <a:t>    public HttpSession findSession( Context ctx, String id ) {</a:t>
                  </a:r>
                </a:p>
                <a:p>
                  <a:r>
                    <a:rPr lang="en-US" altLang="x-none" sz="100" b="1">
                      <a:latin typeface="Courier New" pitchFamily="49" charset="0"/>
                    </a:rPr>
                    <a:t>        try {</a:t>
                  </a:r>
                </a:p>
                <a:p>
                  <a:r>
                    <a:rPr lang="en-US" altLang="x-none" sz="100" b="1">
                      <a:latin typeface="Courier New" pitchFamily="49" charset="0"/>
                    </a:rPr>
                    <a:t>            Session session = manager.findSession(id);</a:t>
                  </a:r>
                </a:p>
                <a:p>
                  <a:r>
                    <a:rPr lang="en-US" altLang="x-none" sz="100" b="1">
                      <a:latin typeface="Courier New" pitchFamily="49" charset="0"/>
                    </a:rPr>
                    <a:t>            if(session!=null)</a:t>
                  </a:r>
                </a:p>
                <a:p>
                  <a:r>
                    <a:rPr lang="en-US" altLang="x-none" sz="100" b="1">
                      <a:latin typeface="Courier New" pitchFamily="49" charset="0"/>
                    </a:rPr>
                    <a:t>                return session.getSession();</a:t>
                  </a:r>
                </a:p>
                <a:p>
                  <a:r>
                    <a:rPr lang="en-US" altLang="x-none" sz="100" b="1">
                      <a:latin typeface="Courier New" pitchFamily="49" charset="0"/>
                    </a:rPr>
                    <a:t>        } catch (IOException e) {</a:t>
                  </a:r>
                </a:p>
                <a:p>
                  <a:r>
                    <a:rPr lang="en-US" altLang="x-none" sz="100" b="1">
                      <a:latin typeface="Courier New" pitchFamily="49" charset="0"/>
                    </a:rPr>
                    <a:t>        }</a:t>
                  </a:r>
                </a:p>
                <a:p>
                  <a:r>
                    <a:rPr lang="en-US" altLang="x-none" sz="100" b="1">
                      <a:latin typeface="Courier New" pitchFamily="49" charset="0"/>
                    </a:rPr>
                    <a:t>        return (null);</a:t>
                  </a:r>
                </a:p>
                <a:p>
                  <a:r>
                    <a:rPr lang="en-US" altLang="x-none" sz="100" b="1">
                      <a:latin typeface="Courier New" pitchFamily="49" charset="0"/>
                    </a:rPr>
                    <a:t>    }</a:t>
                  </a:r>
                </a:p>
                <a:p>
                  <a:endParaRPr lang="en-US" altLang="x-none" sz="100" b="1">
                    <a:latin typeface="Courier New" pitchFamily="49" charset="0"/>
                  </a:endParaRPr>
                </a:p>
                <a:p>
                  <a:r>
                    <a:rPr lang="en-US" altLang="x-none" sz="100" b="1">
                      <a:latin typeface="Courier New" pitchFamily="49" charset="0"/>
                    </a:rPr>
                    <a:t>    public HttpSession createSession(Context ctx) {</a:t>
                  </a:r>
                </a:p>
                <a:p>
                  <a:r>
                    <a:rPr lang="en-US" altLang="x-none" sz="100" b="1">
                      <a:latin typeface="Courier New" pitchFamily="49" charset="0"/>
                    </a:rPr>
                    <a:t>        return  manager.createSession().getSession();</a:t>
                  </a:r>
                </a:p>
                <a:p>
                  <a:r>
                    <a:rPr lang="en-US" altLang="x-none" sz="100" b="1">
                      <a:latin typeface="Courier New" pitchFamily="49" charset="0"/>
                    </a:rPr>
                    <a:t>    }</a:t>
                  </a:r>
                </a:p>
                <a:p>
                  <a:endParaRPr lang="en-US" altLang="x-none" sz="100" b="1">
                    <a:latin typeface="Courier New" pitchFamily="49" charset="0"/>
                  </a:endParaRPr>
                </a:p>
                <a:p>
                  <a:r>
                    <a:rPr lang="en-US" altLang="x-none" sz="100" b="1">
                      <a:latin typeface="Courier New" pitchFamily="49" charset="0"/>
                    </a:rPr>
                    <a:t>    /**</a:t>
                  </a:r>
                </a:p>
                <a:p>
                  <a:r>
                    <a:rPr lang="en-US" altLang="x-none" sz="100" b="1">
                      <a:latin typeface="Courier New" pitchFamily="49" charset="0"/>
                    </a:rPr>
                    <a:t>     * Remove all sessions because our associated Context is being shut down.</a:t>
                  </a:r>
                </a:p>
                <a:p>
                  <a:r>
                    <a:rPr lang="en-US" altLang="x-none" sz="100" b="1">
                      <a:latin typeface="Courier New" pitchFamily="49" charset="0"/>
                    </a:rPr>
                    <a:t>     *</a:t>
                  </a:r>
                </a:p>
                <a:p>
                  <a:r>
                    <a:rPr lang="en-US" altLang="x-none" sz="100" b="1">
                      <a:latin typeface="Courier New" pitchFamily="49" charset="0"/>
                    </a:rPr>
                    <a:t>     * @param ctx The context that is being shut down</a:t>
                  </a:r>
                </a:p>
                <a:p>
                  <a:r>
                    <a:rPr lang="en-US" altLang="x-none" sz="100" b="1">
                      <a:latin typeface="Courier New" pitchFamily="49" charset="0"/>
                    </a:rPr>
                    <a:t>     */</a:t>
                  </a:r>
                </a:p>
                <a:p>
                  <a:r>
                    <a:rPr lang="en-US" altLang="x-none" sz="100" b="1">
                      <a:latin typeface="Courier New" pitchFamily="49" charset="0"/>
                    </a:rPr>
                    <a:t>    public void removeSessions(Context ctx) {</a:t>
                  </a:r>
                </a:p>
                <a:p>
                  <a:endParaRPr lang="en-US" altLang="x-none" sz="100" b="1">
                    <a:latin typeface="Courier New" pitchFamily="49" charset="0"/>
                  </a:endParaRPr>
                </a:p>
                <a:p>
                  <a:r>
                    <a:rPr lang="en-US" altLang="x-none" sz="100" b="1">
                      <a:latin typeface="Courier New" pitchFamily="49" charset="0"/>
                    </a:rPr>
                    <a:t>        // XXX XXX a manager may be shared by multiple</a:t>
                  </a:r>
                </a:p>
                <a:p>
                  <a:r>
                    <a:rPr lang="en-US" altLang="x-none" sz="100" b="1">
                      <a:latin typeface="Courier New" pitchFamily="49" charset="0"/>
                    </a:rPr>
                    <a:t>        // contexts, we just want to remove the sessions of ctx!</a:t>
                  </a:r>
                </a:p>
                <a:p>
                  <a:r>
                    <a:rPr lang="en-US" altLang="x-none" sz="100" b="1">
                      <a:latin typeface="Courier New" pitchFamily="49" charset="0"/>
                    </a:rPr>
                    <a:t>        // The manager will still run after that ( i.e. keep database</a:t>
                  </a:r>
                </a:p>
                <a:p>
                  <a:r>
                    <a:rPr lang="en-US" altLang="x-none" sz="100" b="1">
                      <a:latin typeface="Courier New" pitchFamily="49" charset="0"/>
                    </a:rPr>
                    <a:t>        // connection open</a:t>
                  </a:r>
                </a:p>
                <a:p>
                  <a:r>
                    <a:rPr lang="en-US" altLang="x-none" sz="100" b="1">
                      <a:latin typeface="Courier New" pitchFamily="49" charset="0"/>
                    </a:rPr>
                    <a:t>        if (manager instanceof Lifecycle) {</a:t>
                  </a:r>
                </a:p>
                <a:p>
                  <a:r>
                    <a:rPr lang="en-US" altLang="x-none" sz="100" b="1">
                      <a:latin typeface="Courier New" pitchFamily="49" charset="0"/>
                    </a:rPr>
                    <a:t>            try {</a:t>
                  </a:r>
                </a:p>
                <a:p>
                  <a:r>
                    <a:rPr lang="en-US" altLang="x-none" sz="100" b="1">
                      <a:latin typeface="Courier New" pitchFamily="49" charset="0"/>
                    </a:rPr>
                    <a:t>                ((Lifecycle) manager).stop();</a:t>
                  </a:r>
                </a:p>
                <a:p>
                  <a:r>
                    <a:rPr lang="en-US" altLang="x-none" sz="100" b="1">
                      <a:latin typeface="Courier New" pitchFamily="49" charset="0"/>
                    </a:rPr>
                    <a:t>            } catch (LifecycleException e) {</a:t>
                  </a:r>
                </a:p>
                <a:p>
                  <a:r>
                    <a:rPr lang="en-US" altLang="x-none" sz="100" b="1">
                      <a:latin typeface="Courier New" pitchFamily="49" charset="0"/>
                    </a:rPr>
                    <a:t>                throw new IllegalStateException("" + e);</a:t>
                  </a:r>
                </a:p>
                <a:p>
                  <a:r>
                    <a:rPr lang="en-US" altLang="x-none" sz="100" b="1">
                      <a:latin typeface="Courier New" pitchFamily="49" charset="0"/>
                    </a:rPr>
                    <a:t>            }</a:t>
                  </a:r>
                </a:p>
                <a:p>
                  <a:r>
                    <a:rPr lang="en-US" altLang="x-none" sz="100" b="1">
                      <a:latin typeface="Courier New" pitchFamily="49" charset="0"/>
                    </a:rPr>
                    <a:t>        }</a:t>
                  </a:r>
                </a:p>
                <a:p>
                  <a:endParaRPr lang="en-US" altLang="x-none" sz="100" b="1">
                    <a:latin typeface="Courier New" pitchFamily="49" charset="0"/>
                  </a:endParaRPr>
                </a:p>
                <a:p>
                  <a:r>
                    <a:rPr lang="en-US" altLang="x-none" sz="100" b="1">
                      <a:latin typeface="Courier New" pitchFamily="49" charset="0"/>
                    </a:rPr>
                    <a:t>    }</a:t>
                  </a:r>
                </a:p>
                <a:p>
                  <a:endParaRPr lang="en-US" altLang="x-none" sz="100" b="1">
                    <a:latin typeface="Courier New" pitchFamily="49" charset="0"/>
                  </a:endParaRPr>
                </a:p>
                <a:p>
                  <a:r>
                    <a:rPr lang="en-US" altLang="x-none" sz="100" b="1">
                      <a:latin typeface="Courier New" pitchFamily="49" charset="0"/>
                    </a:rPr>
                    <a:t>    /**</a:t>
                  </a:r>
                </a:p>
                <a:p>
                  <a:r>
                    <a:rPr lang="en-US" altLang="x-none" sz="100" b="1">
                      <a:latin typeface="Courier New" pitchFamily="49" charset="0"/>
                    </a:rPr>
                    <a:t>     * Used by context to configure the session manager's inactivity timeout.</a:t>
                  </a:r>
                </a:p>
                <a:p>
                  <a:r>
                    <a:rPr lang="en-US" altLang="x-none" sz="100" b="1">
                      <a:latin typeface="Courier New" pitchFamily="49" charset="0"/>
                    </a:rPr>
                    <a:t>     *</a:t>
                  </a:r>
                </a:p>
                <a:p>
                  <a:r>
                    <a:rPr lang="en-US" altLang="x-none" sz="100" b="1">
                      <a:latin typeface="Courier New" pitchFamily="49" charset="0"/>
                    </a:rPr>
                    <a:t>     * The SessionManager may have some default session time out, the</a:t>
                  </a:r>
                </a:p>
                <a:p>
                  <a:r>
                    <a:rPr lang="en-US" altLang="x-none" sz="100" b="1">
                      <a:latin typeface="Courier New" pitchFamily="49" charset="0"/>
                    </a:rPr>
                    <a:t>     * Context on the other hand has it's timeout set by the deployment</a:t>
                  </a:r>
                </a:p>
                <a:p>
                  <a:r>
                    <a:rPr lang="en-US" altLang="x-none" sz="100" b="1">
                      <a:latin typeface="Courier New" pitchFamily="49" charset="0"/>
                    </a:rPr>
                    <a:t>     * descriptor (web.xml). This method lets the Context conforgure the</a:t>
                  </a:r>
                </a:p>
                <a:p>
                  <a:r>
                    <a:rPr lang="en-US" altLang="x-none" sz="100" b="1">
                      <a:latin typeface="Courier New" pitchFamily="49" charset="0"/>
                    </a:rPr>
                    <a:t>     * session manager according to this value.</a:t>
                  </a:r>
                </a:p>
                <a:p>
                  <a:r>
                    <a:rPr lang="en-US" altLang="x-none" sz="100" b="1">
                      <a:latin typeface="Courier New" pitchFamily="49" charset="0"/>
                    </a:rPr>
                    <a:t>     *</a:t>
                  </a:r>
                </a:p>
                <a:p>
                  <a:r>
                    <a:rPr lang="en-US" altLang="x-none" sz="100" b="1">
                      <a:latin typeface="Courier New" pitchFamily="49" charset="0"/>
                    </a:rPr>
                    <a:t>     * @param minutes The session inactivity timeout in minutes.</a:t>
                  </a:r>
                </a:p>
                <a:p>
                  <a:r>
                    <a:rPr lang="en-US" altLang="x-none" sz="100" b="1">
                      <a:latin typeface="Courier New" pitchFamily="49" charset="0"/>
                    </a:rPr>
                    <a:t>     */</a:t>
                  </a:r>
                </a:p>
                <a:p>
                  <a:r>
                    <a:rPr lang="en-US" altLang="x-none" sz="100" b="1">
                      <a:latin typeface="Courier New" pitchFamily="49" charset="0"/>
                    </a:rPr>
                    <a:t>    public void setSessionTimeOut(int minutes) {</a:t>
                  </a:r>
                </a:p>
                <a:p>
                  <a:r>
                    <a:rPr lang="en-US" altLang="x-none" sz="100" b="1">
                      <a:latin typeface="Courier New" pitchFamily="49" charset="0"/>
                    </a:rPr>
                    <a:t>        if(-1 != minutes) {</a:t>
                  </a:r>
                </a:p>
                <a:p>
                  <a:r>
                    <a:rPr lang="en-US" altLang="x-none" sz="100" b="1">
                      <a:latin typeface="Courier New" pitchFamily="49" charset="0"/>
                    </a:rPr>
                    <a:t>            // The manager works with seconds...</a:t>
                  </a:r>
                </a:p>
                <a:p>
                  <a:r>
                    <a:rPr lang="en-US" altLang="x-none" sz="100" b="1">
                      <a:latin typeface="Courier New" pitchFamily="49" charset="0"/>
                    </a:rPr>
                    <a:t>            manager.setMaxInactiveInterval(minutes * 60);</a:t>
                  </a:r>
                </a:p>
                <a:p>
                  <a:r>
                    <a:rPr lang="en-US" altLang="x-none" sz="100" b="1">
                      <a:latin typeface="Courier New" pitchFamily="49" charset="0"/>
                    </a:rPr>
                    <a:t>        }</a:t>
                  </a:r>
                </a:p>
                <a:p>
                  <a:r>
                    <a:rPr lang="en-US" altLang="x-none" sz="100" b="1">
                      <a:latin typeface="Courier New" pitchFamily="49" charset="0"/>
                    </a:rPr>
                    <a:t>    }</a:t>
                  </a:r>
                </a:p>
                <a:p>
                  <a:r>
                    <a:rPr lang="en-US" altLang="x-none" sz="100" b="1">
                      <a:latin typeface="Courier New" pitchFamily="49" charset="0"/>
                    </a:rPr>
                    <a:t>}</a:t>
                  </a:r>
                </a:p>
                <a:p>
                  <a:endParaRPr lang="en-US" altLang="x-none" sz="100" b="1">
                    <a:latin typeface="Courier New" pitchFamily="49" charset="0"/>
                  </a:endParaRPr>
                </a:p>
              </p:txBody>
            </p:sp>
          </p:grpSp>
        </p:grpSp>
        <p:grpSp>
          <p:nvGrpSpPr>
            <p:cNvPr id="64527" name="Group 25"/>
            <p:cNvGrpSpPr>
              <a:grpSpLocks/>
            </p:cNvGrpSpPr>
            <p:nvPr/>
          </p:nvGrpSpPr>
          <p:grpSpPr bwMode="auto">
            <a:xfrm>
              <a:off x="2693" y="3119"/>
              <a:ext cx="946" cy="932"/>
              <a:chOff x="4710" y="2428"/>
              <a:chExt cx="946" cy="932"/>
            </a:xfrm>
          </p:grpSpPr>
          <p:sp>
            <p:nvSpPr>
              <p:cNvPr id="64538" name="Text Box 26"/>
              <p:cNvSpPr txBox="1">
                <a:spLocks noChangeArrowheads="1"/>
              </p:cNvSpPr>
              <p:nvPr/>
            </p:nvSpPr>
            <p:spPr bwMode="auto">
              <a:xfrm>
                <a:off x="4724" y="2428"/>
                <a:ext cx="917"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900" b="1">
                    <a:latin typeface="Arial" charset="0"/>
                  </a:rPr>
                  <a:t>ServerSessionManager</a:t>
                </a:r>
              </a:p>
            </p:txBody>
          </p:sp>
          <p:grpSp>
            <p:nvGrpSpPr>
              <p:cNvPr id="64539" name="Group 27"/>
              <p:cNvGrpSpPr>
                <a:grpSpLocks/>
              </p:cNvGrpSpPr>
              <p:nvPr/>
            </p:nvGrpSpPr>
            <p:grpSpPr bwMode="auto">
              <a:xfrm>
                <a:off x="4710" y="2572"/>
                <a:ext cx="946" cy="788"/>
                <a:chOff x="4716" y="2572"/>
                <a:chExt cx="946" cy="788"/>
              </a:xfrm>
            </p:grpSpPr>
            <p:sp>
              <p:nvSpPr>
                <p:cNvPr id="64540" name="Rectangle 28"/>
                <p:cNvSpPr>
                  <a:spLocks noChangeArrowheads="1"/>
                </p:cNvSpPr>
                <p:nvPr/>
              </p:nvSpPr>
              <p:spPr bwMode="auto">
                <a:xfrm>
                  <a:off x="4716" y="2572"/>
                  <a:ext cx="521" cy="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spcBef>
                      <a:spcPct val="0"/>
                    </a:spcBef>
                  </a:pPr>
                  <a:endParaRPr lang="en-US" altLang="x-none" sz="100" b="1" u="sng">
                    <a:latin typeface="Courier New" pitchFamily="49" charset="0"/>
                  </a:endParaRPr>
                </a:p>
                <a:p>
                  <a:pPr>
                    <a:spcBef>
                      <a:spcPct val="0"/>
                    </a:spcBef>
                  </a:pPr>
                  <a:r>
                    <a:rPr lang="en-US" altLang="x-none" sz="100" b="1">
                      <a:latin typeface="Courier New" pitchFamily="49" charset="0"/>
                    </a:rPr>
                    <a:t>package org.apache.tomcat.session;</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import org.apache.tomcat.util.*;</a:t>
                  </a:r>
                </a:p>
                <a:p>
                  <a:pPr>
                    <a:spcBef>
                      <a:spcPct val="0"/>
                    </a:spcBef>
                  </a:pPr>
                  <a:r>
                    <a:rPr lang="en-US" altLang="x-none" sz="100" b="1">
                      <a:latin typeface="Courier New" pitchFamily="49" charset="0"/>
                    </a:rPr>
                    <a:t>import org.apache.tomcat.core.*;</a:t>
                  </a:r>
                </a:p>
                <a:p>
                  <a:pPr>
                    <a:spcBef>
                      <a:spcPct val="0"/>
                    </a:spcBef>
                  </a:pPr>
                  <a:r>
                    <a:rPr lang="en-US" altLang="x-none" sz="100" b="1">
                      <a:latin typeface="Courier New" pitchFamily="49" charset="0"/>
                    </a:rPr>
                    <a:t>import java.io.*;</a:t>
                  </a:r>
                </a:p>
                <a:p>
                  <a:pPr>
                    <a:spcBef>
                      <a:spcPct val="0"/>
                    </a:spcBef>
                  </a:pPr>
                  <a:r>
                    <a:rPr lang="en-US" altLang="x-none" sz="100" b="1">
                      <a:latin typeface="Courier New" pitchFamily="49" charset="0"/>
                    </a:rPr>
                    <a:t>import java.net.*;</a:t>
                  </a:r>
                </a:p>
                <a:p>
                  <a:pPr>
                    <a:spcBef>
                      <a:spcPct val="0"/>
                    </a:spcBef>
                  </a:pPr>
                  <a:r>
                    <a:rPr lang="en-US" altLang="x-none" sz="100" b="1">
                      <a:latin typeface="Courier New" pitchFamily="49" charset="0"/>
                    </a:rPr>
                    <a:t>import java.util.*;</a:t>
                  </a:r>
                </a:p>
                <a:p>
                  <a:pPr>
                    <a:spcBef>
                      <a:spcPct val="0"/>
                    </a:spcBef>
                  </a:pPr>
                  <a:r>
                    <a:rPr lang="en-US" altLang="x-none" sz="100" b="1">
                      <a:latin typeface="Courier New" pitchFamily="49" charset="0"/>
                    </a:rPr>
                    <a:t>import javax.servlet.http.*;</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@author James Duncan Davidson [duncan@eng.sun.com]</a:t>
                  </a:r>
                </a:p>
                <a:p>
                  <a:pPr>
                    <a:spcBef>
                      <a:spcPct val="0"/>
                    </a:spcBef>
                  </a:pPr>
                  <a:r>
                    <a:rPr lang="en-US" altLang="x-none" sz="100" b="1">
                      <a:latin typeface="Courier New" pitchFamily="49" charset="0"/>
                    </a:rPr>
                    <a:t> * @author Jason Hunter [jch@eng.sun.com]</a:t>
                  </a:r>
                </a:p>
                <a:p>
                  <a:pPr>
                    <a:spcBef>
                      <a:spcPct val="0"/>
                    </a:spcBef>
                  </a:pPr>
                  <a:r>
                    <a:rPr lang="en-US" altLang="x-none" sz="100" b="1">
                      <a:latin typeface="Courier New" pitchFamily="49" charset="0"/>
                    </a:rPr>
                    <a:t> * @author James Todd [gonzo@eng.sun.com]</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public class ServerSessionManager implements SessionManager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private StringManager sm =</a:t>
                  </a:r>
                </a:p>
                <a:p>
                  <a:pPr>
                    <a:spcBef>
                      <a:spcPct val="0"/>
                    </a:spcBef>
                  </a:pPr>
                  <a:r>
                    <a:rPr lang="en-US" altLang="x-none" sz="100" b="1">
                      <a:latin typeface="Courier New" pitchFamily="49" charset="0"/>
                    </a:rPr>
                    <a:t>        StringManager.getManager("org.apache.tomcat.session");</a:t>
                  </a:r>
                </a:p>
                <a:p>
                  <a:pPr>
                    <a:spcBef>
                      <a:spcPct val="0"/>
                    </a:spcBef>
                  </a:pPr>
                  <a:r>
                    <a:rPr lang="en-US" altLang="x-none" sz="100" b="1">
                      <a:latin typeface="Courier New" pitchFamily="49" charset="0"/>
                    </a:rPr>
                    <a:t>    private static ServerSessionManager manager; // = new ServerSessionManager();</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protected int inactiveInterval = -1;</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static {</a:t>
                  </a:r>
                </a:p>
                <a:p>
                  <a:pPr>
                    <a:spcBef>
                      <a:spcPct val="0"/>
                    </a:spcBef>
                  </a:pPr>
                  <a:r>
                    <a:rPr lang="en-US" altLang="x-none" sz="100" b="1">
                      <a:latin typeface="Courier New" pitchFamily="49" charset="0"/>
                    </a:rPr>
                    <a:t>        manager = new ServerSessionManager();</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public static ServerSessionManager getManager() {</a:t>
                  </a:r>
                </a:p>
                <a:p>
                  <a:pPr>
                    <a:spcBef>
                      <a:spcPct val="0"/>
                    </a:spcBef>
                  </a:pPr>
                  <a:r>
                    <a:rPr lang="en-US" altLang="x-none" sz="100" b="1">
                      <a:latin typeface="Courier New" pitchFamily="49" charset="0"/>
                    </a:rPr>
                    <a:t>        return manager;</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private Hashtable sessions = new Hashtable();</a:t>
                  </a:r>
                </a:p>
                <a:p>
                  <a:pPr>
                    <a:spcBef>
                      <a:spcPct val="0"/>
                    </a:spcBef>
                  </a:pPr>
                  <a:r>
                    <a:rPr lang="en-US" altLang="x-none" sz="100" b="1">
                      <a:latin typeface="Courier New" pitchFamily="49" charset="0"/>
                    </a:rPr>
                    <a:t>    private Reaper reaper;</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private ServerSessionManager() {</a:t>
                  </a:r>
                </a:p>
                <a:p>
                  <a:pPr>
                    <a:spcBef>
                      <a:spcPct val="0"/>
                    </a:spcBef>
                  </a:pPr>
                  <a:r>
                    <a:rPr lang="en-US" altLang="x-none" sz="100" b="1">
                      <a:latin typeface="Courier New" pitchFamily="49" charset="0"/>
                    </a:rPr>
                    <a:t>        reaper = Reaper.getReaper();</a:t>
                  </a:r>
                </a:p>
                <a:p>
                  <a:pPr>
                    <a:spcBef>
                      <a:spcPct val="0"/>
                    </a:spcBef>
                  </a:pPr>
                  <a:r>
                    <a:rPr lang="en-US" altLang="x-none" sz="100" b="1">
                      <a:latin typeface="Courier New" pitchFamily="49" charset="0"/>
                    </a:rPr>
                    <a:t>        reaper.setServerSessionManager(this);</a:t>
                  </a:r>
                </a:p>
                <a:p>
                  <a:pPr>
                    <a:spcBef>
                      <a:spcPct val="0"/>
                    </a:spcBef>
                  </a:pPr>
                  <a:r>
                    <a:rPr lang="en-US" altLang="x-none" sz="100" b="1">
                      <a:latin typeface="Courier New" pitchFamily="49" charset="0"/>
                    </a:rPr>
                    <a:t>        reaper.start();</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u="sng">
                      <a:latin typeface="Courier New" pitchFamily="49" charset="0"/>
                    </a:rPr>
                    <a:t>    </a:t>
                  </a:r>
                  <a:r>
                    <a:rPr lang="en-US" altLang="x-none" sz="100" b="1" u="sng">
                      <a:solidFill>
                        <a:schemeClr val="folHlink"/>
                      </a:solidFill>
                      <a:latin typeface="Courier New" pitchFamily="49" charset="0"/>
                    </a:rPr>
                    <a:t>public void accessed( Context ctx, Request req, String id ) {</a:t>
                  </a:r>
                </a:p>
                <a:p>
                  <a:pPr>
                    <a:spcBef>
                      <a:spcPct val="0"/>
                    </a:spcBef>
                  </a:pPr>
                  <a:r>
                    <a:rPr lang="en-US" altLang="x-none" sz="100" b="1" u="sng">
                      <a:solidFill>
                        <a:schemeClr val="folHlink"/>
                      </a:solidFill>
                      <a:latin typeface="Courier New" pitchFamily="49" charset="0"/>
                    </a:rPr>
                    <a:t>        ApplicationSession apS=(ApplicationSession)findSession( ctx, id);</a:t>
                  </a:r>
                </a:p>
                <a:p>
                  <a:pPr>
                    <a:spcBef>
                      <a:spcPct val="0"/>
                    </a:spcBef>
                  </a:pPr>
                  <a:r>
                    <a:rPr lang="en-US" altLang="x-none" sz="100" b="1" u="sng">
                      <a:solidFill>
                        <a:schemeClr val="folHlink"/>
                      </a:solidFill>
                      <a:latin typeface="Courier New" pitchFamily="49" charset="0"/>
                    </a:rPr>
                    <a:t>        if( apS==null) return;</a:t>
                  </a:r>
                </a:p>
                <a:p>
                  <a:pPr>
                    <a:spcBef>
                      <a:spcPct val="0"/>
                    </a:spcBef>
                  </a:pPr>
                  <a:endParaRPr lang="en-US" altLang="x-none" sz="100" b="1" u="sng">
                    <a:solidFill>
                      <a:schemeClr val="folHlink"/>
                    </a:solidFill>
                    <a:latin typeface="Courier New" pitchFamily="49" charset="0"/>
                  </a:endParaRPr>
                </a:p>
                <a:p>
                  <a:pPr>
                    <a:spcBef>
                      <a:spcPct val="0"/>
                    </a:spcBef>
                  </a:pPr>
                  <a:r>
                    <a:rPr lang="en-US" altLang="x-none" sz="100" b="1" u="sng">
                      <a:solidFill>
                        <a:schemeClr val="folHlink"/>
                      </a:solidFill>
                      <a:latin typeface="Courier New" pitchFamily="49" charset="0"/>
                    </a:rPr>
                    <a:t>        ServerSession servS=apS.getServerSession();</a:t>
                  </a:r>
                </a:p>
                <a:p>
                  <a:pPr>
                    <a:spcBef>
                      <a:spcPct val="0"/>
                    </a:spcBef>
                  </a:pPr>
                  <a:r>
                    <a:rPr lang="en-US" altLang="x-none" sz="100" b="1" u="sng">
                      <a:solidFill>
                        <a:schemeClr val="folHlink"/>
                      </a:solidFill>
                      <a:latin typeface="Courier New" pitchFamily="49" charset="0"/>
                    </a:rPr>
                    <a:t>        servS.accessed();</a:t>
                  </a:r>
                </a:p>
                <a:p>
                  <a:pPr>
                    <a:spcBef>
                      <a:spcPct val="0"/>
                    </a:spcBef>
                  </a:pPr>
                  <a:r>
                    <a:rPr lang="en-US" altLang="x-none" sz="100" b="1" u="sng">
                      <a:solidFill>
                        <a:schemeClr val="folHlink"/>
                      </a:solidFill>
                      <a:latin typeface="Courier New" pitchFamily="49" charset="0"/>
                    </a:rPr>
                    <a:t>        apS.accessed();</a:t>
                  </a:r>
                </a:p>
                <a:p>
                  <a:pPr>
                    <a:spcBef>
                      <a:spcPct val="0"/>
                    </a:spcBef>
                  </a:pPr>
                  <a:endParaRPr lang="en-US" altLang="x-none" sz="100" b="1" u="sng">
                    <a:solidFill>
                      <a:schemeClr val="folHlink"/>
                    </a:solidFill>
                    <a:latin typeface="Courier New" pitchFamily="49" charset="0"/>
                  </a:endParaRPr>
                </a:p>
                <a:p>
                  <a:pPr>
                    <a:spcBef>
                      <a:spcPct val="0"/>
                    </a:spcBef>
                  </a:pPr>
                  <a:r>
                    <a:rPr lang="en-US" altLang="x-none" sz="100" b="1" u="sng">
                      <a:solidFill>
                        <a:schemeClr val="folHlink"/>
                      </a:solidFill>
                      <a:latin typeface="Courier New" pitchFamily="49" charset="0"/>
                    </a:rPr>
                    <a:t>        // cache it - no need to compute it again</a:t>
                  </a:r>
                </a:p>
                <a:p>
                  <a:pPr>
                    <a:spcBef>
                      <a:spcPct val="0"/>
                    </a:spcBef>
                  </a:pPr>
                  <a:r>
                    <a:rPr lang="en-US" altLang="x-none" sz="100" b="1" u="sng">
                      <a:solidFill>
                        <a:schemeClr val="folHlink"/>
                      </a:solidFill>
                      <a:latin typeface="Courier New" pitchFamily="49" charset="0"/>
                    </a:rPr>
                    <a:t>        req.setSession( apS );</a:t>
                  </a:r>
                </a:p>
                <a:p>
                  <a:pPr>
                    <a:spcBef>
                      <a:spcPct val="0"/>
                    </a:spcBef>
                  </a:pPr>
                  <a:r>
                    <a:rPr lang="en-US" altLang="x-none" sz="100" b="1" u="sng">
                      <a:solidFill>
                        <a:schemeClr val="folHlink"/>
                      </a:solidFill>
                      <a:latin typeface="Courier New" pitchFamily="49" charset="0"/>
                    </a:rPr>
                    <a:t>    }</a:t>
                  </a:r>
                </a:p>
                <a:p>
                  <a:pPr>
                    <a:spcBef>
                      <a:spcPct val="0"/>
                    </a:spcBef>
                  </a:pPr>
                  <a:endParaRPr lang="en-US" altLang="x-none" sz="100" b="1" u="sng">
                    <a:solidFill>
                      <a:schemeClr val="folHlink"/>
                    </a:solidFill>
                    <a:latin typeface="Courier New" pitchFamily="49" charset="0"/>
                  </a:endParaRPr>
                </a:p>
                <a:p>
                  <a:pPr>
                    <a:spcBef>
                      <a:spcPct val="0"/>
                    </a:spcBef>
                  </a:pPr>
                  <a:r>
                    <a:rPr lang="en-US" altLang="x-none" sz="100" b="1">
                      <a:latin typeface="Courier New" pitchFamily="49" charset="0"/>
                    </a:rPr>
                    <a:t>    public HttpSession createSession(Context ctx) {</a:t>
                  </a:r>
                </a:p>
                <a:p>
                  <a:pPr>
                    <a:spcBef>
                      <a:spcPct val="0"/>
                    </a:spcBef>
                  </a:pPr>
                  <a:r>
                    <a:rPr lang="en-US" altLang="x-none" sz="100" b="1">
                      <a:latin typeface="Courier New" pitchFamily="49" charset="0"/>
                    </a:rPr>
                    <a:t>        String sessionId = SessionIdGenerator.generateId();</a:t>
                  </a:r>
                </a:p>
                <a:p>
                  <a:pPr>
                    <a:spcBef>
                      <a:spcPct val="0"/>
                    </a:spcBef>
                  </a:pPr>
                  <a:r>
                    <a:rPr lang="en-US" altLang="x-none" sz="100" b="1">
                      <a:latin typeface="Courier New" pitchFamily="49" charset="0"/>
                    </a:rPr>
                    <a:t>        ServerSession session = new ServerSession(sessionId);</a:t>
                  </a:r>
                </a:p>
                <a:p>
                  <a:pPr>
                    <a:spcBef>
                      <a:spcPct val="0"/>
                    </a:spcBef>
                  </a:pPr>
                  <a:r>
                    <a:rPr lang="en-US" altLang="x-none" sz="100" b="1">
                      <a:latin typeface="Courier New" pitchFamily="49" charset="0"/>
                    </a:rPr>
                    <a:t>        sessions.put(sessionId, session);</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if(-1 != inactiveInterval) {</a:t>
                  </a:r>
                </a:p>
                <a:p>
                  <a:pPr>
                    <a:spcBef>
                      <a:spcPct val="0"/>
                    </a:spcBef>
                  </a:pPr>
                  <a:r>
                    <a:rPr lang="en-US" altLang="x-none" sz="100" b="1">
                      <a:latin typeface="Courier New" pitchFamily="49" charset="0"/>
                    </a:rPr>
                    <a:t>        session.setMaxInactiveInterval(inactiveInterval);</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return session.getApplicationSession( ctx, true );</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public HttpSession findSession(Context ctx, String id) {</a:t>
                  </a:r>
                </a:p>
                <a:p>
                  <a:pPr>
                    <a:spcBef>
                      <a:spcPct val="0"/>
                    </a:spcBef>
                  </a:pPr>
                  <a:r>
                    <a:rPr lang="en-US" altLang="x-none" sz="100" b="1">
                      <a:latin typeface="Courier New" pitchFamily="49" charset="0"/>
                    </a:rPr>
                    <a:t>        ServerSession sSession=(ServerSession)sessions.get(id);</a:t>
                  </a:r>
                </a:p>
                <a:p>
                  <a:pPr>
                    <a:spcBef>
                      <a:spcPct val="0"/>
                    </a:spcBef>
                  </a:pPr>
                  <a:r>
                    <a:rPr lang="en-US" altLang="x-none" sz="100" b="1">
                      <a:latin typeface="Courier New" pitchFamily="49" charset="0"/>
                    </a:rPr>
                    <a:t>        if(sSession==null) return null;</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return sSession.getApplicationSession(ctx, false);</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p:txBody>
            </p:sp>
            <p:sp>
              <p:nvSpPr>
                <p:cNvPr id="64541" name="Rectangle 29"/>
                <p:cNvSpPr>
                  <a:spLocks noChangeArrowheads="1"/>
                </p:cNvSpPr>
                <p:nvPr/>
              </p:nvSpPr>
              <p:spPr bwMode="auto">
                <a:xfrm>
                  <a:off x="5161" y="2572"/>
                  <a:ext cx="501" cy="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spcBef>
                      <a:spcPct val="0"/>
                    </a:spcBef>
                  </a:pPr>
                  <a:r>
                    <a:rPr lang="en-US" altLang="x-none" sz="100" b="1" u="sng">
                      <a:latin typeface="Courier New" pitchFamily="49" charset="0"/>
                    </a:rPr>
                    <a:t>// XXX</a:t>
                  </a:r>
                  <a:endParaRPr lang="en-US" altLang="x-none" sz="100" b="1">
                    <a:latin typeface="Courier New" pitchFamily="49" charset="0"/>
                  </a:endParaRPr>
                </a:p>
                <a:p>
                  <a:pPr>
                    <a:spcBef>
                      <a:spcPct val="0"/>
                    </a:spcBef>
                  </a:pPr>
                  <a:r>
                    <a:rPr lang="en-US" altLang="x-none" sz="100" b="1">
                      <a:latin typeface="Courier New" pitchFamily="49" charset="0"/>
                    </a:rPr>
                    <a:t>    // sync'd for safty -- no other thread should be getting something</a:t>
                  </a:r>
                </a:p>
                <a:p>
                  <a:pPr>
                    <a:spcBef>
                      <a:spcPct val="0"/>
                    </a:spcBef>
                  </a:pPr>
                  <a:r>
                    <a:rPr lang="en-US" altLang="x-none" sz="100" b="1">
                      <a:latin typeface="Courier New" pitchFamily="49" charset="0"/>
                    </a:rPr>
                    <a:t>    // from this while we are reaping. This isn't the most optimal</a:t>
                  </a:r>
                </a:p>
                <a:p>
                  <a:pPr>
                    <a:spcBef>
                      <a:spcPct val="0"/>
                    </a:spcBef>
                  </a:pPr>
                  <a:r>
                    <a:rPr lang="en-US" altLang="x-none" sz="100" b="1">
                      <a:latin typeface="Courier New" pitchFamily="49" charset="0"/>
                    </a:rPr>
                    <a:t>    // solution for this, but we'll determine something else later.</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synchronized void reap() {</a:t>
                  </a:r>
                </a:p>
                <a:p>
                  <a:pPr>
                    <a:spcBef>
                      <a:spcPct val="0"/>
                    </a:spcBef>
                  </a:pPr>
                  <a:r>
                    <a:rPr lang="en-US" altLang="x-none" sz="100" b="1">
                      <a:latin typeface="Courier New" pitchFamily="49" charset="0"/>
                    </a:rPr>
                    <a:t>        Enumeration enum = sessions.keys();</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while (enum.hasMoreElements()) {</a:t>
                  </a:r>
                </a:p>
                <a:p>
                  <a:pPr>
                    <a:spcBef>
                      <a:spcPct val="0"/>
                    </a:spcBef>
                  </a:pPr>
                  <a:r>
                    <a:rPr lang="en-US" altLang="x-none" sz="100" b="1">
                      <a:latin typeface="Courier New" pitchFamily="49" charset="0"/>
                    </a:rPr>
                    <a:t>            Object key = enum.nextElement();</a:t>
                  </a:r>
                </a:p>
                <a:p>
                  <a:pPr>
                    <a:spcBef>
                      <a:spcPct val="0"/>
                    </a:spcBef>
                  </a:pPr>
                  <a:r>
                    <a:rPr lang="en-US" altLang="x-none" sz="100" b="1">
                      <a:latin typeface="Courier New" pitchFamily="49" charset="0"/>
                    </a:rPr>
                    <a:t>            ServerSession session = (ServerSession)sessions.get(key);</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session.reap();</a:t>
                  </a:r>
                </a:p>
                <a:p>
                  <a:pPr>
                    <a:spcBef>
                      <a:spcPct val="0"/>
                    </a:spcBef>
                  </a:pPr>
                  <a:r>
                    <a:rPr lang="en-US" altLang="x-none" sz="100" b="1">
                      <a:latin typeface="Courier New" pitchFamily="49" charset="0"/>
                    </a:rPr>
                    <a:t>            session.validate();</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synchronized void removeSession(ServerSession session) {</a:t>
                  </a:r>
                </a:p>
                <a:p>
                  <a:pPr>
                    <a:spcBef>
                      <a:spcPct val="0"/>
                    </a:spcBef>
                  </a:pPr>
                  <a:r>
                    <a:rPr lang="en-US" altLang="x-none" sz="100" b="1">
                      <a:latin typeface="Courier New" pitchFamily="49" charset="0"/>
                    </a:rPr>
                    <a:t>        String id = session.getId();</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session.invalidate();</a:t>
                  </a:r>
                </a:p>
                <a:p>
                  <a:pPr>
                    <a:spcBef>
                      <a:spcPct val="0"/>
                    </a:spcBef>
                  </a:pPr>
                  <a:r>
                    <a:rPr lang="en-US" altLang="x-none" sz="100" b="1">
                      <a:latin typeface="Courier New" pitchFamily="49" charset="0"/>
                    </a:rPr>
                    <a:t>        sessions.remove(id);</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public void removeSessions(Context context) {</a:t>
                  </a:r>
                </a:p>
                <a:p>
                  <a:pPr>
                    <a:spcBef>
                      <a:spcPct val="0"/>
                    </a:spcBef>
                  </a:pPr>
                  <a:r>
                    <a:rPr lang="en-US" altLang="x-none" sz="100" b="1">
                      <a:latin typeface="Courier New" pitchFamily="49" charset="0"/>
                    </a:rPr>
                    <a:t>        Enumeration enum = sessions.keys();</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while (enum.hasMoreElements()) {</a:t>
                  </a:r>
                </a:p>
                <a:p>
                  <a:pPr>
                    <a:spcBef>
                      <a:spcPct val="0"/>
                    </a:spcBef>
                  </a:pPr>
                  <a:r>
                    <a:rPr lang="en-US" altLang="x-none" sz="100" b="1">
                      <a:latin typeface="Courier New" pitchFamily="49" charset="0"/>
                    </a:rPr>
                    <a:t>            Object key = enum.nextElement();</a:t>
                  </a:r>
                </a:p>
                <a:p>
                  <a:pPr>
                    <a:spcBef>
                      <a:spcPct val="0"/>
                    </a:spcBef>
                  </a:pPr>
                  <a:r>
                    <a:rPr lang="en-US" altLang="x-none" sz="100" b="1">
                      <a:latin typeface="Courier New" pitchFamily="49" charset="0"/>
                    </a:rPr>
                    <a:t>            ServerSession session = (ServerSession)sessions.get(key);</a:t>
                  </a:r>
                </a:p>
                <a:p>
                  <a:pPr>
                    <a:spcBef>
                      <a:spcPct val="0"/>
                    </a:spcBef>
                  </a:pPr>
                  <a:r>
                    <a:rPr lang="en-US" altLang="x-none" sz="100" b="1">
                      <a:latin typeface="Courier New" pitchFamily="49" charset="0"/>
                    </a:rPr>
                    <a:t>            ApplicationSession appSession =</a:t>
                  </a:r>
                </a:p>
                <a:p>
                  <a:pPr>
                    <a:spcBef>
                      <a:spcPct val="0"/>
                    </a:spcBef>
                  </a:pPr>
                  <a:r>
                    <a:rPr lang="en-US" altLang="x-none" sz="100" b="1">
                      <a:latin typeface="Courier New" pitchFamily="49" charset="0"/>
                    </a:rPr>
                    <a:t>                session.getApplicationSession(context, false);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if (appSession != null) {</a:t>
                  </a:r>
                </a:p>
                <a:p>
                  <a:pPr>
                    <a:spcBef>
                      <a:spcPct val="0"/>
                    </a:spcBef>
                  </a:pPr>
                  <a:r>
                    <a:rPr lang="en-US" altLang="x-none" sz="100" b="1">
                      <a:latin typeface="Courier New" pitchFamily="49" charset="0"/>
                    </a:rPr>
                    <a:t>                appSession.invalidate();</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Used by context to configure the session manager's inactivity timeout.</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The SessionManager may have some default session time out, the</a:t>
                  </a:r>
                </a:p>
                <a:p>
                  <a:pPr>
                    <a:spcBef>
                      <a:spcPct val="0"/>
                    </a:spcBef>
                  </a:pPr>
                  <a:r>
                    <a:rPr lang="en-US" altLang="x-none" sz="100" b="1">
                      <a:latin typeface="Courier New" pitchFamily="49" charset="0"/>
                    </a:rPr>
                    <a:t>     * Context on the other hand has it's timeout set by the deployment</a:t>
                  </a:r>
                </a:p>
                <a:p>
                  <a:pPr>
                    <a:spcBef>
                      <a:spcPct val="0"/>
                    </a:spcBef>
                  </a:pPr>
                  <a:r>
                    <a:rPr lang="en-US" altLang="x-none" sz="100" b="1">
                      <a:latin typeface="Courier New" pitchFamily="49" charset="0"/>
                    </a:rPr>
                    <a:t>     * descriptor (web.xml). This method lets the Context conforgure the</a:t>
                  </a:r>
                </a:p>
                <a:p>
                  <a:pPr>
                    <a:spcBef>
                      <a:spcPct val="0"/>
                    </a:spcBef>
                  </a:pPr>
                  <a:r>
                    <a:rPr lang="en-US" altLang="x-none" sz="100" b="1">
                      <a:latin typeface="Courier New" pitchFamily="49" charset="0"/>
                    </a:rPr>
                    <a:t>     * session manager according to this value.</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@param minutes The session inactivity timeout in minutes.</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void setSessionTimeOut(int minutes) {</a:t>
                  </a:r>
                </a:p>
                <a:p>
                  <a:pPr>
                    <a:spcBef>
                      <a:spcPct val="0"/>
                    </a:spcBef>
                  </a:pPr>
                  <a:r>
                    <a:rPr lang="en-US" altLang="x-none" sz="100" b="1">
                      <a:latin typeface="Courier New" pitchFamily="49" charset="0"/>
                    </a:rPr>
                    <a:t>        if(-1 != minutes) {</a:t>
                  </a:r>
                </a:p>
                <a:p>
                  <a:pPr>
                    <a:spcBef>
                      <a:spcPct val="0"/>
                    </a:spcBef>
                  </a:pPr>
                  <a:r>
                    <a:rPr lang="en-US" altLang="x-none" sz="100" b="1">
                      <a:latin typeface="Courier New" pitchFamily="49" charset="0"/>
                    </a:rPr>
                    <a:t>            // The manager works with seconds...</a:t>
                  </a:r>
                </a:p>
                <a:p>
                  <a:pPr>
                    <a:spcBef>
                      <a:spcPct val="0"/>
                    </a:spcBef>
                  </a:pPr>
                  <a:r>
                    <a:rPr lang="en-US" altLang="x-none" sz="100" b="1">
                      <a:latin typeface="Courier New" pitchFamily="49" charset="0"/>
                    </a:rPr>
                    <a:t>            inactiveInterval = (minutes * 60);</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p:txBody>
            </p:sp>
          </p:grpSp>
        </p:grpSp>
        <p:grpSp>
          <p:nvGrpSpPr>
            <p:cNvPr id="64528" name="Group 30"/>
            <p:cNvGrpSpPr>
              <a:grpSpLocks/>
            </p:cNvGrpSpPr>
            <p:nvPr/>
          </p:nvGrpSpPr>
          <p:grpSpPr bwMode="auto">
            <a:xfrm>
              <a:off x="2688" y="1775"/>
              <a:ext cx="956" cy="1244"/>
              <a:chOff x="2544" y="912"/>
              <a:chExt cx="956" cy="1244"/>
            </a:xfrm>
          </p:grpSpPr>
          <p:sp>
            <p:nvSpPr>
              <p:cNvPr id="64534" name="Text Box 31"/>
              <p:cNvSpPr txBox="1">
                <a:spLocks noChangeArrowheads="1"/>
              </p:cNvSpPr>
              <p:nvPr/>
            </p:nvSpPr>
            <p:spPr bwMode="auto">
              <a:xfrm>
                <a:off x="2625" y="912"/>
                <a:ext cx="795" cy="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900" b="1">
                    <a:latin typeface="Arial" charset="0"/>
                  </a:rPr>
                  <a:t>SessionInterceptor</a:t>
                </a:r>
              </a:p>
            </p:txBody>
          </p:sp>
          <p:grpSp>
            <p:nvGrpSpPr>
              <p:cNvPr id="64535" name="Group 32"/>
              <p:cNvGrpSpPr>
                <a:grpSpLocks/>
              </p:cNvGrpSpPr>
              <p:nvPr/>
            </p:nvGrpSpPr>
            <p:grpSpPr bwMode="auto">
              <a:xfrm>
                <a:off x="2544" y="1008"/>
                <a:ext cx="956" cy="1148"/>
                <a:chOff x="2544" y="1008"/>
                <a:chExt cx="956" cy="1148"/>
              </a:xfrm>
            </p:grpSpPr>
            <p:sp>
              <p:nvSpPr>
                <p:cNvPr id="64536" name="Rectangle 33"/>
                <p:cNvSpPr>
                  <a:spLocks noChangeArrowheads="1"/>
                </p:cNvSpPr>
                <p:nvPr/>
              </p:nvSpPr>
              <p:spPr bwMode="auto">
                <a:xfrm>
                  <a:off x="2544" y="1008"/>
                  <a:ext cx="556" cy="1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spcBef>
                      <a:spcPct val="0"/>
                    </a:spcBef>
                  </a:pPr>
                  <a:endParaRPr lang="en-US" altLang="x-none" sz="100" b="1" u="sng">
                    <a:latin typeface="Courier New" pitchFamily="49" charset="0"/>
                  </a:endParaRPr>
                </a:p>
                <a:p>
                  <a:pPr>
                    <a:spcBef>
                      <a:spcPct val="0"/>
                    </a:spcBef>
                  </a:pPr>
                  <a:r>
                    <a:rPr lang="en-US" altLang="x-none" sz="100" b="1">
                      <a:latin typeface="Courier New" pitchFamily="49" charset="0"/>
                    </a:rPr>
                    <a:t>package org.apache.tomcat.request;</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import org.apache.tomcat.core.*;</a:t>
                  </a:r>
                </a:p>
                <a:p>
                  <a:pPr>
                    <a:spcBef>
                      <a:spcPct val="0"/>
                    </a:spcBef>
                  </a:pPr>
                  <a:r>
                    <a:rPr lang="en-US" altLang="x-none" sz="100" b="1">
                      <a:latin typeface="Courier New" pitchFamily="49" charset="0"/>
                    </a:rPr>
                    <a:t>import org.apache.tomcat.util.*;</a:t>
                  </a:r>
                </a:p>
                <a:p>
                  <a:pPr>
                    <a:spcBef>
                      <a:spcPct val="0"/>
                    </a:spcBef>
                  </a:pPr>
                  <a:r>
                    <a:rPr lang="en-US" altLang="x-none" sz="100" b="1">
                      <a:latin typeface="Courier New" pitchFamily="49" charset="0"/>
                    </a:rPr>
                    <a:t>import java.io.*;</a:t>
                  </a:r>
                </a:p>
                <a:p>
                  <a:pPr>
                    <a:spcBef>
                      <a:spcPct val="0"/>
                    </a:spcBef>
                  </a:pPr>
                  <a:r>
                    <a:rPr lang="en-US" altLang="x-none" sz="100" b="1">
                      <a:latin typeface="Courier New" pitchFamily="49" charset="0"/>
                    </a:rPr>
                    <a:t>import java.net.*;</a:t>
                  </a:r>
                </a:p>
                <a:p>
                  <a:pPr>
                    <a:spcBef>
                      <a:spcPct val="0"/>
                    </a:spcBef>
                  </a:pPr>
                  <a:r>
                    <a:rPr lang="en-US" altLang="x-none" sz="100" b="1">
                      <a:latin typeface="Courier New" pitchFamily="49" charset="0"/>
                    </a:rPr>
                    <a:t>import java.util.*;</a:t>
                  </a:r>
                </a:p>
                <a:p>
                  <a:pPr>
                    <a:spcBef>
                      <a:spcPct val="0"/>
                    </a:spcBef>
                  </a:pPr>
                  <a:r>
                    <a:rPr lang="en-US" altLang="x-none" sz="100" b="1">
                      <a:latin typeface="Courier New" pitchFamily="49" charset="0"/>
                    </a:rPr>
                    <a:t>import javax.servlet.http.*;</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a:t>
                  </a:r>
                </a:p>
                <a:p>
                  <a:pPr>
                    <a:spcBef>
                      <a:spcPct val="0"/>
                    </a:spcBef>
                  </a:pPr>
                  <a:r>
                    <a:rPr lang="en-US" altLang="x-none" sz="100" b="1">
                      <a:latin typeface="Courier New" pitchFamily="49" charset="0"/>
                    </a:rPr>
                    <a:t> * Will process the request and determine the session Id, and set it</a:t>
                  </a:r>
                </a:p>
                <a:p>
                  <a:pPr>
                    <a:spcBef>
                      <a:spcPct val="0"/>
                    </a:spcBef>
                  </a:pPr>
                  <a:r>
                    <a:rPr lang="en-US" altLang="x-none" sz="100" b="1">
                      <a:latin typeface="Courier New" pitchFamily="49" charset="0"/>
                    </a:rPr>
                    <a:t> * in the Request.</a:t>
                  </a:r>
                </a:p>
                <a:p>
                  <a:pPr>
                    <a:spcBef>
                      <a:spcPct val="0"/>
                    </a:spcBef>
                  </a:pPr>
                  <a:r>
                    <a:rPr lang="en-US" altLang="x-none" sz="100" b="1">
                      <a:latin typeface="Courier New" pitchFamily="49" charset="0"/>
                    </a:rPr>
                    <a:t> * It also marks the session as accessed.</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This implementation only handles Cookies sessions, please extend or</a:t>
                  </a:r>
                </a:p>
                <a:p>
                  <a:pPr>
                    <a:spcBef>
                      <a:spcPct val="0"/>
                    </a:spcBef>
                  </a:pPr>
                  <a:r>
                    <a:rPr lang="en-US" altLang="x-none" sz="100" b="1">
                      <a:latin typeface="Courier New" pitchFamily="49" charset="0"/>
                    </a:rPr>
                    <a:t> * add new interceptors for other methods.</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public class SessionInterceptor extends  BaseInterceptor implements RequestInterceptor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GS, separates the session id from the jvm route</a:t>
                  </a:r>
                </a:p>
                <a:p>
                  <a:pPr>
                    <a:spcBef>
                      <a:spcPct val="0"/>
                    </a:spcBef>
                  </a:pPr>
                  <a:r>
                    <a:rPr lang="en-US" altLang="x-none" sz="100" b="1">
                      <a:latin typeface="Courier New" pitchFamily="49" charset="0"/>
                    </a:rPr>
                    <a:t>    static final char SESSIONID_ROUTE_SEP = '.';</a:t>
                  </a:r>
                </a:p>
                <a:p>
                  <a:pPr>
                    <a:spcBef>
                      <a:spcPct val="0"/>
                    </a:spcBef>
                  </a:pPr>
                  <a:r>
                    <a:rPr lang="en-US" altLang="x-none" sz="100" b="1">
                      <a:latin typeface="Courier New" pitchFamily="49" charset="0"/>
                    </a:rPr>
                    <a:t>    int debug=0;</a:t>
                  </a:r>
                </a:p>
                <a:p>
                  <a:pPr>
                    <a:spcBef>
                      <a:spcPct val="0"/>
                    </a:spcBef>
                  </a:pPr>
                  <a:r>
                    <a:rPr lang="en-US" altLang="x-none" sz="100" b="1">
                      <a:latin typeface="Courier New" pitchFamily="49" charset="0"/>
                    </a:rPr>
                    <a:t>    ContextManager cm;</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SessionInterceptor() {</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public void setDebug( int i ) {</a:t>
                  </a:r>
                </a:p>
                <a:p>
                  <a:pPr>
                    <a:spcBef>
                      <a:spcPct val="0"/>
                    </a:spcBef>
                  </a:pPr>
                  <a:r>
                    <a:rPr lang="en-US" altLang="x-none" sz="100" b="1">
                      <a:latin typeface="Courier New" pitchFamily="49" charset="0"/>
                    </a:rPr>
                    <a:t>        System.out.println("Set debug to " + i);</a:t>
                  </a:r>
                </a:p>
                <a:p>
                  <a:pPr>
                    <a:spcBef>
                      <a:spcPct val="0"/>
                    </a:spcBef>
                  </a:pPr>
                  <a:r>
                    <a:rPr lang="en-US" altLang="x-none" sz="100" b="1">
                      <a:latin typeface="Courier New" pitchFamily="49" charset="0"/>
                    </a:rPr>
                    <a:t>        debug=i;</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void setContextManager( ContextManager cm ) {</a:t>
                  </a:r>
                </a:p>
                <a:p>
                  <a:pPr>
                    <a:spcBef>
                      <a:spcPct val="0"/>
                    </a:spcBef>
                  </a:pPr>
                  <a:r>
                    <a:rPr lang="en-US" altLang="x-none" sz="100" b="1">
                      <a:latin typeface="Courier New" pitchFamily="49" charset="0"/>
                    </a:rPr>
                    <a:t>        this.cm=cm;</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public int requestMap(Request request ) {</a:t>
                  </a:r>
                </a:p>
                <a:p>
                  <a:pPr>
                    <a:spcBef>
                      <a:spcPct val="0"/>
                    </a:spcBef>
                  </a:pPr>
                  <a:r>
                    <a:rPr lang="en-US" altLang="x-none" sz="100" b="1">
                      <a:latin typeface="Courier New" pitchFamily="49" charset="0"/>
                    </a:rPr>
                    <a:t>        String sessionId = null;</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Cookie cookies[]=request.getCookies(); // assert !=null</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for( int i=0; i&lt;cookies.length; i++ ) {</a:t>
                  </a:r>
                </a:p>
                <a:p>
                  <a:pPr>
                    <a:spcBef>
                      <a:spcPct val="0"/>
                    </a:spcBef>
                  </a:pPr>
                  <a:r>
                    <a:rPr lang="en-US" altLang="x-none" sz="100" b="1">
                      <a:latin typeface="Courier New" pitchFamily="49" charset="0"/>
                    </a:rPr>
                    <a:t>            Cookie cookie = cookies[i];</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if (cookie.getName().equals("JSESSIONID")) {</a:t>
                  </a:r>
                </a:p>
                <a:p>
                  <a:pPr>
                    <a:spcBef>
                      <a:spcPct val="0"/>
                    </a:spcBef>
                  </a:pPr>
                  <a:r>
                    <a:rPr lang="en-US" altLang="x-none" sz="100" b="1">
                      <a:latin typeface="Courier New" pitchFamily="49" charset="0"/>
                    </a:rPr>
                    <a:t>                sessionId = cookie.getValue();</a:t>
                  </a:r>
                </a:p>
                <a:p>
                  <a:pPr>
                    <a:spcBef>
                      <a:spcPct val="0"/>
                    </a:spcBef>
                  </a:pPr>
                  <a:r>
                    <a:rPr lang="en-US" altLang="x-none" sz="100" b="1">
                      <a:latin typeface="Courier New" pitchFamily="49" charset="0"/>
                    </a:rPr>
                    <a:t>                sessionId=validateSessionId(request, sessionId);</a:t>
                  </a:r>
                </a:p>
                <a:p>
                  <a:pPr>
                    <a:spcBef>
                      <a:spcPct val="0"/>
                    </a:spcBef>
                  </a:pPr>
                  <a:r>
                    <a:rPr lang="en-US" altLang="x-none" sz="100" b="1">
                      <a:latin typeface="Courier New" pitchFamily="49" charset="0"/>
                    </a:rPr>
                    <a:t>                if (sessionId!=null){</a:t>
                  </a:r>
                </a:p>
                <a:p>
                  <a:pPr>
                    <a:spcBef>
                      <a:spcPct val="0"/>
                    </a:spcBef>
                  </a:pPr>
                  <a:r>
                    <a:rPr lang="en-US" altLang="x-none" sz="100" b="1">
                      <a:latin typeface="Courier New" pitchFamily="49" charset="0"/>
                    </a:rPr>
                    <a:t>                    request.setRequestedSessionIdFromCookie(true);</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String sig=";jsessionid=";</a:t>
                  </a:r>
                </a:p>
                <a:p>
                  <a:pPr>
                    <a:spcBef>
                      <a:spcPct val="0"/>
                    </a:spcBef>
                  </a:pPr>
                  <a:r>
                    <a:rPr lang="en-US" altLang="x-none" sz="100" b="1">
                      <a:latin typeface="Courier New" pitchFamily="49" charset="0"/>
                    </a:rPr>
                    <a:t>        int foundAt=-1;</a:t>
                  </a:r>
                </a:p>
                <a:p>
                  <a:pPr>
                    <a:spcBef>
                      <a:spcPct val="0"/>
                    </a:spcBef>
                  </a:pPr>
                  <a:r>
                    <a:rPr lang="en-US" altLang="x-none" sz="100" b="1">
                      <a:latin typeface="Courier New" pitchFamily="49" charset="0"/>
                    </a:rPr>
                    <a:t>        if( debug&gt;0 ) cm.log(" XXX RURI=" + request.getRequestURI());</a:t>
                  </a:r>
                </a:p>
                <a:p>
                  <a:pPr>
                    <a:spcBef>
                      <a:spcPct val="0"/>
                    </a:spcBef>
                  </a:pPr>
                  <a:r>
                    <a:rPr lang="en-US" altLang="x-none" sz="100" b="1">
                      <a:latin typeface="Courier New" pitchFamily="49" charset="0"/>
                    </a:rPr>
                    <a:t>        if ((foundAt=request.getRequestURI().indexOf(sig))!=-1){</a:t>
                  </a:r>
                </a:p>
                <a:p>
                  <a:pPr>
                    <a:spcBef>
                      <a:spcPct val="0"/>
                    </a:spcBef>
                  </a:pPr>
                  <a:r>
                    <a:rPr lang="en-US" altLang="x-none" sz="100" b="1">
                      <a:latin typeface="Courier New" pitchFamily="49" charset="0"/>
                    </a:rPr>
                    <a:t>            sessionId=request.getRequestURI().substring(foundAt+sig.length());</a:t>
                  </a:r>
                </a:p>
                <a:p>
                  <a:pPr>
                    <a:spcBef>
                      <a:spcPct val="0"/>
                    </a:spcBef>
                  </a:pPr>
                  <a:r>
                    <a:rPr lang="en-US" altLang="x-none" sz="100" b="1">
                      <a:latin typeface="Courier New" pitchFamily="49" charset="0"/>
                    </a:rPr>
                    <a:t>            // rewrite URL, do I need to do anything more?</a:t>
                  </a:r>
                </a:p>
                <a:p>
                  <a:pPr>
                    <a:spcBef>
                      <a:spcPct val="0"/>
                    </a:spcBef>
                  </a:pPr>
                  <a:r>
                    <a:rPr lang="en-US" altLang="x-none" sz="100" b="1">
                      <a:latin typeface="Courier New" pitchFamily="49" charset="0"/>
                    </a:rPr>
                    <a:t>            request.setRequestURI(request.getRequestURI().substring(0, foundAt));</a:t>
                  </a:r>
                </a:p>
                <a:p>
                  <a:pPr>
                    <a:spcBef>
                      <a:spcPct val="0"/>
                    </a:spcBef>
                  </a:pPr>
                  <a:r>
                    <a:rPr lang="en-US" altLang="x-none" sz="100" b="1">
                      <a:latin typeface="Courier New" pitchFamily="49" charset="0"/>
                    </a:rPr>
                    <a:t>            sessionId=validateSessionId(request, sessionId);</a:t>
                  </a:r>
                </a:p>
                <a:p>
                  <a:pPr>
                    <a:spcBef>
                      <a:spcPct val="0"/>
                    </a:spcBef>
                  </a:pPr>
                  <a:r>
                    <a:rPr lang="en-US" altLang="x-none" sz="100" b="1">
                      <a:latin typeface="Courier New" pitchFamily="49" charset="0"/>
                    </a:rPr>
                    <a:t>            if (sessionId!=null){</a:t>
                  </a:r>
                </a:p>
                <a:p>
                  <a:pPr>
                    <a:spcBef>
                      <a:spcPct val="0"/>
                    </a:spcBef>
                  </a:pPr>
                  <a:r>
                    <a:rPr lang="en-US" altLang="x-none" sz="100" b="1">
                      <a:latin typeface="Courier New" pitchFamily="49" charset="0"/>
                    </a:rPr>
                    <a:t>                request.setRequestedSessionIdFromURL(true);</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return 0;</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XXX what is the correct behavior if the session is invalid ?</a:t>
                  </a:r>
                </a:p>
                <a:p>
                  <a:pPr>
                    <a:spcBef>
                      <a:spcPct val="0"/>
                    </a:spcBef>
                  </a:pPr>
                  <a:r>
                    <a:rPr lang="en-US" altLang="x-none" sz="100" b="1">
                      <a:latin typeface="Courier New" pitchFamily="49" charset="0"/>
                    </a:rPr>
                    <a:t>    // We may still set it and just return session invalid.</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Validate and fix the session id. If the session is not valid return null.</a:t>
                  </a:r>
                </a:p>
                <a:p>
                  <a:pPr>
                    <a:spcBef>
                      <a:spcPct val="0"/>
                    </a:spcBef>
                  </a:pPr>
                  <a:r>
                    <a:rPr lang="en-US" altLang="x-none" sz="100" b="1">
                      <a:latin typeface="Courier New" pitchFamily="49" charset="0"/>
                    </a:rPr>
                    <a:t>     *  It will also clean up the session from load-balancing strings.</a:t>
                  </a:r>
                </a:p>
                <a:p>
                  <a:pPr>
                    <a:spcBef>
                      <a:spcPct val="0"/>
                    </a:spcBef>
                  </a:pPr>
                  <a:r>
                    <a:rPr lang="en-US" altLang="x-none" sz="100" b="1">
                      <a:latin typeface="Courier New" pitchFamily="49" charset="0"/>
                    </a:rPr>
                    <a:t>     * @return sessionId, or null if not valid</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private String validateSessionId(Request request, String sessionId){</a:t>
                  </a:r>
                </a:p>
                <a:p>
                  <a:pPr>
                    <a:spcBef>
                      <a:spcPct val="0"/>
                    </a:spcBef>
                  </a:pPr>
                  <a:r>
                    <a:rPr lang="en-US" altLang="x-none" sz="100" b="1">
                      <a:latin typeface="Courier New" pitchFamily="49" charset="0"/>
                    </a:rPr>
                    <a:t>        // GS, We piggyback the JVM id on top of the session cookie</a:t>
                  </a:r>
                </a:p>
                <a:p>
                  <a:pPr>
                    <a:spcBef>
                      <a:spcPct val="0"/>
                    </a:spcBef>
                  </a:pPr>
                  <a:r>
                    <a:rPr lang="en-US" altLang="x-none" sz="100" b="1">
                      <a:latin typeface="Courier New" pitchFamily="49" charset="0"/>
                    </a:rPr>
                    <a:t>        // Separate them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if( debug&gt;0 ) cm.log(" Orig sessionId  " + sessionId );</a:t>
                  </a:r>
                </a:p>
                <a:p>
                  <a:pPr>
                    <a:spcBef>
                      <a:spcPct val="0"/>
                    </a:spcBef>
                  </a:pPr>
                  <a:r>
                    <a:rPr lang="en-US" altLang="x-none" sz="100" b="1">
                      <a:latin typeface="Courier New" pitchFamily="49" charset="0"/>
                    </a:rPr>
                    <a:t>        if (null != sessionId) {</a:t>
                  </a:r>
                </a:p>
                <a:p>
                  <a:pPr>
                    <a:spcBef>
                      <a:spcPct val="0"/>
                    </a:spcBef>
                  </a:pPr>
                  <a:r>
                    <a:rPr lang="en-US" altLang="x-none" sz="100" b="1">
                      <a:latin typeface="Courier New" pitchFamily="49" charset="0"/>
                    </a:rPr>
                    <a:t>            int idex = sessionId.lastIndexOf(SESSIONID_ROUTE_SEP);</a:t>
                  </a:r>
                </a:p>
                <a:p>
                  <a:pPr>
                    <a:spcBef>
                      <a:spcPct val="0"/>
                    </a:spcBef>
                  </a:pPr>
                  <a:r>
                    <a:rPr lang="en-US" altLang="x-none" sz="100" b="1">
                      <a:latin typeface="Courier New" pitchFamily="49" charset="0"/>
                    </a:rPr>
                    <a:t>            if(idex &gt; 0) {</a:t>
                  </a:r>
                </a:p>
                <a:p>
                  <a:pPr>
                    <a:spcBef>
                      <a:spcPct val="0"/>
                    </a:spcBef>
                  </a:pPr>
                  <a:r>
                    <a:rPr lang="en-US" altLang="x-none" sz="100" b="1">
                      <a:latin typeface="Courier New" pitchFamily="49" charset="0"/>
                    </a:rPr>
                    <a:t>                sessionId = sessionId.substring(0, idex);</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if (sessionId != null &amp;&amp; sessionId.length()!=0) {</a:t>
                  </a:r>
                </a:p>
                <a:p>
                  <a:pPr>
                    <a:spcBef>
                      <a:spcPct val="0"/>
                    </a:spcBef>
                  </a:pPr>
                  <a:r>
                    <a:rPr lang="en-US" altLang="x-none" sz="100" b="1">
                      <a:latin typeface="Courier New" pitchFamily="49" charset="0"/>
                    </a:rPr>
                    <a:t>            // GS, We are in a problem here, we may actually get</a:t>
                  </a:r>
                </a:p>
                <a:p>
                  <a:pPr>
                    <a:spcBef>
                      <a:spcPct val="0"/>
                    </a:spcBef>
                  </a:pPr>
                  <a:r>
                    <a:rPr lang="en-US" altLang="x-none" sz="100" b="1">
                      <a:latin typeface="Courier New" pitchFamily="49" charset="0"/>
                    </a:rPr>
                    <a:t>            // multiple Session cookies (one for the root</a:t>
                  </a:r>
                </a:p>
                <a:p>
                  <a:pPr>
                    <a:spcBef>
                      <a:spcPct val="0"/>
                    </a:spcBef>
                  </a:pPr>
                  <a:r>
                    <a:rPr lang="en-US" altLang="x-none" sz="100" b="1">
                      <a:latin typeface="Courier New" pitchFamily="49" charset="0"/>
                    </a:rPr>
                    <a:t>            // context and one for the real context... or old session</a:t>
                  </a:r>
                </a:p>
                <a:p>
                  <a:pPr>
                    <a:spcBef>
                      <a:spcPct val="0"/>
                    </a:spcBef>
                  </a:pPr>
                  <a:r>
                    <a:rPr lang="en-US" altLang="x-none" sz="100" b="1">
                      <a:latin typeface="Courier New" pitchFamily="49" charset="0"/>
                    </a:rPr>
                    <a:t>            // cookie. We must check for validity in the current context.</a:t>
                  </a:r>
                </a:p>
                <a:p>
                  <a:pPr>
                    <a:spcBef>
                      <a:spcPct val="0"/>
                    </a:spcBef>
                  </a:pPr>
                  <a:r>
                    <a:rPr lang="en-US" altLang="x-none" sz="100" b="1">
                      <a:latin typeface="Courier New" pitchFamily="49" charset="0"/>
                    </a:rPr>
                    <a:t>            Context ctx=request.getContext();</a:t>
                  </a:r>
                </a:p>
                <a:p>
                  <a:pPr>
                    <a:spcBef>
                      <a:spcPct val="0"/>
                    </a:spcBef>
                  </a:pPr>
                  <a:r>
                    <a:rPr lang="en-US" altLang="x-none" sz="100" b="1">
                      <a:latin typeface="Courier New" pitchFamily="49" charset="0"/>
                    </a:rPr>
                    <a:t>            SessionManager sM = ctx.getSessionManager();    </a:t>
                  </a:r>
                </a:p>
                <a:p>
                  <a:pPr>
                    <a:spcBef>
                      <a:spcPct val="0"/>
                    </a:spcBef>
                  </a:pPr>
                  <a:r>
                    <a:rPr lang="en-US" altLang="x-none" sz="100" b="1">
                      <a:latin typeface="Courier New" pitchFamily="49" charset="0"/>
                    </a:rPr>
                    <a:t>            if(null != sM.findSession(ctx, sessionId)) {</a:t>
                  </a:r>
                </a:p>
                <a:p>
                  <a:pPr>
                    <a:spcBef>
                      <a:spcPct val="0"/>
                    </a:spcBef>
                  </a:pPr>
                  <a:r>
                    <a:rPr lang="en-US" altLang="x-none" sz="100" b="1" u="sng">
                      <a:solidFill>
                        <a:schemeClr val="folHlink"/>
                      </a:solidFill>
                      <a:latin typeface="Courier New" pitchFamily="49" charset="0"/>
                    </a:rPr>
                    <a:t>                sM.accessed(ctx, request, sessionId );</a:t>
                  </a:r>
                </a:p>
                <a:p>
                  <a:pPr>
                    <a:spcBef>
                      <a:spcPct val="0"/>
                    </a:spcBef>
                  </a:pPr>
                  <a:r>
                    <a:rPr lang="en-US" altLang="x-none" sz="100" b="1">
                      <a:latin typeface="Courier New" pitchFamily="49" charset="0"/>
                    </a:rPr>
                    <a:t>                request.setRequestedSessionId(sessionId);</a:t>
                  </a:r>
                </a:p>
                <a:p>
                  <a:pPr>
                    <a:spcBef>
                      <a:spcPct val="0"/>
                    </a:spcBef>
                  </a:pPr>
                  <a:r>
                    <a:rPr lang="en-US" altLang="x-none" sz="100" b="1">
                      <a:latin typeface="Courier New" pitchFamily="49" charset="0"/>
                    </a:rPr>
                    <a:t>                if( debug&gt;0 ) cm.log(" Final session id " + sessionId );</a:t>
                  </a:r>
                </a:p>
                <a:p>
                  <a:pPr>
                    <a:spcBef>
                      <a:spcPct val="0"/>
                    </a:spcBef>
                  </a:pPr>
                  <a:r>
                    <a:rPr lang="en-US" altLang="x-none" sz="100" b="1">
                      <a:latin typeface="Courier New" pitchFamily="49" charset="0"/>
                    </a:rPr>
                    <a:t>                return sessionId;</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return null;</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p:txBody>
            </p:sp>
            <p:sp>
              <p:nvSpPr>
                <p:cNvPr id="64537" name="Rectangle 34"/>
                <p:cNvSpPr>
                  <a:spLocks noChangeArrowheads="1"/>
                </p:cNvSpPr>
                <p:nvPr/>
              </p:nvSpPr>
              <p:spPr bwMode="auto">
                <a:xfrm>
                  <a:off x="2999" y="1008"/>
                  <a:ext cx="501" cy="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spcBef>
                      <a:spcPct val="0"/>
                    </a:spcBef>
                  </a:pPr>
                  <a:endParaRPr lang="en-US" altLang="x-none" sz="100" b="1" u="sng">
                    <a:latin typeface="Courier New" pitchFamily="49" charset="0"/>
                  </a:endParaRPr>
                </a:p>
                <a:p>
                  <a:pPr>
                    <a:spcBef>
                      <a:spcPct val="0"/>
                    </a:spcBef>
                  </a:pPr>
                  <a:endParaRPr lang="en-US" altLang="x-none" sz="100" b="1" u="sng">
                    <a:latin typeface="Courier New" pitchFamily="49" charset="0"/>
                  </a:endParaRPr>
                </a:p>
                <a:p>
                  <a:pPr>
                    <a:spcBef>
                      <a:spcPct val="0"/>
                    </a:spcBef>
                  </a:pPr>
                  <a:r>
                    <a:rPr lang="en-US" altLang="x-none" sz="100" b="1">
                      <a:latin typeface="Courier New" pitchFamily="49" charset="0"/>
                    </a:rPr>
                    <a:t>    public int beforeBody( Request rrequest, Response response ) {</a:t>
                  </a:r>
                </a:p>
                <a:p>
                  <a:pPr>
                    <a:spcBef>
                      <a:spcPct val="0"/>
                    </a:spcBef>
                  </a:pPr>
                  <a:r>
                    <a:rPr lang="en-US" altLang="x-none" sz="100" b="1">
                      <a:latin typeface="Courier New" pitchFamily="49" charset="0"/>
                    </a:rPr>
                    <a:t>        String reqSessionId = response.getSessionId();</a:t>
                  </a:r>
                </a:p>
                <a:p>
                  <a:pPr>
                    <a:spcBef>
                      <a:spcPct val="0"/>
                    </a:spcBef>
                  </a:pPr>
                  <a:r>
                    <a:rPr lang="en-US" altLang="x-none" sz="100" b="1">
                      <a:latin typeface="Courier New" pitchFamily="49" charset="0"/>
                    </a:rPr>
                    <a:t>        if( debug&gt;0 ) cm.log("Before Body " + reqSessionId );</a:t>
                  </a:r>
                </a:p>
                <a:p>
                  <a:pPr>
                    <a:spcBef>
                      <a:spcPct val="0"/>
                    </a:spcBef>
                  </a:pPr>
                  <a:r>
                    <a:rPr lang="en-US" altLang="x-none" sz="100" b="1">
                      <a:latin typeface="Courier New" pitchFamily="49" charset="0"/>
                    </a:rPr>
                    <a:t>        if( reqSessionId==null)</a:t>
                  </a:r>
                </a:p>
                <a:p>
                  <a:pPr>
                    <a:spcBef>
                      <a:spcPct val="0"/>
                    </a:spcBef>
                  </a:pPr>
                  <a:r>
                    <a:rPr lang="en-US" altLang="x-none" sz="100" b="1">
                      <a:latin typeface="Courier New" pitchFamily="49" charset="0"/>
                    </a:rPr>
                    <a:t>            return 0;</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GS, set the path attribute to the cookie. This way</a:t>
                  </a:r>
                </a:p>
                <a:p>
                  <a:pPr>
                    <a:spcBef>
                      <a:spcPct val="0"/>
                    </a:spcBef>
                  </a:pPr>
                  <a:r>
                    <a:rPr lang="en-US" altLang="x-none" sz="100" b="1">
                      <a:latin typeface="Courier New" pitchFamily="49" charset="0"/>
                    </a:rPr>
                    <a:t>        // multiple session cookies can be used, one for each</a:t>
                  </a:r>
                </a:p>
                <a:p>
                  <a:pPr>
                    <a:spcBef>
                      <a:spcPct val="0"/>
                    </a:spcBef>
                  </a:pPr>
                  <a:r>
                    <a:rPr lang="en-US" altLang="x-none" sz="100" b="1">
                      <a:latin typeface="Courier New" pitchFamily="49" charset="0"/>
                    </a:rPr>
                    <a:t>        // context.</a:t>
                  </a:r>
                </a:p>
                <a:p>
                  <a:pPr>
                    <a:spcBef>
                      <a:spcPct val="0"/>
                    </a:spcBef>
                  </a:pPr>
                  <a:r>
                    <a:rPr lang="en-US" altLang="x-none" sz="100" b="1">
                      <a:latin typeface="Courier New" pitchFamily="49" charset="0"/>
                    </a:rPr>
                    <a:t>        String sessionPath = rrequest.getContext().getPath();</a:t>
                  </a:r>
                </a:p>
                <a:p>
                  <a:pPr>
                    <a:spcBef>
                      <a:spcPct val="0"/>
                    </a:spcBef>
                  </a:pPr>
                  <a:r>
                    <a:rPr lang="en-US" altLang="x-none" sz="100" b="1">
                      <a:latin typeface="Courier New" pitchFamily="49" charset="0"/>
                    </a:rPr>
                    <a:t>        if(sessionPath.length() == 0) {</a:t>
                  </a:r>
                </a:p>
                <a:p>
                  <a:pPr>
                    <a:spcBef>
                      <a:spcPct val="0"/>
                    </a:spcBef>
                  </a:pPr>
                  <a:r>
                    <a:rPr lang="en-US" altLang="x-none" sz="100" b="1">
                      <a:latin typeface="Courier New" pitchFamily="49" charset="0"/>
                    </a:rPr>
                    <a:t>            sessionPath = "/";</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GS, piggyback the jvm route on the session id.</a:t>
                  </a:r>
                </a:p>
                <a:p>
                  <a:pPr>
                    <a:spcBef>
                      <a:spcPct val="0"/>
                    </a:spcBef>
                  </a:pPr>
                  <a:r>
                    <a:rPr lang="en-US" altLang="x-none" sz="100" b="1">
                      <a:latin typeface="Courier New" pitchFamily="49" charset="0"/>
                    </a:rPr>
                    <a:t>        if(!sessionPath.equals("/")) {</a:t>
                  </a:r>
                </a:p>
                <a:p>
                  <a:pPr>
                    <a:spcBef>
                      <a:spcPct val="0"/>
                    </a:spcBef>
                  </a:pPr>
                  <a:r>
                    <a:rPr lang="en-US" altLang="x-none" sz="100" b="1">
                      <a:latin typeface="Courier New" pitchFamily="49" charset="0"/>
                    </a:rPr>
                    <a:t>            String jvmRoute = rrequest.getJvmRoute();</a:t>
                  </a:r>
                </a:p>
                <a:p>
                  <a:pPr>
                    <a:spcBef>
                      <a:spcPct val="0"/>
                    </a:spcBef>
                  </a:pPr>
                  <a:r>
                    <a:rPr lang="en-US" altLang="x-none" sz="100" b="1">
                      <a:latin typeface="Courier New" pitchFamily="49" charset="0"/>
                    </a:rPr>
                    <a:t>            if(null != jvmRoute) {</a:t>
                  </a:r>
                </a:p>
                <a:p>
                  <a:pPr>
                    <a:spcBef>
                      <a:spcPct val="0"/>
                    </a:spcBef>
                  </a:pPr>
                  <a:r>
                    <a:rPr lang="en-US" altLang="x-none" sz="100" b="1">
                      <a:latin typeface="Courier New" pitchFamily="49" charset="0"/>
                    </a:rPr>
                    <a:t>                reqSessionId = reqSessionId + SESSIONID_ROUTE_SEP + jvmRoute;</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Cookie cookie = new Cookie("JSESSIONID",</a:t>
                  </a:r>
                </a:p>
                <a:p>
                  <a:pPr>
                    <a:spcBef>
                      <a:spcPct val="0"/>
                    </a:spcBef>
                  </a:pPr>
                  <a:r>
                    <a:rPr lang="en-US" altLang="x-none" sz="100" b="1">
                      <a:latin typeface="Courier New" pitchFamily="49" charset="0"/>
                    </a:rPr>
                    <a:t>                                   reqSessionId);</a:t>
                  </a:r>
                </a:p>
                <a:p>
                  <a:pPr>
                    <a:spcBef>
                      <a:spcPct val="0"/>
                    </a:spcBef>
                  </a:pPr>
                  <a:r>
                    <a:rPr lang="en-US" altLang="x-none" sz="100" b="1">
                      <a:latin typeface="Courier New" pitchFamily="49" charset="0"/>
                    </a:rPr>
                    <a:t>        cookie.setMaxAge(-1);</a:t>
                  </a:r>
                </a:p>
                <a:p>
                  <a:pPr>
                    <a:spcBef>
                      <a:spcPct val="0"/>
                    </a:spcBef>
                  </a:pPr>
                  <a:r>
                    <a:rPr lang="en-US" altLang="x-none" sz="100" b="1">
                      <a:latin typeface="Courier New" pitchFamily="49" charset="0"/>
                    </a:rPr>
                    <a:t>        cookie.setPath(sessionPath);</a:t>
                  </a:r>
                </a:p>
                <a:p>
                  <a:pPr>
                    <a:spcBef>
                      <a:spcPct val="0"/>
                    </a:spcBef>
                  </a:pPr>
                  <a:r>
                    <a:rPr lang="en-US" altLang="x-none" sz="100" b="1">
                      <a:latin typeface="Courier New" pitchFamily="49" charset="0"/>
                    </a:rPr>
                    <a:t>        cookie.setVersion(1);</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response.addHeader( CookieTools.getCookieHeaderName(cookie),</a:t>
                  </a:r>
                </a:p>
                <a:p>
                  <a:pPr>
                    <a:spcBef>
                      <a:spcPct val="0"/>
                    </a:spcBef>
                  </a:pPr>
                  <a:r>
                    <a:rPr lang="en-US" altLang="x-none" sz="100" b="1">
                      <a:latin typeface="Courier New" pitchFamily="49" charset="0"/>
                    </a:rPr>
                    <a:t>                            CookieTools.getCookieHeaderValue(cookie));</a:t>
                  </a:r>
                </a:p>
                <a:p>
                  <a:pPr>
                    <a:spcBef>
                      <a:spcPct val="0"/>
                    </a:spcBef>
                  </a:pPr>
                  <a:r>
                    <a:rPr lang="en-US" altLang="x-none" sz="100" b="1">
                      <a:latin typeface="Courier New" pitchFamily="49" charset="0"/>
                    </a:rPr>
                    <a:t>        cookie.setVersion(0);</a:t>
                  </a:r>
                </a:p>
                <a:p>
                  <a:pPr>
                    <a:spcBef>
                      <a:spcPct val="0"/>
                    </a:spcBef>
                  </a:pPr>
                  <a:r>
                    <a:rPr lang="en-US" altLang="x-none" sz="100" b="1">
                      <a:latin typeface="Courier New" pitchFamily="49" charset="0"/>
                    </a:rPr>
                    <a:t>        response.addHeader( CookieTools.getCookieHeaderName(cookie),</a:t>
                  </a:r>
                </a:p>
                <a:p>
                  <a:pPr>
                    <a:spcBef>
                      <a:spcPct val="0"/>
                    </a:spcBef>
                  </a:pPr>
                  <a:r>
                    <a:rPr lang="en-US" altLang="x-none" sz="100" b="1">
                      <a:latin typeface="Courier New" pitchFamily="49" charset="0"/>
                    </a:rPr>
                    <a:t>                            CookieTools.getCookieHeaderValue(cookie));</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return 0;</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Notification of context shutdown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void contextShutdown( Context ctx )</a:t>
                  </a:r>
                </a:p>
                <a:p>
                  <a:pPr>
                    <a:spcBef>
                      <a:spcPct val="0"/>
                    </a:spcBef>
                  </a:pPr>
                  <a:r>
                    <a:rPr lang="en-US" altLang="x-none" sz="100" b="1">
                      <a:latin typeface="Courier New" pitchFamily="49" charset="0"/>
                    </a:rPr>
                    <a:t>        throws TomcatException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if( ctx.getDebug() &gt; 0 ) ctx.log("Removing sessions from " + ctx );</a:t>
                  </a:r>
                </a:p>
                <a:p>
                  <a:pPr>
                    <a:spcBef>
                      <a:spcPct val="0"/>
                    </a:spcBef>
                  </a:pPr>
                  <a:r>
                    <a:rPr lang="en-US" altLang="x-none" sz="100" b="1">
                      <a:latin typeface="Courier New" pitchFamily="49" charset="0"/>
                    </a:rPr>
                    <a:t>        ctx.getSessionManager().removeSessions(ctx);</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a:t>
                  </a:r>
                </a:p>
                <a:p>
                  <a:pPr>
                    <a:spcBef>
                      <a:spcPct val="0"/>
                    </a:spcBef>
                  </a:pPr>
                  <a:endParaRPr lang="en-US" altLang="x-none" sz="100" b="1">
                    <a:latin typeface="Courier New" pitchFamily="49" charset="0"/>
                  </a:endParaRPr>
                </a:p>
              </p:txBody>
            </p:sp>
          </p:grpSp>
        </p:grpSp>
        <p:grpSp>
          <p:nvGrpSpPr>
            <p:cNvPr id="64529" name="Group 35"/>
            <p:cNvGrpSpPr>
              <a:grpSpLocks/>
            </p:cNvGrpSpPr>
            <p:nvPr/>
          </p:nvGrpSpPr>
          <p:grpSpPr bwMode="auto">
            <a:xfrm>
              <a:off x="425" y="3024"/>
              <a:ext cx="858" cy="1072"/>
              <a:chOff x="425" y="3024"/>
              <a:chExt cx="858" cy="1072"/>
            </a:xfrm>
          </p:grpSpPr>
          <p:sp>
            <p:nvSpPr>
              <p:cNvPr id="64530" name="Text Box 36"/>
              <p:cNvSpPr txBox="1">
                <a:spLocks noChangeArrowheads="1"/>
              </p:cNvSpPr>
              <p:nvPr/>
            </p:nvSpPr>
            <p:spPr bwMode="auto">
              <a:xfrm>
                <a:off x="566" y="3024"/>
                <a:ext cx="576" cy="1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r>
                  <a:rPr lang="en-US" altLang="x-none" sz="800" b="1">
                    <a:latin typeface="Arial" charset="0"/>
                  </a:rPr>
                  <a:t>ServerSession</a:t>
                </a:r>
              </a:p>
            </p:txBody>
          </p:sp>
          <p:grpSp>
            <p:nvGrpSpPr>
              <p:cNvPr id="64531" name="Group 37"/>
              <p:cNvGrpSpPr>
                <a:grpSpLocks/>
              </p:cNvGrpSpPr>
              <p:nvPr/>
            </p:nvGrpSpPr>
            <p:grpSpPr bwMode="auto">
              <a:xfrm>
                <a:off x="425" y="3168"/>
                <a:ext cx="858" cy="928"/>
                <a:chOff x="425" y="3168"/>
                <a:chExt cx="858" cy="928"/>
              </a:xfrm>
            </p:grpSpPr>
            <p:sp>
              <p:nvSpPr>
                <p:cNvPr id="64532" name="Rectangle 38"/>
                <p:cNvSpPr>
                  <a:spLocks noChangeArrowheads="1"/>
                </p:cNvSpPr>
                <p:nvPr/>
              </p:nvSpPr>
              <p:spPr bwMode="auto">
                <a:xfrm>
                  <a:off x="425" y="3168"/>
                  <a:ext cx="466" cy="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spcBef>
                      <a:spcPct val="0"/>
                    </a:spcBef>
                  </a:pPr>
                  <a:r>
                    <a:rPr lang="en-US" altLang="x-none" sz="100" b="1">
                      <a:latin typeface="Courier New" pitchFamily="49" charset="0"/>
                    </a:rPr>
                    <a:t>package org.apache.tomcat.session;</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import org.apache.tomcat.core.*;</a:t>
                  </a:r>
                </a:p>
                <a:p>
                  <a:pPr>
                    <a:spcBef>
                      <a:spcPct val="0"/>
                    </a:spcBef>
                  </a:pPr>
                  <a:r>
                    <a:rPr lang="en-US" altLang="x-none" sz="100" b="1">
                      <a:latin typeface="Courier New" pitchFamily="49" charset="0"/>
                    </a:rPr>
                    <a:t>import org.apache.tomcat.util.StringManager;</a:t>
                  </a:r>
                </a:p>
                <a:p>
                  <a:pPr>
                    <a:spcBef>
                      <a:spcPct val="0"/>
                    </a:spcBef>
                  </a:pPr>
                  <a:r>
                    <a:rPr lang="en-US" altLang="x-none" sz="100" b="1">
                      <a:latin typeface="Courier New" pitchFamily="49" charset="0"/>
                    </a:rPr>
                    <a:t>import java.io.*;</a:t>
                  </a:r>
                </a:p>
                <a:p>
                  <a:pPr>
                    <a:spcBef>
                      <a:spcPct val="0"/>
                    </a:spcBef>
                  </a:pPr>
                  <a:r>
                    <a:rPr lang="en-US" altLang="x-none" sz="100" b="1">
                      <a:latin typeface="Courier New" pitchFamily="49" charset="0"/>
                    </a:rPr>
                    <a:t>import java.net.*;</a:t>
                  </a:r>
                </a:p>
                <a:p>
                  <a:pPr>
                    <a:spcBef>
                      <a:spcPct val="0"/>
                    </a:spcBef>
                  </a:pPr>
                  <a:r>
                    <a:rPr lang="en-US" altLang="x-none" sz="100" b="1">
                      <a:latin typeface="Courier New" pitchFamily="49" charset="0"/>
                    </a:rPr>
                    <a:t>import java.util.*;</a:t>
                  </a:r>
                </a:p>
                <a:p>
                  <a:pPr>
                    <a:spcBef>
                      <a:spcPct val="0"/>
                    </a:spcBef>
                  </a:pPr>
                  <a:r>
                    <a:rPr lang="en-US" altLang="x-none" sz="100" b="1">
                      <a:latin typeface="Courier New" pitchFamily="49" charset="0"/>
                    </a:rPr>
                    <a:t>import javax.servlet.*;</a:t>
                  </a:r>
                </a:p>
                <a:p>
                  <a:pPr>
                    <a:spcBef>
                      <a:spcPct val="0"/>
                    </a:spcBef>
                  </a:pPr>
                  <a:r>
                    <a:rPr lang="en-US" altLang="x-none" sz="100" b="1">
                      <a:latin typeface="Courier New" pitchFamily="49" charset="0"/>
                    </a:rPr>
                    <a:t>import javax.servlet.http.*;</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a:t>
                  </a:r>
                </a:p>
                <a:p>
                  <a:pPr>
                    <a:spcBef>
                      <a:spcPct val="0"/>
                    </a:spcBef>
                  </a:pPr>
                  <a:r>
                    <a:rPr lang="en-US" altLang="x-none" sz="100" b="1">
                      <a:latin typeface="Courier New" pitchFamily="49" charset="0"/>
                    </a:rPr>
                    <a:t> * Core implementation of a server 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@author James Duncan Davidson [duncan@eng.sun.com]</a:t>
                  </a:r>
                </a:p>
                <a:p>
                  <a:pPr>
                    <a:spcBef>
                      <a:spcPct val="0"/>
                    </a:spcBef>
                  </a:pPr>
                  <a:r>
                    <a:rPr lang="en-US" altLang="x-none" sz="100" b="1">
                      <a:latin typeface="Courier New" pitchFamily="49" charset="0"/>
                    </a:rPr>
                    <a:t> * @author James Todd [gonzo@eng.sun.com]</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public class ServerSession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private StringManager sm =</a:t>
                  </a:r>
                </a:p>
                <a:p>
                  <a:pPr>
                    <a:spcBef>
                      <a:spcPct val="0"/>
                    </a:spcBef>
                  </a:pPr>
                  <a:r>
                    <a:rPr lang="en-US" altLang="x-none" sz="100" b="1">
                      <a:latin typeface="Courier New" pitchFamily="49" charset="0"/>
                    </a:rPr>
                    <a:t>        StringManager.getManager("org.apache.tomcat.session");</a:t>
                  </a:r>
                </a:p>
                <a:p>
                  <a:pPr>
                    <a:spcBef>
                      <a:spcPct val="0"/>
                    </a:spcBef>
                  </a:pPr>
                  <a:r>
                    <a:rPr lang="en-US" altLang="x-none" sz="100" b="1">
                      <a:latin typeface="Courier New" pitchFamily="49" charset="0"/>
                    </a:rPr>
                    <a:t>    private Hashtable values = new Hashtable();</a:t>
                  </a:r>
                </a:p>
                <a:p>
                  <a:pPr>
                    <a:spcBef>
                      <a:spcPct val="0"/>
                    </a:spcBef>
                  </a:pPr>
                  <a:r>
                    <a:rPr lang="en-US" altLang="x-none" sz="100" b="1">
                      <a:latin typeface="Courier New" pitchFamily="49" charset="0"/>
                    </a:rPr>
                    <a:t>    private Hashtable appSessions = new Hashtable();</a:t>
                  </a:r>
                </a:p>
                <a:p>
                  <a:pPr>
                    <a:spcBef>
                      <a:spcPct val="0"/>
                    </a:spcBef>
                  </a:pPr>
                  <a:r>
                    <a:rPr lang="en-US" altLang="x-none" sz="100" b="1">
                      <a:latin typeface="Courier New" pitchFamily="49" charset="0"/>
                    </a:rPr>
                    <a:t>    private String id;</a:t>
                  </a:r>
                </a:p>
                <a:p>
                  <a:pPr>
                    <a:spcBef>
                      <a:spcPct val="0"/>
                    </a:spcBef>
                  </a:pPr>
                  <a:r>
                    <a:rPr lang="en-US" altLang="x-none" sz="100" b="1">
                      <a:latin typeface="Courier New" pitchFamily="49" charset="0"/>
                    </a:rPr>
                    <a:t>    private long creationTime = System.currentTimeMillis();;</a:t>
                  </a:r>
                </a:p>
                <a:p>
                  <a:pPr>
                    <a:spcBef>
                      <a:spcPct val="0"/>
                    </a:spcBef>
                  </a:pPr>
                  <a:r>
                    <a:rPr lang="en-US" altLang="x-none" sz="100" b="1">
                      <a:latin typeface="Courier New" pitchFamily="49" charset="0"/>
                    </a:rPr>
                    <a:t>    private long thisAccessTime = creationTime;</a:t>
                  </a:r>
                </a:p>
                <a:p>
                  <a:pPr>
                    <a:spcBef>
                      <a:spcPct val="0"/>
                    </a:spcBef>
                  </a:pPr>
                  <a:r>
                    <a:rPr lang="en-US" altLang="x-none" sz="100" b="1">
                      <a:solidFill>
                        <a:schemeClr val="folHlink"/>
                      </a:solidFill>
                      <a:latin typeface="Courier New" pitchFamily="49" charset="0"/>
                    </a:rPr>
                    <a:t>    private long lastAccessed = creationTime;</a:t>
                  </a:r>
                </a:p>
                <a:p>
                  <a:pPr>
                    <a:spcBef>
                      <a:spcPct val="0"/>
                    </a:spcBef>
                  </a:pPr>
                  <a:r>
                    <a:rPr lang="en-US" altLang="x-none" sz="100" b="1">
                      <a:latin typeface="Courier New" pitchFamily="49" charset="0"/>
                    </a:rPr>
                    <a:t>    private int inactiveInterval = -1;</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ServerSession(String id) {</a:t>
                  </a:r>
                </a:p>
                <a:p>
                  <a:pPr>
                    <a:spcBef>
                      <a:spcPct val="0"/>
                    </a:spcBef>
                  </a:pPr>
                  <a:r>
                    <a:rPr lang="en-US" altLang="x-none" sz="100" b="1">
                      <a:latin typeface="Courier New" pitchFamily="49" charset="0"/>
                    </a:rPr>
                    <a:t>        this.id = id;</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public String getId() {</a:t>
                  </a:r>
                </a:p>
                <a:p>
                  <a:pPr>
                    <a:spcBef>
                      <a:spcPct val="0"/>
                    </a:spcBef>
                  </a:pPr>
                  <a:r>
                    <a:rPr lang="en-US" altLang="x-none" sz="100" b="1">
                      <a:latin typeface="Courier New" pitchFamily="49" charset="0"/>
                    </a:rPr>
                    <a:t>        return id;</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public long getCreationTime() {</a:t>
                  </a:r>
                </a:p>
                <a:p>
                  <a:pPr>
                    <a:spcBef>
                      <a:spcPct val="0"/>
                    </a:spcBef>
                  </a:pPr>
                  <a:r>
                    <a:rPr lang="en-US" altLang="x-none" sz="100" b="1">
                      <a:latin typeface="Courier New" pitchFamily="49" charset="0"/>
                    </a:rPr>
                    <a:t>        return creationTime;</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solidFill>
                        <a:schemeClr val="folHlink"/>
                      </a:solidFill>
                      <a:latin typeface="Courier New" pitchFamily="49" charset="0"/>
                    </a:rPr>
                    <a:t>    public long getLastAccessedTime() {</a:t>
                  </a:r>
                </a:p>
                <a:p>
                  <a:pPr>
                    <a:spcBef>
                      <a:spcPct val="0"/>
                    </a:spcBef>
                  </a:pPr>
                  <a:r>
                    <a:rPr lang="en-US" altLang="x-none" sz="100" b="1">
                      <a:solidFill>
                        <a:schemeClr val="folHlink"/>
                      </a:solidFill>
                      <a:latin typeface="Courier New" pitchFamily="49" charset="0"/>
                    </a:rPr>
                    <a:t>        return lastAccessed;</a:t>
                  </a:r>
                </a:p>
                <a:p>
                  <a:pPr>
                    <a:spcBef>
                      <a:spcPct val="0"/>
                    </a:spcBef>
                  </a:pPr>
                  <a:r>
                    <a:rPr lang="en-US" altLang="x-none" sz="100" b="1">
                      <a:solidFill>
                        <a:schemeClr val="folHlink"/>
                      </a:solidFill>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ApplicationSession getApplicationSession(Context context,</a:t>
                  </a:r>
                </a:p>
                <a:p>
                  <a:pPr>
                    <a:spcBef>
                      <a:spcPct val="0"/>
                    </a:spcBef>
                  </a:pPr>
                  <a:r>
                    <a:rPr lang="en-US" altLang="x-none" sz="100" b="1">
                      <a:latin typeface="Courier New" pitchFamily="49" charset="0"/>
                    </a:rPr>
                    <a:t>        boolean create) {</a:t>
                  </a:r>
                </a:p>
                <a:p>
                  <a:pPr>
                    <a:spcBef>
                      <a:spcPct val="0"/>
                    </a:spcBef>
                  </a:pPr>
                  <a:r>
                    <a:rPr lang="en-US" altLang="x-none" sz="100" b="1">
                      <a:latin typeface="Courier New" pitchFamily="49" charset="0"/>
                    </a:rPr>
                    <a:t>        ApplicationSession appSession =</a:t>
                  </a:r>
                </a:p>
                <a:p>
                  <a:pPr>
                    <a:spcBef>
                      <a:spcPct val="0"/>
                    </a:spcBef>
                  </a:pPr>
                  <a:r>
                    <a:rPr lang="en-US" altLang="x-none" sz="100" b="1">
                      <a:latin typeface="Courier New" pitchFamily="49" charset="0"/>
                    </a:rPr>
                    <a:t>            (ApplicationSession)appSessions.get(context);</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if (appSession == null &amp;&amp; create)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XXX</a:t>
                  </a:r>
                </a:p>
                <a:p>
                  <a:pPr>
                    <a:spcBef>
                      <a:spcPct val="0"/>
                    </a:spcBef>
                  </a:pPr>
                  <a:r>
                    <a:rPr lang="en-US" altLang="x-none" sz="100" b="1">
                      <a:latin typeface="Courier New" pitchFamily="49" charset="0"/>
                    </a:rPr>
                    <a:t>            // sync to ensure valid?</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appSession = new ApplicationSession(id, this, context);</a:t>
                  </a:r>
                </a:p>
                <a:p>
                  <a:pPr>
                    <a:spcBef>
                      <a:spcPct val="0"/>
                    </a:spcBef>
                  </a:pPr>
                  <a:r>
                    <a:rPr lang="en-US" altLang="x-none" sz="100" b="1">
                      <a:latin typeface="Courier New" pitchFamily="49" charset="0"/>
                    </a:rPr>
                    <a:t>            appSessions.put(context, appSession);</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XXX</a:t>
                  </a:r>
                </a:p>
                <a:p>
                  <a:pPr>
                    <a:spcBef>
                      <a:spcPct val="0"/>
                    </a:spcBef>
                  </a:pPr>
                  <a:r>
                    <a:rPr lang="en-US" altLang="x-none" sz="100" b="1">
                      <a:latin typeface="Courier New" pitchFamily="49" charset="0"/>
                    </a:rPr>
                    <a:t>        // make sure that we haven't gone over the end of our</a:t>
                  </a:r>
                </a:p>
                <a:p>
                  <a:pPr>
                    <a:spcBef>
                      <a:spcPct val="0"/>
                    </a:spcBef>
                  </a:pPr>
                  <a:r>
                    <a:rPr lang="en-US" altLang="x-none" sz="100" b="1">
                      <a:latin typeface="Courier New" pitchFamily="49" charset="0"/>
                    </a:rPr>
                    <a:t>        // inactive interval -- if so, invalidate and create</a:t>
                  </a:r>
                </a:p>
                <a:p>
                  <a:pPr>
                    <a:spcBef>
                      <a:spcPct val="0"/>
                    </a:spcBef>
                  </a:pPr>
                  <a:r>
                    <a:rPr lang="en-US" altLang="x-none" sz="100" b="1">
                      <a:latin typeface="Courier New" pitchFamily="49" charset="0"/>
                    </a:rPr>
                    <a:t>        // a new appSession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return appSession;</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void removeApplicationSession(Context context) {</a:t>
                  </a:r>
                </a:p>
                <a:p>
                  <a:pPr>
                    <a:spcBef>
                      <a:spcPct val="0"/>
                    </a:spcBef>
                  </a:pPr>
                  <a:r>
                    <a:rPr lang="en-US" altLang="x-none" sz="100" b="1">
                      <a:latin typeface="Courier New" pitchFamily="49" charset="0"/>
                    </a:rPr>
                    <a:t>        appSessions.remove(context);</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 Called by context when request comes in so that accesses and</a:t>
                  </a:r>
                </a:p>
                <a:p>
                  <a:pPr>
                    <a:spcBef>
                      <a:spcPct val="0"/>
                    </a:spcBef>
                  </a:pPr>
                  <a:r>
                    <a:rPr lang="en-US" altLang="x-none" sz="100" b="1">
                      <a:latin typeface="Courier New" pitchFamily="49" charset="0"/>
                    </a:rPr>
                    <a:t>     * inactivities can be dealt with accordingly.</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u="sng">
                      <a:solidFill>
                        <a:schemeClr val="folHlink"/>
                      </a:solidFill>
                      <a:latin typeface="Courier New" pitchFamily="49" charset="0"/>
                    </a:rPr>
                    <a:t>    void accessed() {</a:t>
                  </a:r>
                </a:p>
                <a:p>
                  <a:pPr>
                    <a:spcBef>
                      <a:spcPct val="0"/>
                    </a:spcBef>
                  </a:pPr>
                  <a:r>
                    <a:rPr lang="en-US" altLang="x-none" sz="100" b="1" u="sng">
                      <a:solidFill>
                        <a:schemeClr val="folHlink"/>
                      </a:solidFill>
                      <a:latin typeface="Courier New" pitchFamily="49" charset="0"/>
                    </a:rPr>
                    <a:t>        // set last accessed to thisAccessTime as it will be left over</a:t>
                  </a:r>
                </a:p>
                <a:p>
                  <a:pPr>
                    <a:spcBef>
                      <a:spcPct val="0"/>
                    </a:spcBef>
                  </a:pPr>
                  <a:r>
                    <a:rPr lang="en-US" altLang="x-none" sz="100" b="1" u="sng">
                      <a:solidFill>
                        <a:schemeClr val="folHlink"/>
                      </a:solidFill>
                      <a:latin typeface="Courier New" pitchFamily="49" charset="0"/>
                    </a:rPr>
                    <a:t>        // from the previous access</a:t>
                  </a:r>
                </a:p>
                <a:p>
                  <a:pPr>
                    <a:spcBef>
                      <a:spcPct val="0"/>
                    </a:spcBef>
                  </a:pPr>
                  <a:endParaRPr lang="en-US" altLang="x-none" sz="100" b="1" u="sng">
                    <a:solidFill>
                      <a:schemeClr val="folHlink"/>
                    </a:solidFill>
                    <a:latin typeface="Courier New" pitchFamily="49" charset="0"/>
                  </a:endParaRPr>
                </a:p>
                <a:p>
                  <a:pPr>
                    <a:spcBef>
                      <a:spcPct val="0"/>
                    </a:spcBef>
                  </a:pPr>
                  <a:r>
                    <a:rPr lang="en-US" altLang="x-none" sz="100" b="1" u="sng">
                      <a:solidFill>
                        <a:schemeClr val="folHlink"/>
                      </a:solidFill>
                      <a:latin typeface="Courier New" pitchFamily="49" charset="0"/>
                    </a:rPr>
                    <a:t>        lastAccessed = thisAccessTime;</a:t>
                  </a:r>
                </a:p>
                <a:p>
                  <a:pPr>
                    <a:spcBef>
                      <a:spcPct val="0"/>
                    </a:spcBef>
                  </a:pPr>
                  <a:r>
                    <a:rPr lang="en-US" altLang="x-none" sz="100" b="1" u="sng">
                      <a:solidFill>
                        <a:schemeClr val="folHlink"/>
                      </a:solidFill>
                      <a:latin typeface="Courier New" pitchFamily="49" charset="0"/>
                    </a:rPr>
                    <a:t>        thisAccessTime = System.currentTimeMillis();</a:t>
                  </a:r>
                </a:p>
                <a:p>
                  <a:pPr>
                    <a:spcBef>
                      <a:spcPct val="0"/>
                    </a:spcBef>
                  </a:pPr>
                  <a:r>
                    <a:rPr lang="en-US" altLang="x-none" sz="100" b="1" u="sng">
                      <a:solidFill>
                        <a:schemeClr val="folHlink"/>
                      </a:solidFill>
                      <a:latin typeface="Courier New" pitchFamily="49" charset="0"/>
                    </a:rPr>
                    <a:t>        </a:t>
                  </a:r>
                </a:p>
                <a:p>
                  <a:pPr>
                    <a:spcBef>
                      <a:spcPct val="0"/>
                    </a:spcBef>
                  </a:pPr>
                  <a:r>
                    <a:rPr lang="en-US" altLang="x-none" sz="100" b="1" u="sng">
                      <a:solidFill>
                        <a:schemeClr val="folHlink"/>
                      </a:solidFill>
                      <a:latin typeface="Courier New" pitchFamily="49" charset="0"/>
                    </a:rPr>
                    <a:t>    }</a:t>
                  </a:r>
                </a:p>
                <a:p>
                  <a:pPr>
                    <a:spcBef>
                      <a:spcPct val="0"/>
                    </a:spcBef>
                  </a:pPr>
                  <a:endParaRPr lang="en-US" altLang="x-none" sz="100" b="1" u="sng">
                    <a:solidFill>
                      <a:schemeClr val="folHlink"/>
                    </a:solidFill>
                    <a:latin typeface="Courier New" pitchFamily="49" charset="0"/>
                  </a:endParaRPr>
                </a:p>
                <a:p>
                  <a:pPr>
                    <a:spcBef>
                      <a:spcPct val="0"/>
                    </a:spcBef>
                  </a:pPr>
                  <a:r>
                    <a:rPr lang="en-US" altLang="x-none" sz="100" b="1">
                      <a:latin typeface="Courier New" pitchFamily="49" charset="0"/>
                    </a:rPr>
                    <a:t>    void validate()</a:t>
                  </a:r>
                </a:p>
              </p:txBody>
            </p:sp>
            <p:sp>
              <p:nvSpPr>
                <p:cNvPr id="64533" name="Rectangle 39"/>
                <p:cNvSpPr>
                  <a:spLocks noChangeArrowheads="1"/>
                </p:cNvSpPr>
                <p:nvPr/>
              </p:nvSpPr>
              <p:spPr bwMode="auto">
                <a:xfrm>
                  <a:off x="807" y="3168"/>
                  <a:ext cx="476" cy="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spcBef>
                      <a:spcPct val="0"/>
                    </a:spcBef>
                  </a:pPr>
                  <a:r>
                    <a:rPr lang="en-US" altLang="x-none" sz="100" b="1" u="sng">
                      <a:solidFill>
                        <a:schemeClr val="folHlink"/>
                      </a:solidFill>
                      <a:latin typeface="Courier New" pitchFamily="49" charset="0"/>
                    </a:rPr>
                    <a:t>void validate() {</a:t>
                  </a:r>
                </a:p>
                <a:p>
                  <a:pPr>
                    <a:spcBef>
                      <a:spcPct val="0"/>
                    </a:spcBef>
                  </a:pPr>
                  <a:r>
                    <a:rPr lang="en-US" altLang="x-none" sz="100" b="1" u="sng">
                      <a:solidFill>
                        <a:schemeClr val="folHlink"/>
                      </a:solidFill>
                      <a:latin typeface="Courier New" pitchFamily="49" charset="0"/>
                    </a:rPr>
                    <a:t>        // if we have an inactive interval, check to see if</a:t>
                  </a:r>
                </a:p>
                <a:p>
                  <a:pPr>
                    <a:spcBef>
                      <a:spcPct val="0"/>
                    </a:spcBef>
                  </a:pPr>
                  <a:r>
                    <a:rPr lang="en-US" altLang="x-none" sz="100" b="1" u="sng">
                      <a:solidFill>
                        <a:schemeClr val="folHlink"/>
                      </a:solidFill>
                      <a:latin typeface="Courier New" pitchFamily="49" charset="0"/>
                    </a:rPr>
                    <a:t>        // we've exceeded it</a:t>
                  </a:r>
                </a:p>
                <a:p>
                  <a:pPr>
                    <a:spcBef>
                      <a:spcPct val="0"/>
                    </a:spcBef>
                  </a:pPr>
                  <a:endParaRPr lang="en-US" altLang="x-none" sz="100" b="1" u="sng">
                    <a:solidFill>
                      <a:schemeClr val="folHlink"/>
                    </a:solidFill>
                    <a:latin typeface="Courier New" pitchFamily="49" charset="0"/>
                  </a:endParaRPr>
                </a:p>
                <a:p>
                  <a:pPr>
                    <a:spcBef>
                      <a:spcPct val="0"/>
                    </a:spcBef>
                  </a:pPr>
                  <a:r>
                    <a:rPr lang="en-US" altLang="x-none" sz="100" b="1" u="sng">
                      <a:solidFill>
                        <a:schemeClr val="folHlink"/>
                      </a:solidFill>
                      <a:latin typeface="Courier New" pitchFamily="49" charset="0"/>
                    </a:rPr>
                    <a:t>        if (inactiveInterval != -1) {</a:t>
                  </a:r>
                </a:p>
                <a:p>
                  <a:pPr>
                    <a:spcBef>
                      <a:spcPct val="0"/>
                    </a:spcBef>
                  </a:pPr>
                  <a:r>
                    <a:rPr lang="en-US" altLang="x-none" sz="100" b="1" u="sng">
                      <a:solidFill>
                        <a:schemeClr val="folHlink"/>
                      </a:solidFill>
                      <a:latin typeface="Courier New" pitchFamily="49" charset="0"/>
                    </a:rPr>
                    <a:t>            int thisInterval =</a:t>
                  </a:r>
                </a:p>
                <a:p>
                  <a:pPr>
                    <a:spcBef>
                      <a:spcPct val="0"/>
                    </a:spcBef>
                  </a:pPr>
                  <a:r>
                    <a:rPr lang="en-US" altLang="x-none" sz="100" b="1" u="sng">
                      <a:solidFill>
                        <a:schemeClr val="folHlink"/>
                      </a:solidFill>
                      <a:latin typeface="Courier New" pitchFamily="49" charset="0"/>
                    </a:rPr>
                    <a:t>                (int)(System.currentTimeMillis() - lastAccessed) / 1000;</a:t>
                  </a:r>
                </a:p>
                <a:p>
                  <a:pPr>
                    <a:spcBef>
                      <a:spcPct val="0"/>
                    </a:spcBef>
                  </a:pPr>
                  <a:endParaRPr lang="en-US" altLang="x-none" sz="100" b="1" u="sng">
                    <a:solidFill>
                      <a:schemeClr val="folHlink"/>
                    </a:solidFill>
                    <a:latin typeface="Courier New" pitchFamily="49" charset="0"/>
                  </a:endParaRPr>
                </a:p>
                <a:p>
                  <a:pPr>
                    <a:spcBef>
                      <a:spcPct val="0"/>
                    </a:spcBef>
                  </a:pPr>
                  <a:r>
                    <a:rPr lang="en-US" altLang="x-none" sz="100" b="1" u="sng">
                      <a:solidFill>
                        <a:schemeClr val="folHlink"/>
                      </a:solidFill>
                      <a:latin typeface="Courier New" pitchFamily="49" charset="0"/>
                    </a:rPr>
                    <a:t>            if (thisInterval &gt; inactiveInterval) {</a:t>
                  </a:r>
                </a:p>
                <a:p>
                  <a:pPr>
                    <a:spcBef>
                      <a:spcPct val="0"/>
                    </a:spcBef>
                  </a:pPr>
                  <a:r>
                    <a:rPr lang="en-US" altLang="x-none" sz="100" b="1" u="sng">
                      <a:solidFill>
                        <a:schemeClr val="folHlink"/>
                      </a:solidFill>
                      <a:latin typeface="Courier New" pitchFamily="49" charset="0"/>
                    </a:rPr>
                    <a:t>                invalidate();</a:t>
                  </a:r>
                </a:p>
                <a:p>
                  <a:pPr>
                    <a:spcBef>
                      <a:spcPct val="0"/>
                    </a:spcBef>
                  </a:pPr>
                  <a:endParaRPr lang="en-US" altLang="x-none" sz="100" b="1" u="sng">
                    <a:solidFill>
                      <a:schemeClr val="folHlink"/>
                    </a:solidFill>
                    <a:latin typeface="Courier New" pitchFamily="49" charset="0"/>
                  </a:endParaRPr>
                </a:p>
                <a:p>
                  <a:pPr>
                    <a:spcBef>
                      <a:spcPct val="0"/>
                    </a:spcBef>
                  </a:pPr>
                  <a:r>
                    <a:rPr lang="en-US" altLang="x-none" sz="100" b="1" u="sng">
                      <a:solidFill>
                        <a:schemeClr val="folHlink"/>
                      </a:solidFill>
                      <a:latin typeface="Courier New" pitchFamily="49" charset="0"/>
                    </a:rPr>
                    <a:t>                ServerSessionManager ssm =</a:t>
                  </a:r>
                </a:p>
                <a:p>
                  <a:pPr>
                    <a:spcBef>
                      <a:spcPct val="0"/>
                    </a:spcBef>
                  </a:pPr>
                  <a:r>
                    <a:rPr lang="en-US" altLang="x-none" sz="100" b="1" u="sng">
                      <a:solidFill>
                        <a:schemeClr val="folHlink"/>
                      </a:solidFill>
                      <a:latin typeface="Courier New" pitchFamily="49" charset="0"/>
                    </a:rPr>
                    <a:t>                    ServerSessionManager.getManager();</a:t>
                  </a:r>
                </a:p>
                <a:p>
                  <a:pPr>
                    <a:spcBef>
                      <a:spcPct val="0"/>
                    </a:spcBef>
                  </a:pPr>
                  <a:endParaRPr lang="en-US" altLang="x-none" sz="100" b="1" u="sng">
                    <a:solidFill>
                      <a:schemeClr val="folHlink"/>
                    </a:solidFill>
                    <a:latin typeface="Courier New" pitchFamily="49" charset="0"/>
                  </a:endParaRPr>
                </a:p>
                <a:p>
                  <a:pPr>
                    <a:spcBef>
                      <a:spcPct val="0"/>
                    </a:spcBef>
                  </a:pPr>
                  <a:r>
                    <a:rPr lang="en-US" altLang="x-none" sz="100" b="1" u="sng">
                      <a:solidFill>
                        <a:schemeClr val="folHlink"/>
                      </a:solidFill>
                      <a:latin typeface="Courier New" pitchFamily="49" charset="0"/>
                    </a:rPr>
                    <a:t>                ssm.removeSession(this);</a:t>
                  </a:r>
                </a:p>
                <a:p>
                  <a:pPr>
                    <a:spcBef>
                      <a:spcPct val="0"/>
                    </a:spcBef>
                  </a:pPr>
                  <a:r>
                    <a:rPr lang="en-US" altLang="x-none" sz="100" b="1" u="sng">
                      <a:solidFill>
                        <a:schemeClr val="folHlink"/>
                      </a:solidFill>
                      <a:latin typeface="Courier New" pitchFamily="49" charset="0"/>
                    </a:rPr>
                    <a:t>            }</a:t>
                  </a:r>
                </a:p>
                <a:p>
                  <a:pPr>
                    <a:spcBef>
                      <a:spcPct val="0"/>
                    </a:spcBef>
                  </a:pPr>
                  <a:r>
                    <a:rPr lang="en-US" altLang="x-none" sz="100" b="1" u="sng">
                      <a:solidFill>
                        <a:schemeClr val="folHlink"/>
                      </a:solidFill>
                      <a:latin typeface="Courier New" pitchFamily="49" charset="0"/>
                    </a:rPr>
                    <a:t>        }</a:t>
                  </a:r>
                </a:p>
                <a:p>
                  <a:pPr>
                    <a:spcBef>
                      <a:spcPct val="0"/>
                    </a:spcBef>
                  </a:pPr>
                  <a:r>
                    <a:rPr lang="en-US" altLang="x-none" sz="100" b="1" u="sng">
                      <a:solidFill>
                        <a:schemeClr val="folHlink"/>
                      </a:solidFill>
                      <a:latin typeface="Courier New" pitchFamily="49" charset="0"/>
                    </a:rPr>
                    <a:t>    }</a:t>
                  </a:r>
                </a:p>
                <a:p>
                  <a:pPr>
                    <a:spcBef>
                      <a:spcPct val="0"/>
                    </a:spcBef>
                  </a:pPr>
                  <a:endParaRPr lang="en-US" altLang="x-none" sz="100" b="1" u="sng">
                    <a:solidFill>
                      <a:schemeClr val="folHlink"/>
                    </a:solidFill>
                    <a:latin typeface="Courier New" pitchFamily="49" charset="0"/>
                  </a:endParaRPr>
                </a:p>
                <a:p>
                  <a:pPr>
                    <a:spcBef>
                      <a:spcPct val="0"/>
                    </a:spcBef>
                  </a:pPr>
                  <a:r>
                    <a:rPr lang="en-US" altLang="x-none" sz="100" b="1">
                      <a:latin typeface="Courier New" pitchFamily="49" charset="0"/>
                    </a:rPr>
                    <a:t>    synchronized void invalidate() {</a:t>
                  </a:r>
                </a:p>
                <a:p>
                  <a:pPr>
                    <a:spcBef>
                      <a:spcPct val="0"/>
                    </a:spcBef>
                  </a:pPr>
                  <a:r>
                    <a:rPr lang="en-US" altLang="x-none" sz="100" b="1">
                      <a:latin typeface="Courier New" pitchFamily="49" charset="0"/>
                    </a:rPr>
                    <a:t>        Enumeration enum = appSessions.keys();</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while (enum.hasMoreElements()) {</a:t>
                  </a:r>
                </a:p>
                <a:p>
                  <a:pPr>
                    <a:spcBef>
                      <a:spcPct val="0"/>
                    </a:spcBef>
                  </a:pPr>
                  <a:r>
                    <a:rPr lang="en-US" altLang="x-none" sz="100" b="1">
                      <a:latin typeface="Courier New" pitchFamily="49" charset="0"/>
                    </a:rPr>
                    <a:t>            Object key = enum.nextElement();</a:t>
                  </a:r>
                </a:p>
                <a:p>
                  <a:pPr>
                    <a:spcBef>
                      <a:spcPct val="0"/>
                    </a:spcBef>
                  </a:pPr>
                  <a:r>
                    <a:rPr lang="en-US" altLang="x-none" sz="100" b="1">
                      <a:latin typeface="Courier New" pitchFamily="49" charset="0"/>
                    </a:rPr>
                    <a:t>            ApplicationSession appSession =</a:t>
                  </a:r>
                </a:p>
                <a:p>
                  <a:pPr>
                    <a:spcBef>
                      <a:spcPct val="0"/>
                    </a:spcBef>
                  </a:pPr>
                  <a:r>
                    <a:rPr lang="en-US" altLang="x-none" sz="100" b="1">
                      <a:latin typeface="Courier New" pitchFamily="49" charset="0"/>
                    </a:rPr>
                    <a:t>                (ApplicationSession)appSessions.get(key);</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appSession.invalidate();</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public void putValue(String name, Object value) {</a:t>
                  </a:r>
                </a:p>
                <a:p>
                  <a:pPr>
                    <a:spcBef>
                      <a:spcPct val="0"/>
                    </a:spcBef>
                  </a:pPr>
                  <a:r>
                    <a:rPr lang="en-US" altLang="x-none" sz="100" b="1">
                      <a:latin typeface="Courier New" pitchFamily="49" charset="0"/>
                    </a:rPr>
                    <a:t>        if (name == null) {</a:t>
                  </a:r>
                </a:p>
                <a:p>
                  <a:pPr>
                    <a:spcBef>
                      <a:spcPct val="0"/>
                    </a:spcBef>
                  </a:pPr>
                  <a:r>
                    <a:rPr lang="en-US" altLang="x-none" sz="100" b="1">
                      <a:latin typeface="Courier New" pitchFamily="49" charset="0"/>
                    </a:rPr>
                    <a:t>            String msg = sm.getString("serverSession.value.iae");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throw new IllegalArgumentException(msg);</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removeValue(name);  // remove any existing binding</a:t>
                  </a:r>
                </a:p>
                <a:p>
                  <a:pPr>
                    <a:spcBef>
                      <a:spcPct val="0"/>
                    </a:spcBef>
                  </a:pPr>
                  <a:r>
                    <a:rPr lang="en-US" altLang="x-none" sz="100" b="1">
                      <a:latin typeface="Courier New" pitchFamily="49" charset="0"/>
                    </a:rPr>
                    <a:t>        values.put(name, value);</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public Object getValue(String name) {</a:t>
                  </a:r>
                </a:p>
                <a:p>
                  <a:pPr>
                    <a:spcBef>
                      <a:spcPct val="0"/>
                    </a:spcBef>
                  </a:pPr>
                  <a:r>
                    <a:rPr lang="en-US" altLang="x-none" sz="100" b="1">
                      <a:latin typeface="Courier New" pitchFamily="49" charset="0"/>
                    </a:rPr>
                    <a:t>        if (name == null) {</a:t>
                  </a:r>
                </a:p>
                <a:p>
                  <a:pPr>
                    <a:spcBef>
                      <a:spcPct val="0"/>
                    </a:spcBef>
                  </a:pPr>
                  <a:r>
                    <a:rPr lang="en-US" altLang="x-none" sz="100" b="1">
                      <a:latin typeface="Courier New" pitchFamily="49" charset="0"/>
                    </a:rPr>
                    <a:t>            String msg = sm.getString("serverSession.value.iae");</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throw new IllegalArgumentException(msg);</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return values.get(name);</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public Enumeration getValueNames() {</a:t>
                  </a:r>
                </a:p>
                <a:p>
                  <a:pPr>
                    <a:spcBef>
                      <a:spcPct val="0"/>
                    </a:spcBef>
                  </a:pPr>
                  <a:r>
                    <a:rPr lang="en-US" altLang="x-none" sz="100" b="1">
                      <a:latin typeface="Courier New" pitchFamily="49" charset="0"/>
                    </a:rPr>
                    <a:t>        return values.keys();</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public void removeValue(String name) {</a:t>
                  </a:r>
                </a:p>
                <a:p>
                  <a:pPr>
                    <a:spcBef>
                      <a:spcPct val="0"/>
                    </a:spcBef>
                  </a:pPr>
                  <a:r>
                    <a:rPr lang="en-US" altLang="x-none" sz="100" b="1">
                      <a:latin typeface="Courier New" pitchFamily="49" charset="0"/>
                    </a:rPr>
                    <a:t>        values.remove(name);</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public void setMaxInactiveInterval(int interval) {</a:t>
                  </a:r>
                </a:p>
                <a:p>
                  <a:pPr>
                    <a:spcBef>
                      <a:spcPct val="0"/>
                    </a:spcBef>
                  </a:pPr>
                  <a:r>
                    <a:rPr lang="en-US" altLang="x-none" sz="100" b="1">
                      <a:latin typeface="Courier New" pitchFamily="49" charset="0"/>
                    </a:rPr>
                    <a:t>        inactiveInterval = interval;</a:t>
                  </a:r>
                </a:p>
                <a:p>
                  <a:pPr>
                    <a:spcBef>
                      <a:spcPct val="0"/>
                    </a:spcBef>
                  </a:pPr>
                  <a:r>
                    <a:rPr lang="en-US" altLang="x-none" sz="100" b="1">
                      <a:latin typeface="Courier New" pitchFamily="49" charset="0"/>
                    </a:rPr>
                    <a:t>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public int getMaxInactiveInterval() {</a:t>
                  </a:r>
                </a:p>
                <a:p>
                  <a:pPr>
                    <a:spcBef>
                      <a:spcPct val="0"/>
                    </a:spcBef>
                  </a:pPr>
                  <a:r>
                    <a:rPr lang="en-US" altLang="x-none" sz="100" b="1">
                      <a:latin typeface="Courier New" pitchFamily="49" charset="0"/>
                    </a:rPr>
                    <a:t>        return inactiveInterval;</a:t>
                  </a:r>
                </a:p>
                <a:p>
                  <a:pPr>
                    <a:spcBef>
                      <a:spcPct val="0"/>
                    </a:spcBef>
                  </a:pPr>
                  <a:r>
                    <a:rPr lang="en-US" altLang="x-none" sz="100" b="1">
                      <a:latin typeface="Courier New" pitchFamily="49" charset="0"/>
                    </a:rPr>
                    <a:t>    }    </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 XXX</a:t>
                  </a:r>
                </a:p>
                <a:p>
                  <a:pPr>
                    <a:spcBef>
                      <a:spcPct val="0"/>
                    </a:spcBef>
                  </a:pPr>
                  <a:r>
                    <a:rPr lang="en-US" altLang="x-none" sz="100" b="1">
                      <a:latin typeface="Courier New" pitchFamily="49" charset="0"/>
                    </a:rPr>
                    <a:t>    // sync'd for safty -- no other thread should be getting something</a:t>
                  </a:r>
                </a:p>
                <a:p>
                  <a:pPr>
                    <a:spcBef>
                      <a:spcPct val="0"/>
                    </a:spcBef>
                  </a:pPr>
                  <a:r>
                    <a:rPr lang="en-US" altLang="x-none" sz="100" b="1">
                      <a:latin typeface="Courier New" pitchFamily="49" charset="0"/>
                    </a:rPr>
                    <a:t>    // from this while we are reaping. This isn't the most optimal</a:t>
                  </a:r>
                </a:p>
                <a:p>
                  <a:pPr>
                    <a:spcBef>
                      <a:spcPct val="0"/>
                    </a:spcBef>
                  </a:pPr>
                  <a:r>
                    <a:rPr lang="en-US" altLang="x-none" sz="100" b="1">
                      <a:latin typeface="Courier New" pitchFamily="49" charset="0"/>
                    </a:rPr>
                    <a:t>    // solution for this, but we'll determine something else later.</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synchronized void reap() {</a:t>
                  </a:r>
                </a:p>
                <a:p>
                  <a:pPr>
                    <a:spcBef>
                      <a:spcPct val="0"/>
                    </a:spcBef>
                  </a:pPr>
                  <a:r>
                    <a:rPr lang="en-US" altLang="x-none" sz="100" b="1">
                      <a:latin typeface="Courier New" pitchFamily="49" charset="0"/>
                    </a:rPr>
                    <a:t>        Enumeration enum = appSessions.keys();</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while (enum.hasMoreElements()) {</a:t>
                  </a:r>
                </a:p>
                <a:p>
                  <a:pPr>
                    <a:spcBef>
                      <a:spcPct val="0"/>
                    </a:spcBef>
                  </a:pPr>
                  <a:r>
                    <a:rPr lang="en-US" altLang="x-none" sz="100" b="1">
                      <a:latin typeface="Courier New" pitchFamily="49" charset="0"/>
                    </a:rPr>
                    <a:t>            Object key = enum.nextElement();</a:t>
                  </a:r>
                </a:p>
                <a:p>
                  <a:pPr>
                    <a:spcBef>
                      <a:spcPct val="0"/>
                    </a:spcBef>
                  </a:pPr>
                  <a:r>
                    <a:rPr lang="en-US" altLang="x-none" sz="100" b="1">
                      <a:latin typeface="Courier New" pitchFamily="49" charset="0"/>
                    </a:rPr>
                    <a:t>            ApplicationSession appSession =</a:t>
                  </a:r>
                </a:p>
                <a:p>
                  <a:pPr>
                    <a:spcBef>
                      <a:spcPct val="0"/>
                    </a:spcBef>
                  </a:pPr>
                  <a:r>
                    <a:rPr lang="en-US" altLang="x-none" sz="100" b="1">
                      <a:latin typeface="Courier New" pitchFamily="49" charset="0"/>
                    </a:rPr>
                    <a:t>                (ApplicationSession)appSessions.get(key);</a:t>
                  </a:r>
                </a:p>
                <a:p>
                  <a:pPr>
                    <a:spcBef>
                      <a:spcPct val="0"/>
                    </a:spcBef>
                  </a:pPr>
                  <a:endParaRPr lang="en-US" altLang="x-none" sz="100" b="1">
                    <a:latin typeface="Courier New" pitchFamily="49" charset="0"/>
                  </a:endParaRPr>
                </a:p>
                <a:p>
                  <a:pPr>
                    <a:spcBef>
                      <a:spcPct val="0"/>
                    </a:spcBef>
                  </a:pPr>
                  <a:r>
                    <a:rPr lang="en-US" altLang="x-none" sz="100" b="1">
                      <a:latin typeface="Courier New" pitchFamily="49" charset="0"/>
                    </a:rPr>
                    <a:t>            appSession.validate();</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    }</a:t>
                  </a:r>
                </a:p>
                <a:p>
                  <a:pPr>
                    <a:spcBef>
                      <a:spcPct val="0"/>
                    </a:spcBef>
                  </a:pPr>
                  <a:r>
                    <a:rPr lang="en-US" altLang="x-none" sz="100" b="1">
                      <a:latin typeface="Courier New" pitchFamily="49" charset="0"/>
                    </a:rPr>
                    <a:t>}</a:t>
                  </a:r>
                </a:p>
                <a:p>
                  <a:pPr>
                    <a:spcBef>
                      <a:spcPct val="0"/>
                    </a:spcBef>
                  </a:pPr>
                  <a:endParaRPr lang="en-US" altLang="x-none" sz="100" b="1">
                    <a:latin typeface="Courier New" pitchFamily="49" charset="0"/>
                  </a:endParaRPr>
                </a:p>
                <a:p>
                  <a:pPr>
                    <a:spcBef>
                      <a:spcPct val="0"/>
                    </a:spcBef>
                  </a:pPr>
                  <a:endParaRPr lang="en-US" altLang="x-none" sz="100" b="1">
                    <a:latin typeface="Courier New" pitchFamily="49" charset="0"/>
                  </a:endParaRPr>
                </a:p>
              </p:txBody>
            </p:sp>
          </p:grpSp>
        </p:grpSp>
      </p:grpSp>
      <p:sp>
        <p:nvSpPr>
          <p:cNvPr id="64519" name="Text Box 40"/>
          <p:cNvSpPr txBox="1">
            <a:spLocks noChangeArrowheads="1"/>
          </p:cNvSpPr>
          <p:nvPr/>
        </p:nvSpPr>
        <p:spPr bwMode="auto">
          <a:xfrm>
            <a:off x="3048000" y="728663"/>
            <a:ext cx="59975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r"/>
            <a:r>
              <a:rPr lang="en-US" altLang="x-none" sz="2400" b="1">
                <a:latin typeface="Arial" charset="0"/>
              </a:rPr>
              <a:t>session expiration is not </a:t>
            </a:r>
            <a:br>
              <a:rPr lang="en-US" altLang="x-none" sz="2400" b="1">
                <a:latin typeface="Arial" charset="0"/>
              </a:rPr>
            </a:br>
            <a:r>
              <a:rPr lang="en-US" altLang="x-none" sz="2400" b="1">
                <a:latin typeface="Arial" charset="0"/>
              </a:rPr>
              <a:t>modularized</a:t>
            </a:r>
          </a:p>
        </p:txBody>
      </p:sp>
      <p:grpSp>
        <p:nvGrpSpPr>
          <p:cNvPr id="64520" name="Group 41"/>
          <p:cNvGrpSpPr>
            <a:grpSpLocks/>
          </p:cNvGrpSpPr>
          <p:nvPr/>
        </p:nvGrpSpPr>
        <p:grpSpPr bwMode="auto">
          <a:xfrm>
            <a:off x="6527800" y="5686425"/>
            <a:ext cx="2286000" cy="592138"/>
            <a:chOff x="4285" y="3922"/>
            <a:chExt cx="1440" cy="373"/>
          </a:xfrm>
        </p:grpSpPr>
        <p:sp>
          <p:nvSpPr>
            <p:cNvPr id="64521" name="Rectangle 42"/>
            <p:cNvSpPr>
              <a:spLocks noChangeArrowheads="1"/>
            </p:cNvSpPr>
            <p:nvPr/>
          </p:nvSpPr>
          <p:spPr bwMode="auto">
            <a:xfrm>
              <a:off x="4285" y="3950"/>
              <a:ext cx="1440" cy="33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pic>
          <p:nvPicPr>
            <p:cNvPr id="64522" name="Picture 43" descr="New Logo cop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 y="3922"/>
              <a:ext cx="1392"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65539"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BA3844A2-78CC-4703-9D80-DD2408212D85}" type="slidenum">
              <a:rPr lang="en-US" altLang="x-none" sz="1400"/>
              <a:pPr/>
              <a:t>79</a:t>
            </a:fld>
            <a:endParaRPr lang="en-US" altLang="x-none" sz="1400"/>
          </a:p>
        </p:txBody>
      </p:sp>
      <p:sp>
        <p:nvSpPr>
          <p:cNvPr id="65540"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65541" name="Rectangle 2"/>
          <p:cNvSpPr>
            <a:spLocks noGrp="1" noChangeArrowheads="1"/>
          </p:cNvSpPr>
          <p:nvPr>
            <p:ph type="ctrTitle"/>
          </p:nvPr>
        </p:nvSpPr>
        <p:spPr>
          <a:xfrm>
            <a:off x="539750" y="2276475"/>
            <a:ext cx="7737475" cy="1600200"/>
          </a:xfrm>
        </p:spPr>
        <p:txBody>
          <a:bodyPr/>
          <a:lstStyle/>
          <a:p>
            <a:pPr marL="647700" indent="-647700"/>
            <a:r>
              <a:rPr lang="fr-FR" altLang="x-none" smtClean="0"/>
              <a:t>3.2 Concepts de la programmation par aspects</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10243"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784D2B3F-EDE9-4140-A379-A804B0FF3996}" type="slidenum">
              <a:rPr lang="en-US" altLang="x-none" sz="1400"/>
              <a:pPr/>
              <a:t>8</a:t>
            </a:fld>
            <a:endParaRPr lang="en-US" altLang="x-none" sz="1400"/>
          </a:p>
        </p:txBody>
      </p:sp>
      <p:sp>
        <p:nvSpPr>
          <p:cNvPr id="10244"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10245" name="Rectangle 2"/>
          <p:cNvSpPr>
            <a:spLocks noGrp="1" noChangeArrowheads="1"/>
          </p:cNvSpPr>
          <p:nvPr>
            <p:ph type="title"/>
          </p:nvPr>
        </p:nvSpPr>
        <p:spPr/>
        <p:txBody>
          <a:bodyPr/>
          <a:lstStyle/>
          <a:p>
            <a:r>
              <a:rPr lang="fr-FR" altLang="x-none" smtClean="0"/>
              <a:t>1. About Spring	3/3</a:t>
            </a:r>
          </a:p>
        </p:txBody>
      </p:sp>
      <p:sp>
        <p:nvSpPr>
          <p:cNvPr id="10246" name="Rectangle 3"/>
          <p:cNvSpPr>
            <a:spLocks noGrp="1" noChangeArrowheads="1"/>
          </p:cNvSpPr>
          <p:nvPr>
            <p:ph type="body" idx="1"/>
          </p:nvPr>
        </p:nvSpPr>
        <p:spPr/>
        <p:txBody>
          <a:bodyPr/>
          <a:lstStyle/>
          <a:p>
            <a:pPr algn="just">
              <a:lnSpc>
                <a:spcPct val="80000"/>
              </a:lnSpc>
            </a:pPr>
            <a:r>
              <a:rPr lang="fr-FR" altLang="x-none" sz="1800" b="1" smtClean="0"/>
              <a:t>Spring includes:</a:t>
            </a:r>
          </a:p>
          <a:p>
            <a:pPr lvl="1" algn="just">
              <a:lnSpc>
                <a:spcPct val="80000"/>
              </a:lnSpc>
            </a:pPr>
            <a:r>
              <a:rPr lang="fr-FR" altLang="x-none" sz="1600" b="1" smtClean="0"/>
              <a:t>Integration with Toplink, Hibernate, JDO, and iBATIS SQL Maps</a:t>
            </a:r>
            <a:r>
              <a:rPr lang="fr-FR" altLang="x-none" sz="1600" smtClean="0"/>
              <a:t>: in terms of resource holders, DAO implementation support, and transaction strategies. First-class Hibernate support with lots of IoC convenience features, addressing many typical Hibernate integration issues. All of these comply to Spring's generic transaction and DAO exception hierarchies.</a:t>
            </a:r>
          </a:p>
          <a:p>
            <a:pPr lvl="1" algn="just">
              <a:lnSpc>
                <a:spcPct val="80000"/>
              </a:lnSpc>
            </a:pPr>
            <a:endParaRPr lang="fr-FR" altLang="x-none" sz="1600" smtClean="0"/>
          </a:p>
          <a:p>
            <a:pPr lvl="1" algn="just">
              <a:lnSpc>
                <a:spcPct val="80000"/>
              </a:lnSpc>
            </a:pPr>
            <a:r>
              <a:rPr lang="fr-FR" altLang="x-none" sz="1600" b="1" smtClean="0"/>
              <a:t>AOP functionality</a:t>
            </a:r>
            <a:r>
              <a:rPr lang="fr-FR" altLang="x-none" sz="1600" smtClean="0"/>
              <a:t>, fully integrated into Spring configuration management. You can AOP-enable any object managed by Spring, adding aspects such as declarative transaction management. With Spring, you can have declarative transaction management without EJB... even without JTA, if you're using a single database in Tomcat or another web container without JTA support.</a:t>
            </a:r>
          </a:p>
          <a:p>
            <a:pPr lvl="1" algn="just">
              <a:lnSpc>
                <a:spcPct val="80000"/>
              </a:lnSpc>
            </a:pPr>
            <a:endParaRPr lang="fr-FR" altLang="x-none" sz="1600" smtClean="0"/>
          </a:p>
          <a:p>
            <a:pPr lvl="1" algn="just">
              <a:lnSpc>
                <a:spcPct val="80000"/>
              </a:lnSpc>
            </a:pPr>
            <a:r>
              <a:rPr lang="fr-FR" altLang="x-none" sz="1600" b="1" smtClean="0"/>
              <a:t>A flexible MVC web application framework</a:t>
            </a:r>
            <a:r>
              <a:rPr lang="fr-FR" altLang="x-none" sz="1600" smtClean="0"/>
              <a:t>, built on core Spring functionality. This framework is highly configurable via strategy interfaces, and accommodates multiple view technologies like JSP, Velocity, Tiles, iText, and POI. Note that a Spring middle tier can easily be combined with a web tier based on any other web MVC framework, like Struts, WebWork, or Tapestry.</a:t>
            </a:r>
          </a:p>
          <a:p>
            <a:pPr lvl="1">
              <a:lnSpc>
                <a:spcPct val="80000"/>
              </a:lnSpc>
            </a:pPr>
            <a:endParaRPr lang="fr-FR" altLang="x-none" sz="1400" b="1" smtClean="0"/>
          </a:p>
          <a:p>
            <a:pPr>
              <a:lnSpc>
                <a:spcPct val="80000"/>
              </a:lnSpc>
            </a:pPr>
            <a:r>
              <a:rPr lang="fr-FR" altLang="x-none" sz="1600" b="1" smtClean="0"/>
              <a:t>Spring Framework License</a:t>
            </a:r>
          </a:p>
          <a:p>
            <a:pPr lvl="1">
              <a:lnSpc>
                <a:spcPct val="80000"/>
              </a:lnSpc>
            </a:pPr>
            <a:r>
              <a:rPr lang="fr-FR" altLang="x-none" sz="1400" smtClean="0"/>
              <a:t>The Spring Framework is licensed under the terms of the </a:t>
            </a:r>
            <a:r>
              <a:rPr lang="fr-FR" altLang="x-none" sz="1400" smtClean="0">
                <a:hlinkClick r:id="rId2"/>
              </a:rPr>
              <a:t>Apache License, Version 2.0</a:t>
            </a:r>
            <a:r>
              <a:rPr lang="fr-FR" altLang="x-none" sz="1400" smtClean="0"/>
              <a:t>.</a:t>
            </a:r>
          </a:p>
          <a:p>
            <a:pPr>
              <a:lnSpc>
                <a:spcPct val="80000"/>
              </a:lnSpc>
            </a:pPr>
            <a:endParaRPr lang="fr-FR" altLang="x-none" sz="1600" smtClean="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66563"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DFEEB597-40D9-4316-B545-3B932E1DDC4F}" type="slidenum">
              <a:rPr lang="en-US" altLang="x-none" sz="1400"/>
              <a:pPr/>
              <a:t>80</a:t>
            </a:fld>
            <a:endParaRPr lang="en-US" altLang="x-none" sz="1400"/>
          </a:p>
        </p:txBody>
      </p:sp>
      <p:sp>
        <p:nvSpPr>
          <p:cNvPr id="66564"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66565" name="Rectangle 2"/>
          <p:cNvSpPr>
            <a:spLocks noGrp="1" noChangeArrowheads="1"/>
          </p:cNvSpPr>
          <p:nvPr>
            <p:ph type="title"/>
          </p:nvPr>
        </p:nvSpPr>
        <p:spPr/>
        <p:txBody>
          <a:bodyPr/>
          <a:lstStyle/>
          <a:p>
            <a:r>
              <a:rPr lang="fr-FR" altLang="x-none" smtClean="0"/>
              <a:t>3.2 Programmation par aspects</a:t>
            </a:r>
          </a:p>
        </p:txBody>
      </p:sp>
      <p:sp>
        <p:nvSpPr>
          <p:cNvPr id="66566" name="Rectangle 3"/>
          <p:cNvSpPr>
            <a:spLocks noGrp="1" noChangeArrowheads="1"/>
          </p:cNvSpPr>
          <p:nvPr>
            <p:ph type="body" idx="1"/>
          </p:nvPr>
        </p:nvSpPr>
        <p:spPr>
          <a:xfrm>
            <a:off x="174625" y="1052513"/>
            <a:ext cx="8861425" cy="5518150"/>
          </a:xfrm>
        </p:spPr>
        <p:txBody>
          <a:bodyPr/>
          <a:lstStyle/>
          <a:p>
            <a:r>
              <a:rPr lang="en-US" altLang="x-none" sz="2400" b="1" smtClean="0"/>
              <a:t>Constat</a:t>
            </a:r>
            <a:endParaRPr lang="en-US" altLang="x-none" sz="2400" smtClean="0"/>
          </a:p>
          <a:p>
            <a:pPr lvl="1"/>
            <a:r>
              <a:rPr lang="en-US" altLang="x-none" sz="2000" smtClean="0"/>
              <a:t>procédural  </a:t>
            </a:r>
            <a:r>
              <a:rPr lang="en-US" altLang="x-none" sz="2000" smtClean="0">
                <a:sym typeface="Wingdings" charset="2"/>
              </a:rPr>
              <a:t></a:t>
            </a:r>
            <a:r>
              <a:rPr lang="en-US" altLang="x-none" sz="2000" smtClean="0"/>
              <a:t>  objet  </a:t>
            </a:r>
            <a:r>
              <a:rPr lang="en-US" altLang="x-none" sz="2000" smtClean="0">
                <a:sym typeface="Wingdings" charset="2"/>
              </a:rPr>
              <a:t></a:t>
            </a:r>
            <a:r>
              <a:rPr lang="en-US" altLang="x-none" sz="2000" smtClean="0"/>
              <a:t>  réflexivité  </a:t>
            </a:r>
            <a:r>
              <a:rPr lang="en-US" altLang="x-none" sz="2000" smtClean="0">
                <a:sym typeface="Wingdings" charset="2"/>
              </a:rPr>
              <a:t></a:t>
            </a:r>
            <a:r>
              <a:rPr lang="en-US" altLang="x-none" sz="2000" smtClean="0"/>
              <a:t>  ...</a:t>
            </a:r>
          </a:p>
          <a:p>
            <a:pPr lvl="1"/>
            <a:r>
              <a:rPr lang="en-US" altLang="x-none" sz="2000" smtClean="0"/>
              <a:t>un pas vers "toujours plus" de modularité et de réutilisation</a:t>
            </a:r>
          </a:p>
          <a:p>
            <a:pPr lvl="1"/>
            <a:r>
              <a:rPr lang="en-US" altLang="x-none" sz="2000" smtClean="0"/>
              <a:t>rendu nécessaire par la complexité "toujours" croissante des logiciels</a:t>
            </a:r>
            <a:endParaRPr lang="en-US" altLang="x-none" sz="1000" smtClean="0"/>
          </a:p>
          <a:p>
            <a:r>
              <a:rPr lang="en-US" altLang="x-none" sz="2400" smtClean="0"/>
              <a:t> programmation par aspects			[Kiczales 97]</a:t>
            </a:r>
          </a:p>
          <a:p>
            <a:pPr lvl="1"/>
            <a:r>
              <a:rPr lang="en-US" altLang="x-none" sz="2000" smtClean="0"/>
              <a:t>AOP (</a:t>
            </a:r>
            <a:r>
              <a:rPr lang="en-US" altLang="x-none" sz="2000" i="1" smtClean="0"/>
              <a:t>Aspect Oriented Programming</a:t>
            </a:r>
            <a:r>
              <a:rPr lang="en-US" altLang="x-none" sz="2000" smtClean="0"/>
              <a:t>)</a:t>
            </a:r>
          </a:p>
          <a:p>
            <a:pPr lvl="1"/>
            <a:r>
              <a:rPr lang="en-US" altLang="x-none" sz="2000" b="1" smtClean="0"/>
              <a:t>Appliquer le principe de séparations des préoccupations (</a:t>
            </a:r>
            <a:r>
              <a:rPr lang="en-US" altLang="x-none" sz="2000" b="1" i="1" smtClean="0"/>
              <a:t>separation of concerns</a:t>
            </a:r>
            <a:r>
              <a:rPr lang="en-US" altLang="x-none" sz="2000" b="1" smtClean="0"/>
              <a:t>) aux langages de programmation</a:t>
            </a:r>
          </a:p>
          <a:p>
            <a:pPr lvl="1"/>
            <a:endParaRPr lang="en-US" altLang="x-none" sz="2000" smtClean="0"/>
          </a:p>
          <a:p>
            <a:r>
              <a:rPr lang="en-US" altLang="x-none" sz="2400" smtClean="0"/>
              <a:t>Extension de langages</a:t>
            </a:r>
          </a:p>
          <a:p>
            <a:pPr lvl="1">
              <a:buClr>
                <a:schemeClr val="folHlink"/>
              </a:buClr>
            </a:pPr>
            <a:r>
              <a:rPr lang="en-US" altLang="x-none" sz="2000" smtClean="0"/>
              <a:t>Java	: AspectJ, ComposeJ, HyperJ, PROSE, DJ, D, ...</a:t>
            </a:r>
          </a:p>
          <a:p>
            <a:pPr lvl="1">
              <a:buClr>
                <a:schemeClr val="folHlink"/>
              </a:buClr>
            </a:pPr>
            <a:r>
              <a:rPr lang="en-US" altLang="x-none" sz="2000" smtClean="0"/>
              <a:t>Smalltalk	: AOP/ST, Apostole, AspectS</a:t>
            </a:r>
          </a:p>
          <a:p>
            <a:pPr lvl="1">
              <a:buClr>
                <a:schemeClr val="folHlink"/>
              </a:buClr>
            </a:pPr>
            <a:r>
              <a:rPr lang="en-US" altLang="x-none" sz="2000" smtClean="0"/>
              <a:t>C/C++	: AspectC, AspectC++</a:t>
            </a:r>
          </a:p>
          <a:p>
            <a:pPr lvl="1">
              <a:buClr>
                <a:schemeClr val="folHlink"/>
              </a:buClr>
            </a:pPr>
            <a:r>
              <a:rPr lang="en-US" altLang="x-none" sz="2000" smtClean="0"/>
              <a:t>C#	:  Aspect DNG</a:t>
            </a:r>
            <a:endParaRPr lang="fr-FR" altLang="x-none" sz="2000" smtClean="0"/>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67587"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ADF99337-42E4-4E85-B012-1125E91F177A}" type="slidenum">
              <a:rPr lang="en-US" altLang="x-none" sz="1400"/>
              <a:pPr/>
              <a:t>81</a:t>
            </a:fld>
            <a:endParaRPr lang="en-US" altLang="x-none" sz="1400"/>
          </a:p>
        </p:txBody>
      </p:sp>
      <p:sp>
        <p:nvSpPr>
          <p:cNvPr id="67588"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67589" name="Rectangle 2"/>
          <p:cNvSpPr>
            <a:spLocks noGrp="1" noChangeArrowheads="1"/>
          </p:cNvSpPr>
          <p:nvPr>
            <p:ph type="title"/>
          </p:nvPr>
        </p:nvSpPr>
        <p:spPr/>
        <p:txBody>
          <a:bodyPr/>
          <a:lstStyle/>
          <a:p>
            <a:r>
              <a:rPr lang="fr-FR" altLang="x-none" smtClean="0"/>
              <a:t>3.2 Programmation par aspects</a:t>
            </a:r>
          </a:p>
        </p:txBody>
      </p:sp>
      <p:sp>
        <p:nvSpPr>
          <p:cNvPr id="67590" name="Rectangle 3"/>
          <p:cNvSpPr>
            <a:spLocks noGrp="1" noChangeArrowheads="1"/>
          </p:cNvSpPr>
          <p:nvPr>
            <p:ph type="body" idx="1"/>
          </p:nvPr>
        </p:nvSpPr>
        <p:spPr/>
        <p:txBody>
          <a:bodyPr/>
          <a:lstStyle/>
          <a:p>
            <a:r>
              <a:rPr lang="en-US" altLang="x-none" sz="2800" smtClean="0"/>
              <a:t>Aspect</a:t>
            </a:r>
          </a:p>
          <a:p>
            <a:pPr lvl="1"/>
            <a:r>
              <a:rPr lang="en-US" altLang="x-none" sz="2400" smtClean="0"/>
              <a:t>Fonctionnalité </a:t>
            </a:r>
            <a:r>
              <a:rPr lang="en-US" altLang="x-none" sz="2400" b="1" smtClean="0"/>
              <a:t>transverse </a:t>
            </a:r>
            <a:r>
              <a:rPr lang="en-US" altLang="x-none" sz="2400" smtClean="0"/>
              <a:t>à une ou +sieurs applications</a:t>
            </a:r>
          </a:p>
          <a:p>
            <a:pPr lvl="1"/>
            <a:r>
              <a:rPr lang="en-US" altLang="x-none" sz="2400" smtClean="0"/>
              <a:t>ex : sécurité, persistance, réplication, tolérance aux fautes,</a:t>
            </a:r>
            <a:br>
              <a:rPr lang="en-US" altLang="x-none" sz="2400" smtClean="0"/>
            </a:br>
            <a:r>
              <a:rPr lang="en-US" altLang="x-none" sz="2400" smtClean="0"/>
              <a:t>   synchronisation, ...</a:t>
            </a:r>
          </a:p>
          <a:p>
            <a:r>
              <a:rPr lang="en-US" altLang="x-none" sz="2800" smtClean="0"/>
              <a:t>Buts</a:t>
            </a:r>
          </a:p>
          <a:p>
            <a:pPr lvl="1"/>
            <a:r>
              <a:rPr lang="en-US" altLang="x-none" sz="2400" smtClean="0"/>
              <a:t>pouvoir concevoir chacun de ces aspects séparemment</a:t>
            </a:r>
          </a:p>
          <a:p>
            <a:pPr lvl="1">
              <a:buClr>
                <a:schemeClr val="folHlink"/>
              </a:buClr>
            </a:pPr>
            <a:r>
              <a:rPr lang="en-US" altLang="x-none" sz="2400" smtClean="0"/>
              <a:t>pour les intégrer à une application</a:t>
            </a:r>
          </a:p>
          <a:p>
            <a:pPr>
              <a:buClr>
                <a:schemeClr val="tx1"/>
              </a:buClr>
            </a:pPr>
            <a:endParaRPr lang="en-US" altLang="x-none" sz="2800" smtClean="0"/>
          </a:p>
          <a:p>
            <a:pPr>
              <a:buClr>
                <a:schemeClr val="tx1"/>
              </a:buClr>
            </a:pPr>
            <a:r>
              <a:rPr lang="en-US" altLang="x-none" sz="2800" smtClean="0"/>
              <a:t>Notion de "tisseur d'aspects" (</a:t>
            </a:r>
            <a:r>
              <a:rPr lang="en-US" altLang="x-none" sz="2800" i="1" smtClean="0"/>
              <a:t>aspect weaver</a:t>
            </a:r>
            <a:r>
              <a:rPr lang="en-US" altLang="x-none" sz="2800" smtClean="0"/>
              <a:t>)</a:t>
            </a:r>
          </a:p>
          <a:p>
            <a:pPr lvl="1">
              <a:buClr>
                <a:schemeClr val="tx1"/>
              </a:buClr>
            </a:pPr>
            <a:r>
              <a:rPr lang="en-US" altLang="x-none" sz="2400" smtClean="0"/>
              <a:t>entrée	: aspects, application, directives de tissage</a:t>
            </a:r>
          </a:p>
          <a:p>
            <a:pPr lvl="1">
              <a:buClr>
                <a:schemeClr val="folHlink"/>
              </a:buClr>
            </a:pPr>
            <a:r>
              <a:rPr lang="en-US" altLang="x-none" sz="2400" smtClean="0"/>
              <a:t>sortie	: l'application augmentée des aspects</a:t>
            </a:r>
            <a:endParaRPr lang="fr-FR" altLang="x-none" sz="2400" smtClean="0"/>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68611"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DF6EC8B6-330A-4973-82B6-6BCA0DF8E11D}" type="slidenum">
              <a:rPr lang="en-US" altLang="x-none" sz="1400"/>
              <a:pPr/>
              <a:t>82</a:t>
            </a:fld>
            <a:endParaRPr lang="en-US" altLang="x-none" sz="1400"/>
          </a:p>
        </p:txBody>
      </p:sp>
      <p:sp>
        <p:nvSpPr>
          <p:cNvPr id="68612"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68613" name="Rectangle 2"/>
          <p:cNvSpPr>
            <a:spLocks noGrp="1" noChangeArrowheads="1"/>
          </p:cNvSpPr>
          <p:nvPr>
            <p:ph type="title"/>
          </p:nvPr>
        </p:nvSpPr>
        <p:spPr/>
        <p:txBody>
          <a:bodyPr/>
          <a:lstStyle/>
          <a:p>
            <a:r>
              <a:rPr lang="en-US" altLang="x-none" smtClean="0"/>
              <a:t>3.2 Programmation par aspects</a:t>
            </a:r>
            <a:endParaRPr lang="fr-FR" altLang="x-none" smtClean="0"/>
          </a:p>
        </p:txBody>
      </p:sp>
      <p:sp>
        <p:nvSpPr>
          <p:cNvPr id="68614" name="Rectangle 3"/>
          <p:cNvSpPr>
            <a:spLocks noGrp="1" noChangeArrowheads="1"/>
          </p:cNvSpPr>
          <p:nvPr>
            <p:ph type="body" idx="1"/>
          </p:nvPr>
        </p:nvSpPr>
        <p:spPr/>
        <p:txBody>
          <a:bodyPr/>
          <a:lstStyle/>
          <a:p>
            <a:r>
              <a:rPr lang="en-US" altLang="x-none" sz="2800" b="1" smtClean="0"/>
              <a:t>Analyse</a:t>
            </a:r>
          </a:p>
          <a:p>
            <a:pPr lvl="1"/>
            <a:r>
              <a:rPr lang="en-US" altLang="x-none" sz="2400" smtClean="0"/>
              <a:t>Code:</a:t>
            </a:r>
          </a:p>
          <a:p>
            <a:pPr lvl="2"/>
            <a:r>
              <a:rPr lang="en-US" altLang="x-none" sz="2000" smtClean="0"/>
              <a:t>entrelacé avec le reste de l'application (</a:t>
            </a:r>
            <a:r>
              <a:rPr lang="en-US" altLang="x-none" sz="2000" i="1" smtClean="0"/>
              <a:t>tangled</a:t>
            </a:r>
            <a:r>
              <a:rPr lang="en-US" altLang="x-none" sz="2000" smtClean="0"/>
              <a:t>)</a:t>
            </a:r>
          </a:p>
          <a:p>
            <a:pPr lvl="2"/>
            <a:r>
              <a:rPr lang="en-US" altLang="x-none" sz="2000" smtClean="0"/>
              <a:t>parfois redondant (mêmes fragments à +sieurs endroits)</a:t>
            </a:r>
          </a:p>
          <a:p>
            <a:endParaRPr lang="en-US" altLang="x-none" sz="2800" smtClean="0"/>
          </a:p>
          <a:p>
            <a:r>
              <a:rPr lang="en-US" altLang="x-none" sz="2800" smtClean="0"/>
              <a:t>difficile à maîtriser (pas de structure claire) </a:t>
            </a:r>
          </a:p>
          <a:p>
            <a:r>
              <a:rPr lang="en-US" altLang="x-none" sz="2800" smtClean="0"/>
              <a:t>difficile à changer</a:t>
            </a:r>
          </a:p>
          <a:p>
            <a:pPr lvl="1"/>
            <a:r>
              <a:rPr lang="en-US" altLang="x-none" sz="2400" smtClean="0"/>
              <a:t>retrouver toutes les localisations (sans en oublier)</a:t>
            </a:r>
          </a:p>
          <a:p>
            <a:pPr lvl="1"/>
            <a:r>
              <a:rPr lang="en-US" altLang="x-none" sz="2400" smtClean="0"/>
              <a:t>faire attention aux liaisons avec le reste du code</a:t>
            </a:r>
          </a:p>
          <a:p>
            <a:pPr lvl="1"/>
            <a:r>
              <a:rPr lang="en-US" altLang="x-none" sz="2400" smtClean="0"/>
              <a:t> ....</a:t>
            </a:r>
            <a:endParaRPr lang="en-US" altLang="x-none" sz="2400" b="1" smtClean="0"/>
          </a:p>
          <a:p>
            <a:r>
              <a:rPr lang="en-US" altLang="x-none" sz="2800" b="1" smtClean="0"/>
              <a:t>Chaque préoccupation doit être capturée dans une entité logicielle claire</a:t>
            </a:r>
            <a:endParaRPr lang="fr-FR" altLang="x-none" sz="2800" b="1" smtClean="0"/>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69635"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7B628668-B3A3-43CE-93B3-E18C2929870C}" type="slidenum">
              <a:rPr lang="en-US" altLang="x-none" sz="1400"/>
              <a:pPr/>
              <a:t>83</a:t>
            </a:fld>
            <a:endParaRPr lang="en-US" altLang="x-none" sz="1400"/>
          </a:p>
        </p:txBody>
      </p:sp>
      <p:sp>
        <p:nvSpPr>
          <p:cNvPr id="69636"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69637" name="Rectangle 2"/>
          <p:cNvSpPr>
            <a:spLocks noGrp="1" noChangeArrowheads="1"/>
          </p:cNvSpPr>
          <p:nvPr>
            <p:ph type="title"/>
          </p:nvPr>
        </p:nvSpPr>
        <p:spPr/>
        <p:txBody>
          <a:bodyPr/>
          <a:lstStyle/>
          <a:p>
            <a:r>
              <a:rPr lang="en-US" altLang="x-none" smtClean="0"/>
              <a:t>3.2 Programmation par aspects</a:t>
            </a:r>
            <a:endParaRPr lang="fr-FR" altLang="x-none" smtClean="0"/>
          </a:p>
        </p:txBody>
      </p:sp>
      <p:sp>
        <p:nvSpPr>
          <p:cNvPr id="69638" name="Rectangle 3"/>
          <p:cNvSpPr>
            <a:spLocks noGrp="1" noChangeArrowheads="1"/>
          </p:cNvSpPr>
          <p:nvPr>
            <p:ph type="body" idx="1"/>
          </p:nvPr>
        </p:nvSpPr>
        <p:spPr/>
        <p:txBody>
          <a:bodyPr/>
          <a:lstStyle/>
          <a:p>
            <a:r>
              <a:rPr lang="fr-FR" altLang="x-none" sz="2400" b="1" smtClean="0"/>
              <a:t>Un autre exemple</a:t>
            </a:r>
            <a:endParaRPr lang="fr-FR" altLang="x-none" sz="2400" smtClean="0"/>
          </a:p>
        </p:txBody>
      </p:sp>
      <p:pic>
        <p:nvPicPr>
          <p:cNvPr id="6963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84313"/>
            <a:ext cx="8267700" cy="48482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rgbClr val="FC0128"/>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70659"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1DB71561-DF5C-4AB3-85E0-DAFBB3E437B0}" type="slidenum">
              <a:rPr lang="en-US" altLang="x-none" sz="1400"/>
              <a:pPr/>
              <a:t>84</a:t>
            </a:fld>
            <a:endParaRPr lang="en-US" altLang="x-none" sz="1400"/>
          </a:p>
        </p:txBody>
      </p:sp>
      <p:sp>
        <p:nvSpPr>
          <p:cNvPr id="70660"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70661" name="Rectangle 2"/>
          <p:cNvSpPr>
            <a:spLocks noGrp="1" noChangeArrowheads="1"/>
          </p:cNvSpPr>
          <p:nvPr>
            <p:ph type="title"/>
          </p:nvPr>
        </p:nvSpPr>
        <p:spPr/>
        <p:txBody>
          <a:bodyPr/>
          <a:lstStyle/>
          <a:p>
            <a:r>
              <a:rPr lang="en-US" altLang="x-none" smtClean="0"/>
              <a:t>3.2 Programmation par aspects</a:t>
            </a:r>
            <a:endParaRPr lang="fr-FR" altLang="x-none" smtClean="0"/>
          </a:p>
        </p:txBody>
      </p:sp>
      <p:sp>
        <p:nvSpPr>
          <p:cNvPr id="70662" name="Rectangle 3"/>
          <p:cNvSpPr>
            <a:spLocks noGrp="1" noChangeArrowheads="1"/>
          </p:cNvSpPr>
          <p:nvPr>
            <p:ph type="body" idx="1"/>
          </p:nvPr>
        </p:nvSpPr>
        <p:spPr>
          <a:xfrm>
            <a:off x="34925" y="682625"/>
            <a:ext cx="7772400" cy="4114800"/>
          </a:xfrm>
        </p:spPr>
        <p:txBody>
          <a:bodyPr/>
          <a:lstStyle/>
          <a:p>
            <a:r>
              <a:rPr lang="en-US" altLang="x-none" b="1" smtClean="0"/>
              <a:t>Aspect</a:t>
            </a:r>
            <a:endParaRPr lang="en-US" altLang="x-none" smtClean="0"/>
          </a:p>
          <a:p>
            <a:pPr lvl="1"/>
            <a:r>
              <a:rPr lang="en-US" altLang="x-none" b="1" smtClean="0"/>
              <a:t>point de jonction (join point)</a:t>
            </a:r>
          </a:p>
          <a:p>
            <a:pPr lvl="2"/>
            <a:r>
              <a:rPr lang="en-US" altLang="x-none" smtClean="0"/>
              <a:t>élément du prog. de base</a:t>
            </a:r>
          </a:p>
          <a:p>
            <a:pPr lvl="2"/>
            <a:r>
              <a:rPr lang="en-US" altLang="x-none" b="1" smtClean="0"/>
              <a:t>classe, méthode, exception</a:t>
            </a:r>
            <a:r>
              <a:rPr lang="en-US" altLang="x-none" smtClean="0"/>
              <a:t/>
            </a:r>
            <a:br>
              <a:rPr lang="en-US" altLang="x-none" smtClean="0"/>
            </a:br>
            <a:r>
              <a:rPr lang="en-US" altLang="x-none" smtClean="0"/>
              <a:t> interface, donnée, structure de ctrl</a:t>
            </a:r>
            <a:br>
              <a:rPr lang="en-US" altLang="x-none" smtClean="0"/>
            </a:br>
            <a:r>
              <a:rPr lang="en-US" altLang="x-none" smtClean="0"/>
              <a:t> argument méthode, ...</a:t>
            </a:r>
          </a:p>
          <a:p>
            <a:pPr lvl="1"/>
            <a:r>
              <a:rPr lang="en-US" altLang="x-none" b="1" smtClean="0"/>
              <a:t>méthode d’aspect (advice)</a:t>
            </a:r>
          </a:p>
          <a:p>
            <a:pPr lvl="2"/>
            <a:r>
              <a:rPr lang="en-US" altLang="x-none" smtClean="0"/>
              <a:t>traitement additionnel</a:t>
            </a:r>
          </a:p>
          <a:p>
            <a:pPr lvl="1"/>
            <a:r>
              <a:rPr lang="en-US" altLang="x-none" b="1" smtClean="0"/>
              <a:t>coupe transversale (pointcut)</a:t>
            </a:r>
          </a:p>
          <a:p>
            <a:pPr lvl="2"/>
            <a:r>
              <a:rPr lang="en-US" altLang="x-none" smtClean="0"/>
              <a:t>ens de pts de jonction ayant un lien logique</a:t>
            </a:r>
            <a:br>
              <a:rPr lang="en-US" altLang="x-none" smtClean="0"/>
            </a:br>
            <a:r>
              <a:rPr lang="en-US" altLang="x-none" smtClean="0"/>
              <a:t> entre eux</a:t>
            </a:r>
          </a:p>
          <a:p>
            <a:r>
              <a:rPr lang="en-US" altLang="x-none" b="1" smtClean="0"/>
              <a:t>Aspect =</a:t>
            </a:r>
            <a:r>
              <a:rPr lang="en-US" altLang="x-none" smtClean="0"/>
              <a:t> coupe + méthode d’aspect</a:t>
            </a:r>
          </a:p>
        </p:txBody>
      </p:sp>
      <p:grpSp>
        <p:nvGrpSpPr>
          <p:cNvPr id="70663" name="Group 4"/>
          <p:cNvGrpSpPr>
            <a:grpSpLocks/>
          </p:cNvGrpSpPr>
          <p:nvPr/>
        </p:nvGrpSpPr>
        <p:grpSpPr bwMode="auto">
          <a:xfrm>
            <a:off x="5454650" y="1628775"/>
            <a:ext cx="3581400" cy="3276600"/>
            <a:chOff x="3264" y="1056"/>
            <a:chExt cx="2256" cy="2064"/>
          </a:xfrm>
        </p:grpSpPr>
        <p:grpSp>
          <p:nvGrpSpPr>
            <p:cNvPr id="70664" name="Group 5"/>
            <p:cNvGrpSpPr>
              <a:grpSpLocks/>
            </p:cNvGrpSpPr>
            <p:nvPr/>
          </p:nvGrpSpPr>
          <p:grpSpPr bwMode="auto">
            <a:xfrm>
              <a:off x="3792" y="1056"/>
              <a:ext cx="480" cy="528"/>
              <a:chOff x="1584" y="1536"/>
              <a:chExt cx="576" cy="624"/>
            </a:xfrm>
          </p:grpSpPr>
          <p:sp>
            <p:nvSpPr>
              <p:cNvPr id="70690" name="Rectangle 6"/>
              <p:cNvSpPr>
                <a:spLocks noChangeArrowheads="1"/>
              </p:cNvSpPr>
              <p:nvPr/>
            </p:nvSpPr>
            <p:spPr bwMode="auto">
              <a:xfrm>
                <a:off x="1584" y="1536"/>
                <a:ext cx="576" cy="624"/>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spcBef>
                    <a:spcPct val="0"/>
                  </a:spcBef>
                </a:pPr>
                <a:r>
                  <a:rPr lang="en-US" altLang="x-none" sz="1600"/>
                  <a:t>classe 1</a:t>
                </a:r>
                <a:endParaRPr lang="en-US" altLang="x-none" sz="2000"/>
              </a:p>
            </p:txBody>
          </p:sp>
          <p:sp>
            <p:nvSpPr>
              <p:cNvPr id="70691" name="Line 7"/>
              <p:cNvSpPr>
                <a:spLocks noChangeShapeType="1"/>
              </p:cNvSpPr>
              <p:nvPr/>
            </p:nvSpPr>
            <p:spPr bwMode="auto">
              <a:xfrm>
                <a:off x="1584" y="1776"/>
                <a:ext cx="57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0665" name="Group 8"/>
            <p:cNvGrpSpPr>
              <a:grpSpLocks/>
            </p:cNvGrpSpPr>
            <p:nvPr/>
          </p:nvGrpSpPr>
          <p:grpSpPr bwMode="auto">
            <a:xfrm>
              <a:off x="3360" y="1872"/>
              <a:ext cx="480" cy="528"/>
              <a:chOff x="1584" y="1536"/>
              <a:chExt cx="576" cy="624"/>
            </a:xfrm>
          </p:grpSpPr>
          <p:sp>
            <p:nvSpPr>
              <p:cNvPr id="70688" name="Rectangle 9"/>
              <p:cNvSpPr>
                <a:spLocks noChangeArrowheads="1"/>
              </p:cNvSpPr>
              <p:nvPr/>
            </p:nvSpPr>
            <p:spPr bwMode="auto">
              <a:xfrm>
                <a:off x="1584" y="1536"/>
                <a:ext cx="576" cy="624"/>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spcBef>
                    <a:spcPct val="0"/>
                  </a:spcBef>
                </a:pPr>
                <a:r>
                  <a:rPr lang="en-US" altLang="x-none" sz="1600"/>
                  <a:t>classe 2</a:t>
                </a:r>
                <a:endParaRPr lang="en-US" altLang="x-none" sz="2000"/>
              </a:p>
            </p:txBody>
          </p:sp>
          <p:sp>
            <p:nvSpPr>
              <p:cNvPr id="70689" name="Line 10"/>
              <p:cNvSpPr>
                <a:spLocks noChangeShapeType="1"/>
              </p:cNvSpPr>
              <p:nvPr/>
            </p:nvSpPr>
            <p:spPr bwMode="auto">
              <a:xfrm>
                <a:off x="1584" y="1776"/>
                <a:ext cx="57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0666" name="Group 11"/>
            <p:cNvGrpSpPr>
              <a:grpSpLocks/>
            </p:cNvGrpSpPr>
            <p:nvPr/>
          </p:nvGrpSpPr>
          <p:grpSpPr bwMode="auto">
            <a:xfrm>
              <a:off x="4224" y="1872"/>
              <a:ext cx="480" cy="528"/>
              <a:chOff x="1584" y="1536"/>
              <a:chExt cx="576" cy="624"/>
            </a:xfrm>
          </p:grpSpPr>
          <p:sp>
            <p:nvSpPr>
              <p:cNvPr id="70686" name="Rectangle 12"/>
              <p:cNvSpPr>
                <a:spLocks noChangeArrowheads="1"/>
              </p:cNvSpPr>
              <p:nvPr/>
            </p:nvSpPr>
            <p:spPr bwMode="auto">
              <a:xfrm>
                <a:off x="1584" y="1536"/>
                <a:ext cx="576" cy="624"/>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spcBef>
                    <a:spcPct val="0"/>
                  </a:spcBef>
                </a:pPr>
                <a:r>
                  <a:rPr lang="en-US" altLang="x-none" sz="1600"/>
                  <a:t>classe 3</a:t>
                </a:r>
                <a:endParaRPr lang="en-US" altLang="x-none" sz="2000"/>
              </a:p>
            </p:txBody>
          </p:sp>
          <p:sp>
            <p:nvSpPr>
              <p:cNvPr id="70687" name="Line 13"/>
              <p:cNvSpPr>
                <a:spLocks noChangeShapeType="1"/>
              </p:cNvSpPr>
              <p:nvPr/>
            </p:nvSpPr>
            <p:spPr bwMode="auto">
              <a:xfrm>
                <a:off x="1584" y="1776"/>
                <a:ext cx="57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70667" name="AutoShape 14"/>
            <p:cNvCxnSpPr>
              <a:cxnSpLocks noChangeShapeType="1"/>
              <a:stCxn id="70686" idx="0"/>
              <a:endCxn id="70690" idx="2"/>
            </p:cNvCxnSpPr>
            <p:nvPr/>
          </p:nvCxnSpPr>
          <p:spPr bwMode="auto">
            <a:xfrm rot="5400000" flipH="1">
              <a:off x="4104" y="1512"/>
              <a:ext cx="288" cy="432"/>
            </a:xfrm>
            <a:prstGeom prst="bentConnector3">
              <a:avLst>
                <a:gd name="adj1" fmla="val 50000"/>
              </a:avLst>
            </a:prstGeom>
            <a:noFill/>
            <a:ln w="12700">
              <a:solidFill>
                <a:schemeClr val="tx1"/>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668" name="AutoShape 15"/>
            <p:cNvCxnSpPr>
              <a:cxnSpLocks noChangeShapeType="1"/>
              <a:stCxn id="70688" idx="0"/>
              <a:endCxn id="70690" idx="2"/>
            </p:cNvCxnSpPr>
            <p:nvPr/>
          </p:nvCxnSpPr>
          <p:spPr bwMode="auto">
            <a:xfrm rot="-5400000">
              <a:off x="3672" y="1512"/>
              <a:ext cx="288" cy="432"/>
            </a:xfrm>
            <a:prstGeom prst="bentConnector3">
              <a:avLst>
                <a:gd name="adj1" fmla="val 50000"/>
              </a:avLst>
            </a:prstGeom>
            <a:noFill/>
            <a:ln w="12700">
              <a:solidFill>
                <a:schemeClr val="tx1"/>
              </a:solidFill>
              <a:miter lim="800000"/>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0669" name="Group 16"/>
            <p:cNvGrpSpPr>
              <a:grpSpLocks/>
            </p:cNvGrpSpPr>
            <p:nvPr/>
          </p:nvGrpSpPr>
          <p:grpSpPr bwMode="auto">
            <a:xfrm>
              <a:off x="4224" y="2592"/>
              <a:ext cx="480" cy="528"/>
              <a:chOff x="1584" y="1536"/>
              <a:chExt cx="576" cy="624"/>
            </a:xfrm>
          </p:grpSpPr>
          <p:sp>
            <p:nvSpPr>
              <p:cNvPr id="70684" name="Rectangle 17"/>
              <p:cNvSpPr>
                <a:spLocks noChangeArrowheads="1"/>
              </p:cNvSpPr>
              <p:nvPr/>
            </p:nvSpPr>
            <p:spPr bwMode="auto">
              <a:xfrm>
                <a:off x="1584" y="1536"/>
                <a:ext cx="576" cy="624"/>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spcBef>
                    <a:spcPct val="0"/>
                  </a:spcBef>
                </a:pPr>
                <a:r>
                  <a:rPr lang="en-US" altLang="x-none" sz="1600"/>
                  <a:t>classe 4</a:t>
                </a:r>
                <a:endParaRPr lang="en-US" altLang="x-none" sz="2000"/>
              </a:p>
            </p:txBody>
          </p:sp>
          <p:sp>
            <p:nvSpPr>
              <p:cNvPr id="70685" name="Line 18"/>
              <p:cNvSpPr>
                <a:spLocks noChangeShapeType="1"/>
              </p:cNvSpPr>
              <p:nvPr/>
            </p:nvSpPr>
            <p:spPr bwMode="auto">
              <a:xfrm>
                <a:off x="1584" y="1776"/>
                <a:ext cx="57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cxnSp>
          <p:nvCxnSpPr>
            <p:cNvPr id="70670" name="AutoShape 19"/>
            <p:cNvCxnSpPr>
              <a:cxnSpLocks noChangeShapeType="1"/>
              <a:stCxn id="70684" idx="0"/>
              <a:endCxn id="70686" idx="2"/>
            </p:cNvCxnSpPr>
            <p:nvPr/>
          </p:nvCxnSpPr>
          <p:spPr bwMode="auto">
            <a:xfrm flipV="1">
              <a:off x="4464" y="2400"/>
              <a:ext cx="0" cy="192"/>
            </a:xfrm>
            <a:prstGeom prst="straightConnector1">
              <a:avLst/>
            </a:prstGeom>
            <a:noFill/>
            <a:ln w="12700">
              <a:solidFill>
                <a:schemeClr val="tx1"/>
              </a:solidFill>
              <a:round/>
              <a:headEnd type="none" w="sm" len="sm"/>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0671" name="Group 20"/>
            <p:cNvGrpSpPr>
              <a:grpSpLocks/>
            </p:cNvGrpSpPr>
            <p:nvPr/>
          </p:nvGrpSpPr>
          <p:grpSpPr bwMode="auto">
            <a:xfrm>
              <a:off x="4944" y="1392"/>
              <a:ext cx="480" cy="528"/>
              <a:chOff x="1584" y="1536"/>
              <a:chExt cx="576" cy="624"/>
            </a:xfrm>
          </p:grpSpPr>
          <p:sp>
            <p:nvSpPr>
              <p:cNvPr id="70682" name="Rectangle 21"/>
              <p:cNvSpPr>
                <a:spLocks noChangeArrowheads="1"/>
              </p:cNvSpPr>
              <p:nvPr/>
            </p:nvSpPr>
            <p:spPr bwMode="auto">
              <a:xfrm>
                <a:off x="1584" y="1536"/>
                <a:ext cx="576" cy="624"/>
              </a:xfrm>
              <a:prstGeom prst="rect">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a:spcBef>
                    <a:spcPct val="0"/>
                  </a:spcBef>
                </a:pPr>
                <a:r>
                  <a:rPr lang="en-US" altLang="x-none" sz="1600"/>
                  <a:t>classe 5</a:t>
                </a:r>
                <a:endParaRPr lang="en-US" altLang="x-none" sz="2000"/>
              </a:p>
            </p:txBody>
          </p:sp>
          <p:sp>
            <p:nvSpPr>
              <p:cNvPr id="70683" name="Line 22"/>
              <p:cNvSpPr>
                <a:spLocks noChangeShapeType="1"/>
              </p:cNvSpPr>
              <p:nvPr/>
            </p:nvSpPr>
            <p:spPr bwMode="auto">
              <a:xfrm>
                <a:off x="1584" y="1776"/>
                <a:ext cx="576"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70672" name="Group 23"/>
            <p:cNvGrpSpPr>
              <a:grpSpLocks/>
            </p:cNvGrpSpPr>
            <p:nvPr/>
          </p:nvGrpSpPr>
          <p:grpSpPr bwMode="auto">
            <a:xfrm>
              <a:off x="3264" y="1728"/>
              <a:ext cx="2256" cy="1200"/>
              <a:chOff x="1056" y="2208"/>
              <a:chExt cx="2256" cy="1200"/>
            </a:xfrm>
          </p:grpSpPr>
          <p:sp>
            <p:nvSpPr>
              <p:cNvPr id="70677" name="Line 24"/>
              <p:cNvSpPr>
                <a:spLocks noChangeShapeType="1"/>
              </p:cNvSpPr>
              <p:nvPr/>
            </p:nvSpPr>
            <p:spPr bwMode="auto">
              <a:xfrm>
                <a:off x="1056" y="2688"/>
                <a:ext cx="768" cy="0"/>
              </a:xfrm>
              <a:prstGeom prst="line">
                <a:avLst/>
              </a:prstGeom>
              <a:noFill/>
              <a:ln w="38100" cmpd="dbl">
                <a:solidFill>
                  <a:srgbClr val="FF00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678" name="Line 25"/>
              <p:cNvSpPr>
                <a:spLocks noChangeShapeType="1"/>
              </p:cNvSpPr>
              <p:nvPr/>
            </p:nvSpPr>
            <p:spPr bwMode="auto">
              <a:xfrm>
                <a:off x="1824" y="2688"/>
                <a:ext cx="0" cy="720"/>
              </a:xfrm>
              <a:prstGeom prst="line">
                <a:avLst/>
              </a:prstGeom>
              <a:noFill/>
              <a:ln w="38100" cmpd="dbl">
                <a:solidFill>
                  <a:srgbClr val="FF00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679" name="Line 26"/>
              <p:cNvSpPr>
                <a:spLocks noChangeShapeType="1"/>
              </p:cNvSpPr>
              <p:nvPr/>
            </p:nvSpPr>
            <p:spPr bwMode="auto">
              <a:xfrm>
                <a:off x="1824" y="3408"/>
                <a:ext cx="816" cy="0"/>
              </a:xfrm>
              <a:prstGeom prst="line">
                <a:avLst/>
              </a:prstGeom>
              <a:noFill/>
              <a:ln w="38100" cmpd="dbl">
                <a:solidFill>
                  <a:srgbClr val="FF00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680" name="Line 27"/>
              <p:cNvSpPr>
                <a:spLocks noChangeShapeType="1"/>
              </p:cNvSpPr>
              <p:nvPr/>
            </p:nvSpPr>
            <p:spPr bwMode="auto">
              <a:xfrm flipV="1">
                <a:off x="2640" y="2208"/>
                <a:ext cx="0" cy="1200"/>
              </a:xfrm>
              <a:prstGeom prst="line">
                <a:avLst/>
              </a:prstGeom>
              <a:noFill/>
              <a:ln w="38100" cmpd="dbl">
                <a:solidFill>
                  <a:srgbClr val="FF00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681" name="Line 28"/>
              <p:cNvSpPr>
                <a:spLocks noChangeShapeType="1"/>
              </p:cNvSpPr>
              <p:nvPr/>
            </p:nvSpPr>
            <p:spPr bwMode="auto">
              <a:xfrm>
                <a:off x="2640" y="2208"/>
                <a:ext cx="672" cy="0"/>
              </a:xfrm>
              <a:prstGeom prst="line">
                <a:avLst/>
              </a:prstGeom>
              <a:noFill/>
              <a:ln w="38100" cmpd="dbl">
                <a:solidFill>
                  <a:srgbClr val="FF006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0673" name="Oval 29"/>
            <p:cNvSpPr>
              <a:spLocks noChangeAspect="1" noChangeArrowheads="1"/>
            </p:cNvSpPr>
            <p:nvPr/>
          </p:nvSpPr>
          <p:spPr bwMode="auto">
            <a:xfrm>
              <a:off x="3456" y="2160"/>
              <a:ext cx="95" cy="96"/>
            </a:xfrm>
            <a:prstGeom prst="ellipse">
              <a:avLst/>
            </a:prstGeom>
            <a:solidFill>
              <a:schemeClr val="folHlink"/>
            </a:solidFill>
            <a:ln w="12700">
              <a:solidFill>
                <a:srgbClr val="FC0128"/>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p:nvSpPr>
            <p:cNvPr id="70674" name="Oval 30"/>
            <p:cNvSpPr>
              <a:spLocks noChangeAspect="1" noChangeArrowheads="1"/>
            </p:cNvSpPr>
            <p:nvPr/>
          </p:nvSpPr>
          <p:spPr bwMode="auto">
            <a:xfrm>
              <a:off x="4272" y="2880"/>
              <a:ext cx="95" cy="96"/>
            </a:xfrm>
            <a:prstGeom prst="ellipse">
              <a:avLst/>
            </a:prstGeom>
            <a:solidFill>
              <a:schemeClr val="folHlink"/>
            </a:solidFill>
            <a:ln w="12700">
              <a:solidFill>
                <a:srgbClr val="FC0128"/>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p:nvSpPr>
            <p:cNvPr id="70675" name="Oval 31"/>
            <p:cNvSpPr>
              <a:spLocks noChangeAspect="1" noChangeArrowheads="1"/>
            </p:cNvSpPr>
            <p:nvPr/>
          </p:nvSpPr>
          <p:spPr bwMode="auto">
            <a:xfrm>
              <a:off x="4512" y="2880"/>
              <a:ext cx="95" cy="96"/>
            </a:xfrm>
            <a:prstGeom prst="ellipse">
              <a:avLst/>
            </a:prstGeom>
            <a:solidFill>
              <a:schemeClr val="folHlink"/>
            </a:solidFill>
            <a:ln w="12700">
              <a:solidFill>
                <a:srgbClr val="FC0128"/>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p:nvSpPr>
            <p:cNvPr id="70676" name="Oval 32"/>
            <p:cNvSpPr>
              <a:spLocks noChangeAspect="1" noChangeArrowheads="1"/>
            </p:cNvSpPr>
            <p:nvPr/>
          </p:nvSpPr>
          <p:spPr bwMode="auto">
            <a:xfrm>
              <a:off x="5136" y="1680"/>
              <a:ext cx="95" cy="96"/>
            </a:xfrm>
            <a:prstGeom prst="ellipse">
              <a:avLst/>
            </a:prstGeom>
            <a:solidFill>
              <a:schemeClr val="folHlink"/>
            </a:solidFill>
            <a:ln w="12700">
              <a:solidFill>
                <a:srgbClr val="FC0128"/>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gr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71683"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9AB03A56-AE07-4963-A037-160716834808}" type="slidenum">
              <a:rPr lang="en-US" altLang="x-none" sz="1400"/>
              <a:pPr/>
              <a:t>85</a:t>
            </a:fld>
            <a:endParaRPr lang="en-US" altLang="x-none" sz="1400"/>
          </a:p>
        </p:txBody>
      </p:sp>
      <p:sp>
        <p:nvSpPr>
          <p:cNvPr id="71684"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71685" name="Rectangle 2"/>
          <p:cNvSpPr>
            <a:spLocks noGrp="1" noChangeArrowheads="1"/>
          </p:cNvSpPr>
          <p:nvPr>
            <p:ph type="title"/>
          </p:nvPr>
        </p:nvSpPr>
        <p:spPr/>
        <p:txBody>
          <a:bodyPr/>
          <a:lstStyle/>
          <a:p>
            <a:r>
              <a:rPr lang="fr-FR" altLang="x-none" smtClean="0"/>
              <a:t>3.2 Restons modeste …</a:t>
            </a:r>
          </a:p>
        </p:txBody>
      </p:sp>
      <p:sp>
        <p:nvSpPr>
          <p:cNvPr id="71686" name="Rectangle 3"/>
          <p:cNvSpPr>
            <a:spLocks noGrp="1" noChangeArrowheads="1"/>
          </p:cNvSpPr>
          <p:nvPr>
            <p:ph type="body" idx="1"/>
          </p:nvPr>
        </p:nvSpPr>
        <p:spPr>
          <a:xfrm>
            <a:off x="609600" y="990600"/>
            <a:ext cx="8426450" cy="4114800"/>
          </a:xfrm>
        </p:spPr>
        <p:txBody>
          <a:bodyPr/>
          <a:lstStyle/>
          <a:p>
            <a:r>
              <a:rPr lang="fr-FR" altLang="x-none" sz="2800" smtClean="0"/>
              <a:t>AOP n’est pas une nouvelle approche…. </a:t>
            </a:r>
          </a:p>
          <a:p>
            <a:endParaRPr lang="fr-FR" altLang="x-none" sz="2800" smtClean="0"/>
          </a:p>
          <a:p>
            <a:r>
              <a:rPr lang="fr-FR" altLang="x-none" sz="2800" smtClean="0"/>
              <a:t>C’est une </a:t>
            </a:r>
            <a:r>
              <a:rPr lang="fr-FR" altLang="x-none" sz="2800" smtClean="0">
                <a:solidFill>
                  <a:srgbClr val="FF0066"/>
                </a:solidFill>
              </a:rPr>
              <a:t>évolution</a:t>
            </a:r>
            <a:r>
              <a:rPr lang="fr-FR" altLang="x-none" sz="2800" smtClean="0"/>
              <a:t> et une</a:t>
            </a:r>
            <a:r>
              <a:rPr lang="fr-FR" altLang="x-none" sz="2800" smtClean="0">
                <a:solidFill>
                  <a:srgbClr val="FF0066"/>
                </a:solidFill>
              </a:rPr>
              <a:t> généralisation</a:t>
            </a:r>
            <a:r>
              <a:rPr lang="fr-FR" altLang="x-none" sz="2800" smtClean="0"/>
              <a:t> des mécanismes suivants :</a:t>
            </a:r>
          </a:p>
          <a:p>
            <a:pPr lvl="1"/>
            <a:r>
              <a:rPr lang="fr-FR" altLang="x-none" sz="2400" smtClean="0"/>
              <a:t>métaclasses, métaobjets</a:t>
            </a:r>
          </a:p>
          <a:p>
            <a:pPr lvl="1"/>
            <a:r>
              <a:rPr lang="fr-FR" altLang="x-none" sz="2400" smtClean="0"/>
              <a:t>patrons de conception </a:t>
            </a:r>
          </a:p>
          <a:p>
            <a:pPr lvl="2"/>
            <a:r>
              <a:rPr lang="fr-FR" altLang="x-none" sz="2000" i="1" smtClean="0"/>
              <a:t>Décorator</a:t>
            </a:r>
            <a:r>
              <a:rPr lang="fr-FR" altLang="x-none" sz="2000" smtClean="0"/>
              <a:t> : addition de comportement  avant et après une invocation de méthode</a:t>
            </a:r>
          </a:p>
          <a:p>
            <a:pPr lvl="2"/>
            <a:r>
              <a:rPr lang="fr-FR" altLang="x-none" sz="2000" i="1" smtClean="0"/>
              <a:t>Observer</a:t>
            </a:r>
            <a:r>
              <a:rPr lang="fr-FR" altLang="x-none" sz="2000" smtClean="0"/>
              <a:t> : plusieurs objets reçoivent une notification d’événement concernant un objet « observable »</a:t>
            </a:r>
          </a:p>
          <a:p>
            <a:pPr lvl="2"/>
            <a:r>
              <a:rPr lang="fr-FR" altLang="x-none" sz="2000" i="1" smtClean="0"/>
              <a:t>Chain of responsability</a:t>
            </a:r>
            <a:r>
              <a:rPr lang="fr-FR" altLang="x-none" sz="2000" smtClean="0"/>
              <a:t> : plusieurs objets d’une chaîne reçoivent une requête et l’un d’eux la prend en charge (chaîne d’intercepteurs)</a:t>
            </a:r>
          </a:p>
          <a:p>
            <a:pPr lvl="1"/>
            <a:r>
              <a:rPr lang="fr-FR" altLang="x-none" sz="2400" smtClean="0"/>
              <a:t>interception</a:t>
            </a:r>
          </a:p>
          <a:p>
            <a:endParaRPr lang="fr-FR" altLang="x-none" sz="2800" smtClean="0"/>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72707"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337B6428-31EE-42ED-AC21-3249A7AFA9F0}" type="slidenum">
              <a:rPr lang="en-US" altLang="x-none" sz="1400"/>
              <a:pPr/>
              <a:t>86</a:t>
            </a:fld>
            <a:endParaRPr lang="en-US" altLang="x-none" sz="1400"/>
          </a:p>
        </p:txBody>
      </p:sp>
      <p:sp>
        <p:nvSpPr>
          <p:cNvPr id="72708"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72709" name="Rectangle 2"/>
          <p:cNvSpPr>
            <a:spLocks noGrp="1" noChangeArrowheads="1"/>
          </p:cNvSpPr>
          <p:nvPr>
            <p:ph type="title"/>
          </p:nvPr>
        </p:nvSpPr>
        <p:spPr/>
        <p:txBody>
          <a:bodyPr/>
          <a:lstStyle/>
          <a:p>
            <a:r>
              <a:rPr lang="en-US" altLang="x-none" smtClean="0"/>
              <a:t>3.2 Programmation par aspects</a:t>
            </a:r>
            <a:endParaRPr lang="fr-FR" altLang="x-none" smtClean="0"/>
          </a:p>
        </p:txBody>
      </p:sp>
      <p:sp>
        <p:nvSpPr>
          <p:cNvPr id="72710" name="Rectangle 3"/>
          <p:cNvSpPr>
            <a:spLocks noGrp="1" noChangeArrowheads="1"/>
          </p:cNvSpPr>
          <p:nvPr>
            <p:ph type="body" idx="1"/>
          </p:nvPr>
        </p:nvSpPr>
        <p:spPr/>
        <p:txBody>
          <a:bodyPr/>
          <a:lstStyle/>
          <a:p>
            <a:r>
              <a:rPr lang="fr-FR" altLang="x-none" sz="2800" b="1" smtClean="0"/>
              <a:t>La transversalité des aspects est-elle irréductible ?</a:t>
            </a:r>
            <a:endParaRPr lang="en-US" altLang="x-none" sz="2800" smtClean="0"/>
          </a:p>
          <a:p>
            <a:pPr lvl="1">
              <a:buClr>
                <a:schemeClr val="folHlink"/>
              </a:buClr>
            </a:pPr>
            <a:r>
              <a:rPr lang="en-US" altLang="x-none" sz="2400" smtClean="0"/>
              <a:t>on veut séparer les préoccupations</a:t>
            </a:r>
          </a:p>
          <a:p>
            <a:pPr lvl="1">
              <a:buClr>
                <a:schemeClr val="folHlink"/>
              </a:buClr>
            </a:pPr>
            <a:r>
              <a:rPr lang="en-US" altLang="x-none" sz="2400" smtClean="0"/>
              <a:t>on espère obtenir </a:t>
            </a:r>
            <a:r>
              <a:rPr lang="en-US" altLang="x-none" sz="2400" b="1" smtClean="0"/>
              <a:t>plus de modularité</a:t>
            </a:r>
          </a:p>
          <a:p>
            <a:pPr>
              <a:buClr>
                <a:schemeClr val="folHlink"/>
              </a:buClr>
            </a:pPr>
            <a:endParaRPr lang="en-US" altLang="x-none" sz="2800" smtClean="0"/>
          </a:p>
          <a:p>
            <a:pPr>
              <a:buClr>
                <a:schemeClr val="folHlink"/>
              </a:buClr>
            </a:pPr>
            <a:r>
              <a:rPr lang="en-US" altLang="x-none" sz="2800" smtClean="0"/>
              <a:t> </a:t>
            </a:r>
            <a:r>
              <a:rPr lang="en-US" altLang="x-none" sz="2800" b="1" smtClean="0"/>
              <a:t>inversion de dépendances entre application et services (aspects)</a:t>
            </a:r>
            <a:endParaRPr lang="en-US" altLang="x-none" sz="1400" smtClean="0"/>
          </a:p>
          <a:p>
            <a:pPr lvl="1">
              <a:buClr>
                <a:schemeClr val="folHlink"/>
              </a:buClr>
            </a:pPr>
            <a:r>
              <a:rPr lang="en-US" altLang="x-none" sz="2400" smtClean="0"/>
              <a:t> traditionnel	: pour l'application, comment </a:t>
            </a:r>
            <a:r>
              <a:rPr lang="en-US" altLang="x-none" sz="2400" b="1" smtClean="0"/>
              <a:t>utiliser 			</a:t>
            </a:r>
            <a:r>
              <a:rPr lang="en-US" altLang="x-none" sz="2400" smtClean="0"/>
              <a:t>les services</a:t>
            </a:r>
          </a:p>
          <a:p>
            <a:pPr lvl="1">
              <a:buClr>
                <a:schemeClr val="folHlink"/>
              </a:buClr>
            </a:pPr>
            <a:r>
              <a:rPr lang="en-US" altLang="x-none" sz="2400" smtClean="0"/>
              <a:t> aspects		: pour les services, comment </a:t>
            </a:r>
            <a:r>
              <a:rPr lang="en-US" altLang="x-none" sz="2400" b="1" smtClean="0"/>
              <a:t>modifier 			</a:t>
            </a:r>
            <a:r>
              <a:rPr lang="en-US" altLang="x-none" sz="2400" smtClean="0"/>
              <a:t>l'application</a:t>
            </a:r>
            <a:endParaRPr lang="fr-FR" altLang="x-none" sz="2400" smtClean="0"/>
          </a:p>
          <a:p>
            <a:endParaRPr lang="fr-FR" altLang="x-none" sz="2800" smtClean="0"/>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73731"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FD91949A-057D-4828-9B79-ECEFC1698A4C}" type="slidenum">
              <a:rPr lang="en-US" altLang="x-none" sz="1400"/>
              <a:pPr/>
              <a:t>87</a:t>
            </a:fld>
            <a:endParaRPr lang="en-US" altLang="x-none" sz="1400"/>
          </a:p>
        </p:txBody>
      </p:sp>
      <p:sp>
        <p:nvSpPr>
          <p:cNvPr id="73732"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73733" name="Rectangle 2"/>
          <p:cNvSpPr>
            <a:spLocks noGrp="1" noChangeArrowheads="1"/>
          </p:cNvSpPr>
          <p:nvPr>
            <p:ph type="ctrTitle"/>
          </p:nvPr>
        </p:nvSpPr>
        <p:spPr>
          <a:xfrm>
            <a:off x="611188" y="2636838"/>
            <a:ext cx="7737475" cy="1600200"/>
          </a:xfrm>
        </p:spPr>
        <p:txBody>
          <a:bodyPr/>
          <a:lstStyle/>
          <a:p>
            <a:r>
              <a:rPr lang="fr-FR" altLang="x-none" smtClean="0"/>
              <a:t>3.3 Un langage de programmation par aspects : Aspect J</a:t>
            </a: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74755"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8B24F4B7-17E0-4E4A-BB3F-396BD649E5AE}" type="slidenum">
              <a:rPr lang="en-US" altLang="x-none" sz="1400"/>
              <a:pPr/>
              <a:t>88</a:t>
            </a:fld>
            <a:endParaRPr lang="en-US" altLang="x-none" sz="1400"/>
          </a:p>
        </p:txBody>
      </p:sp>
      <p:sp>
        <p:nvSpPr>
          <p:cNvPr id="74756"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74757" name="Rectangle 2"/>
          <p:cNvSpPr>
            <a:spLocks noGrp="1" noChangeArrowheads="1"/>
          </p:cNvSpPr>
          <p:nvPr>
            <p:ph type="title"/>
          </p:nvPr>
        </p:nvSpPr>
        <p:spPr/>
        <p:txBody>
          <a:bodyPr/>
          <a:lstStyle/>
          <a:p>
            <a:r>
              <a:rPr lang="en-US" altLang="x-none" smtClean="0"/>
              <a:t>3.3 AspectJ</a:t>
            </a:r>
            <a:endParaRPr lang="fr-FR" altLang="x-none" smtClean="0"/>
          </a:p>
        </p:txBody>
      </p:sp>
      <p:sp>
        <p:nvSpPr>
          <p:cNvPr id="74758" name="Rectangle 3"/>
          <p:cNvSpPr>
            <a:spLocks noGrp="1" noChangeArrowheads="1"/>
          </p:cNvSpPr>
          <p:nvPr>
            <p:ph type="body" idx="1"/>
          </p:nvPr>
        </p:nvSpPr>
        <p:spPr/>
        <p:txBody>
          <a:bodyPr/>
          <a:lstStyle/>
          <a:p>
            <a:r>
              <a:rPr lang="en-US" altLang="x-none" sz="2400" b="1" smtClean="0"/>
              <a:t>Exemple</a:t>
            </a:r>
            <a:r>
              <a:rPr lang="en-US" altLang="x-none" sz="2400" smtClean="0"/>
              <a:t>	AspectJ (</a:t>
            </a:r>
            <a:r>
              <a:rPr lang="en-US" altLang="x-none" sz="1800" smtClean="0"/>
              <a:t>http://www.eclipse.org/aspectj/ </a:t>
            </a:r>
            <a:r>
              <a:rPr lang="en-US" altLang="x-none" sz="2400" smtClean="0"/>
              <a:t>)</a:t>
            </a:r>
          </a:p>
          <a:p>
            <a:endParaRPr lang="en-US" altLang="x-none" sz="2000" smtClean="0"/>
          </a:p>
          <a:p>
            <a:pPr>
              <a:buClr>
                <a:schemeClr val="tx1"/>
              </a:buClr>
            </a:pPr>
            <a:endParaRPr lang="en-US" altLang="x-none" sz="2000" smtClean="0"/>
          </a:p>
          <a:p>
            <a:pPr>
              <a:buClr>
                <a:schemeClr val="tx1"/>
              </a:buClr>
            </a:pPr>
            <a:r>
              <a:rPr lang="en-US" altLang="x-none" sz="2400" smtClean="0"/>
              <a:t>Le langage de référence de l'AOP</a:t>
            </a:r>
          </a:p>
          <a:p>
            <a:endParaRPr lang="en-US" altLang="x-none" sz="2000" smtClean="0"/>
          </a:p>
          <a:p>
            <a:pPr>
              <a:buFontTx/>
              <a:buNone/>
            </a:pPr>
            <a:r>
              <a:rPr lang="en-US" altLang="x-none" sz="1800" b="1" smtClean="0">
                <a:latin typeface="Courier New" pitchFamily="49" charset="0"/>
              </a:rPr>
              <a:t>aspect</a:t>
            </a:r>
            <a:r>
              <a:rPr lang="en-US" altLang="x-none" sz="1800" smtClean="0">
                <a:latin typeface="Courier New" pitchFamily="49" charset="0"/>
              </a:rPr>
              <a:t> Log {</a:t>
            </a:r>
          </a:p>
          <a:p>
            <a:pPr>
              <a:buFontTx/>
              <a:buNone/>
            </a:pPr>
            <a:endParaRPr lang="en-US" altLang="x-none" sz="900" smtClean="0">
              <a:latin typeface="Courier New" pitchFamily="49" charset="0"/>
            </a:endParaRPr>
          </a:p>
          <a:p>
            <a:pPr>
              <a:buFontTx/>
              <a:buNone/>
            </a:pPr>
            <a:r>
              <a:rPr lang="en-US" altLang="x-none" sz="1800" smtClean="0">
                <a:latin typeface="Courier New" pitchFamily="49" charset="0"/>
              </a:rPr>
              <a:t>	</a:t>
            </a:r>
            <a:r>
              <a:rPr lang="en-US" altLang="x-none" sz="1800" b="1" smtClean="0">
                <a:latin typeface="Courier New" pitchFamily="49" charset="0"/>
              </a:rPr>
              <a:t>pointcut</a:t>
            </a:r>
            <a:r>
              <a:rPr lang="en-US" altLang="x-none" sz="1800" smtClean="0">
                <a:latin typeface="Courier New" pitchFamily="49" charset="0"/>
              </a:rPr>
              <a:t> traceMethode():</a:t>
            </a:r>
          </a:p>
          <a:p>
            <a:pPr>
              <a:buFontTx/>
              <a:buNone/>
            </a:pPr>
            <a:r>
              <a:rPr lang="en-US" altLang="x-none" sz="1800" smtClean="0">
                <a:latin typeface="Courier New" pitchFamily="49" charset="0"/>
              </a:rPr>
              <a:t>		</a:t>
            </a:r>
            <a:r>
              <a:rPr lang="en-US" altLang="x-none" sz="1800" b="1" smtClean="0">
                <a:latin typeface="Courier New" pitchFamily="49" charset="0"/>
              </a:rPr>
              <a:t>call</a:t>
            </a:r>
            <a:r>
              <a:rPr lang="en-US" altLang="x-none" sz="1800" smtClean="0">
                <a:latin typeface="Courier New" pitchFamily="49" charset="0"/>
              </a:rPr>
              <a:t>( void Figure.set*(int) ) ||</a:t>
            </a:r>
          </a:p>
          <a:p>
            <a:pPr>
              <a:buFontTx/>
              <a:buNone/>
            </a:pPr>
            <a:r>
              <a:rPr lang="en-US" altLang="x-none" sz="1800" smtClean="0">
                <a:latin typeface="Courier New" pitchFamily="49" charset="0"/>
              </a:rPr>
              <a:t>		</a:t>
            </a:r>
            <a:r>
              <a:rPr lang="en-US" altLang="x-none" sz="1800" b="1" smtClean="0">
                <a:latin typeface="Courier New" pitchFamily="49" charset="0"/>
              </a:rPr>
              <a:t>execution</a:t>
            </a:r>
            <a:r>
              <a:rPr lang="en-US" altLang="x-none" sz="1800" smtClean="0">
                <a:latin typeface="Courier New" pitchFamily="49" charset="0"/>
              </a:rPr>
              <a:t>( ! public static * com.xerox.*.* *(..) );</a:t>
            </a:r>
            <a:endParaRPr lang="en-US" altLang="x-none" sz="900" smtClean="0">
              <a:latin typeface="Courier New" pitchFamily="49" charset="0"/>
            </a:endParaRPr>
          </a:p>
          <a:p>
            <a:pPr>
              <a:buFontTx/>
              <a:buNone/>
            </a:pPr>
            <a:endParaRPr lang="en-US" altLang="x-none" sz="1800" smtClean="0">
              <a:latin typeface="Courier New" pitchFamily="49" charset="0"/>
            </a:endParaRPr>
          </a:p>
          <a:p>
            <a:pPr>
              <a:buFontTx/>
              <a:buNone/>
            </a:pPr>
            <a:r>
              <a:rPr lang="en-US" altLang="x-none" sz="1800" smtClean="0">
                <a:latin typeface="Courier New" pitchFamily="49" charset="0"/>
              </a:rPr>
              <a:t>	</a:t>
            </a:r>
            <a:r>
              <a:rPr lang="en-US" altLang="x-none" sz="1800" b="1" smtClean="0">
                <a:latin typeface="Courier New" pitchFamily="49" charset="0"/>
              </a:rPr>
              <a:t>before</a:t>
            </a:r>
            <a:r>
              <a:rPr lang="en-US" altLang="x-none" sz="1800" smtClean="0">
                <a:latin typeface="Courier New" pitchFamily="49" charset="0"/>
              </a:rPr>
              <a:t>(): traceMethode()</a:t>
            </a:r>
          </a:p>
          <a:p>
            <a:pPr>
              <a:buFontTx/>
              <a:buNone/>
            </a:pPr>
            <a:r>
              <a:rPr lang="en-US" altLang="x-none" sz="1800" smtClean="0">
                <a:latin typeface="Courier New" pitchFamily="49" charset="0"/>
              </a:rPr>
              <a:t>  { System.out.println(".."); }</a:t>
            </a:r>
          </a:p>
          <a:p>
            <a:pPr>
              <a:buFontTx/>
              <a:buNone/>
            </a:pPr>
            <a:endParaRPr lang="en-US" altLang="x-none" sz="1800" smtClean="0">
              <a:latin typeface="Courier New" pitchFamily="49" charset="0"/>
            </a:endParaRPr>
          </a:p>
          <a:p>
            <a:pPr>
              <a:buFontTx/>
              <a:buNone/>
            </a:pPr>
            <a:r>
              <a:rPr lang="en-US" altLang="x-none" sz="1800" smtClean="0">
                <a:latin typeface="Courier New" pitchFamily="49" charset="0"/>
              </a:rPr>
              <a:t>}</a:t>
            </a:r>
          </a:p>
        </p:txBody>
      </p:sp>
      <p:sp>
        <p:nvSpPr>
          <p:cNvPr id="74759" name="AutoShape 4"/>
          <p:cNvSpPr>
            <a:spLocks noChangeArrowheads="1"/>
          </p:cNvSpPr>
          <p:nvPr/>
        </p:nvSpPr>
        <p:spPr bwMode="auto">
          <a:xfrm>
            <a:off x="457200" y="3429000"/>
            <a:ext cx="8075613" cy="1295400"/>
          </a:xfrm>
          <a:prstGeom prst="roundRect">
            <a:avLst>
              <a:gd name="adj" fmla="val 16667"/>
            </a:avLst>
          </a:prstGeom>
          <a:noFill/>
          <a:ln w="19050">
            <a:solidFill>
              <a:srgbClr val="FC0128"/>
            </a:solidFill>
            <a:round/>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p:nvSpPr>
          <p:cNvPr id="74760" name="Rectangle 5"/>
          <p:cNvSpPr>
            <a:spLocks noChangeArrowheads="1"/>
          </p:cNvSpPr>
          <p:nvPr/>
        </p:nvSpPr>
        <p:spPr bwMode="auto">
          <a:xfrm>
            <a:off x="6327775" y="2590800"/>
            <a:ext cx="2600325" cy="714375"/>
          </a:xfrm>
          <a:prstGeom prst="rect">
            <a:avLst/>
          </a:prstGeom>
          <a:noFill/>
          <a:ln w="12700">
            <a:solidFill>
              <a:srgbClr val="FC0128"/>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0"/>
              </a:spcBef>
            </a:pPr>
            <a:r>
              <a:rPr lang="fr-FR" altLang="x-none" sz="2000"/>
              <a:t>définition d'une coupe</a:t>
            </a:r>
          </a:p>
          <a:p>
            <a:pPr algn="ctr">
              <a:spcBef>
                <a:spcPct val="0"/>
              </a:spcBef>
            </a:pPr>
            <a:r>
              <a:rPr lang="fr-FR" altLang="x-none" sz="2000"/>
              <a:t>= ens de pts de jonction</a:t>
            </a:r>
          </a:p>
        </p:txBody>
      </p:sp>
      <p:cxnSp>
        <p:nvCxnSpPr>
          <p:cNvPr id="74761" name="AutoShape 6"/>
          <p:cNvCxnSpPr>
            <a:cxnSpLocks noChangeShapeType="1"/>
            <a:stCxn id="74760" idx="1"/>
            <a:endCxn id="74759" idx="0"/>
          </p:cNvCxnSpPr>
          <p:nvPr/>
        </p:nvCxnSpPr>
        <p:spPr bwMode="auto">
          <a:xfrm flipH="1">
            <a:off x="4495800" y="2947988"/>
            <a:ext cx="1831975" cy="471487"/>
          </a:xfrm>
          <a:prstGeom prst="straightConnector1">
            <a:avLst/>
          </a:prstGeom>
          <a:noFill/>
          <a:ln w="12700">
            <a:solidFill>
              <a:srgbClr val="FC0128"/>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4762" name="AutoShape 7"/>
          <p:cNvSpPr>
            <a:spLocks noChangeArrowheads="1"/>
          </p:cNvSpPr>
          <p:nvPr/>
        </p:nvSpPr>
        <p:spPr bwMode="auto">
          <a:xfrm>
            <a:off x="900113" y="4941888"/>
            <a:ext cx="4176712" cy="838200"/>
          </a:xfrm>
          <a:prstGeom prst="roundRect">
            <a:avLst>
              <a:gd name="adj" fmla="val 16667"/>
            </a:avLst>
          </a:prstGeom>
          <a:noFill/>
          <a:ln w="19050">
            <a:solidFill>
              <a:srgbClr val="FC0128"/>
            </a:solidFill>
            <a:round/>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p:nvSpPr>
          <p:cNvPr id="74763" name="Rectangle 8"/>
          <p:cNvSpPr>
            <a:spLocks noChangeArrowheads="1"/>
          </p:cNvSpPr>
          <p:nvPr/>
        </p:nvSpPr>
        <p:spPr bwMode="auto">
          <a:xfrm>
            <a:off x="6161088" y="4772025"/>
            <a:ext cx="2428875" cy="1019175"/>
          </a:xfrm>
          <a:prstGeom prst="rect">
            <a:avLst/>
          </a:prstGeom>
          <a:noFill/>
          <a:ln w="12700">
            <a:solidFill>
              <a:srgbClr val="FC0128"/>
            </a:solidFill>
            <a:miter lim="800000"/>
            <a:headEnd type="none" w="sm" len="sm"/>
            <a:tailEnd type="none" w="sm" len="sm"/>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0"/>
              </a:spcBef>
            </a:pPr>
            <a:r>
              <a:rPr lang="fr-FR" altLang="x-none" sz="2000"/>
              <a:t>définition d'une</a:t>
            </a:r>
          </a:p>
          <a:p>
            <a:pPr algn="ctr">
              <a:spcBef>
                <a:spcPct val="0"/>
              </a:spcBef>
            </a:pPr>
            <a:r>
              <a:rPr lang="fr-FR" altLang="x-none" sz="2000"/>
              <a:t>"méthode" (</a:t>
            </a:r>
            <a:r>
              <a:rPr lang="fr-FR" altLang="x-none" sz="2000" i="1"/>
              <a:t>advice</a:t>
            </a:r>
            <a:r>
              <a:rPr lang="fr-FR" altLang="x-none" sz="2000"/>
              <a:t>)</a:t>
            </a:r>
          </a:p>
          <a:p>
            <a:pPr algn="ctr">
              <a:spcBef>
                <a:spcPct val="0"/>
              </a:spcBef>
            </a:pPr>
            <a:r>
              <a:rPr lang="fr-FR" altLang="x-none" sz="2000"/>
              <a:t>associée à cette coupe</a:t>
            </a:r>
          </a:p>
        </p:txBody>
      </p:sp>
      <p:cxnSp>
        <p:nvCxnSpPr>
          <p:cNvPr id="74764" name="AutoShape 9"/>
          <p:cNvCxnSpPr>
            <a:cxnSpLocks noChangeShapeType="1"/>
            <a:stCxn id="74763" idx="1"/>
            <a:endCxn id="74762" idx="3"/>
          </p:cNvCxnSpPr>
          <p:nvPr/>
        </p:nvCxnSpPr>
        <p:spPr bwMode="auto">
          <a:xfrm flipH="1">
            <a:off x="5086350" y="5281613"/>
            <a:ext cx="1074738" cy="79375"/>
          </a:xfrm>
          <a:prstGeom prst="straightConnector1">
            <a:avLst/>
          </a:prstGeom>
          <a:noFill/>
          <a:ln w="12700">
            <a:solidFill>
              <a:srgbClr val="FC0128"/>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4765" name="Picture 10" descr="aspectj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75" y="1295400"/>
            <a:ext cx="21812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75779"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66D95A98-A896-43FF-B302-801CBD347C71}" type="slidenum">
              <a:rPr lang="en-US" altLang="x-none" sz="1400"/>
              <a:pPr/>
              <a:t>89</a:t>
            </a:fld>
            <a:endParaRPr lang="en-US" altLang="x-none" sz="1400"/>
          </a:p>
        </p:txBody>
      </p:sp>
      <p:sp>
        <p:nvSpPr>
          <p:cNvPr id="75780"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75781" name="Rectangle 2"/>
          <p:cNvSpPr>
            <a:spLocks noGrp="1" noChangeArrowheads="1"/>
          </p:cNvSpPr>
          <p:nvPr>
            <p:ph type="title"/>
          </p:nvPr>
        </p:nvSpPr>
        <p:spPr/>
        <p:txBody>
          <a:bodyPr/>
          <a:lstStyle/>
          <a:p>
            <a:r>
              <a:rPr lang="en-US" altLang="x-none" smtClean="0"/>
              <a:t>3.3 AspectJ</a:t>
            </a:r>
            <a:endParaRPr lang="fr-FR" altLang="x-none" smtClean="0"/>
          </a:p>
        </p:txBody>
      </p:sp>
      <p:sp>
        <p:nvSpPr>
          <p:cNvPr id="75782" name="Rectangle 3"/>
          <p:cNvSpPr>
            <a:spLocks noGrp="1" noChangeArrowheads="1"/>
          </p:cNvSpPr>
          <p:nvPr>
            <p:ph type="body" idx="1"/>
          </p:nvPr>
        </p:nvSpPr>
        <p:spPr>
          <a:noFill/>
        </p:spPr>
        <p:txBody>
          <a:bodyPr lIns="90487" tIns="44450" rIns="90487" bIns="44450"/>
          <a:lstStyle/>
          <a:p>
            <a:r>
              <a:rPr lang="en-US" altLang="x-none" smtClean="0"/>
              <a:t>Une extension de java</a:t>
            </a:r>
          </a:p>
          <a:p>
            <a:endParaRPr lang="en-US" altLang="x-none" smtClean="0"/>
          </a:p>
          <a:p>
            <a:r>
              <a:rPr lang="en-US" altLang="x-none" smtClean="0"/>
              <a:t>Implantation disponible</a:t>
            </a:r>
          </a:p>
          <a:p>
            <a:pPr lvl="1"/>
            <a:r>
              <a:rPr lang="en-US" altLang="x-none" smtClean="0"/>
              <a:t> Open Source</a:t>
            </a:r>
          </a:p>
          <a:p>
            <a:r>
              <a:rPr lang="en-US" altLang="x-none" smtClean="0"/>
              <a:t>Inclus dans des IDE</a:t>
            </a:r>
          </a:p>
          <a:p>
            <a:pPr lvl="1"/>
            <a:r>
              <a:rPr lang="en-US" altLang="x-none" smtClean="0"/>
              <a:t> Eclipse, JBuilder, Forte, NetBeans</a:t>
            </a:r>
          </a:p>
          <a:p>
            <a:r>
              <a:rPr lang="en-US" altLang="x-none" smtClean="0"/>
              <a:t>Version actuelle</a:t>
            </a:r>
          </a:p>
          <a:p>
            <a:pPr lvl="1"/>
            <a:r>
              <a:rPr lang="en-US" altLang="x-none" smtClean="0"/>
              <a:t> 1.5.3</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11267"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FA76727B-938C-4849-BA29-5EE26F8604A6}" type="slidenum">
              <a:rPr lang="en-US" altLang="x-none" sz="1400"/>
              <a:pPr/>
              <a:t>9</a:t>
            </a:fld>
            <a:endParaRPr lang="en-US" altLang="x-none" sz="1400"/>
          </a:p>
        </p:txBody>
      </p:sp>
      <p:sp>
        <p:nvSpPr>
          <p:cNvPr id="11268"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11269" name="Rectangle 2"/>
          <p:cNvSpPr>
            <a:spLocks noGrp="1" noChangeArrowheads="1"/>
          </p:cNvSpPr>
          <p:nvPr>
            <p:ph type="title"/>
          </p:nvPr>
        </p:nvSpPr>
        <p:spPr/>
        <p:txBody>
          <a:bodyPr/>
          <a:lstStyle/>
          <a:p>
            <a:r>
              <a:rPr lang="fr-FR" altLang="x-none" smtClean="0"/>
              <a:t>1. Les moyens de Spring</a:t>
            </a:r>
          </a:p>
        </p:txBody>
      </p:sp>
      <p:sp>
        <p:nvSpPr>
          <p:cNvPr id="11270" name="Rectangle 3"/>
          <p:cNvSpPr>
            <a:spLocks noGrp="1" noChangeArrowheads="1"/>
          </p:cNvSpPr>
          <p:nvPr>
            <p:ph type="body" idx="1"/>
          </p:nvPr>
        </p:nvSpPr>
        <p:spPr>
          <a:xfrm>
            <a:off x="539750" y="1042988"/>
            <a:ext cx="8348663" cy="4114800"/>
          </a:xfrm>
        </p:spPr>
        <p:txBody>
          <a:bodyPr/>
          <a:lstStyle/>
          <a:p>
            <a:pPr algn="just">
              <a:lnSpc>
                <a:spcPct val="80000"/>
              </a:lnSpc>
            </a:pPr>
            <a:r>
              <a:rPr lang="fr-FR" altLang="x-none" sz="2800" i="1" dirty="0" err="1" smtClean="0"/>
              <a:t>POJOs</a:t>
            </a:r>
            <a:endParaRPr lang="fr-FR" altLang="x-none" sz="2800" i="1" dirty="0" smtClean="0"/>
          </a:p>
          <a:p>
            <a:pPr lvl="4" algn="just">
              <a:lnSpc>
                <a:spcPct val="80000"/>
              </a:lnSpc>
            </a:pPr>
            <a:endParaRPr lang="fr-FR" altLang="x-none" sz="1600" i="1" dirty="0" smtClean="0"/>
          </a:p>
          <a:p>
            <a:pPr lvl="1" algn="just">
              <a:lnSpc>
                <a:spcPct val="80000"/>
              </a:lnSpc>
            </a:pPr>
            <a:r>
              <a:rPr lang="fr-FR" altLang="x-none" sz="2000" i="1" dirty="0" err="1" smtClean="0"/>
              <a:t>POJO:Plain</a:t>
            </a:r>
            <a:r>
              <a:rPr lang="fr-FR" altLang="x-none" sz="2000" i="1" dirty="0" smtClean="0"/>
              <a:t> Old Java </a:t>
            </a:r>
            <a:r>
              <a:rPr lang="fr-FR" altLang="x-none" sz="2000" i="1" dirty="0" err="1" smtClean="0"/>
              <a:t>Objects</a:t>
            </a:r>
            <a:r>
              <a:rPr lang="fr-FR" altLang="x-none" sz="2000" dirty="0" smtClean="0"/>
              <a:t>  (bons vieux objets Java tous simples)</a:t>
            </a:r>
          </a:p>
          <a:p>
            <a:pPr lvl="1" algn="just">
              <a:lnSpc>
                <a:spcPct val="80000"/>
              </a:lnSpc>
            </a:pPr>
            <a:r>
              <a:rPr lang="fr-FR" altLang="x-none" sz="2000" dirty="0" smtClean="0"/>
              <a:t>Utiliser un modèle objet simple (facile à développer, centré sur l'applicatif plus que sur le technique) et sans dépendances avec telle API ou tel </a:t>
            </a:r>
            <a:r>
              <a:rPr lang="fr-FR" altLang="x-none" sz="2000" dirty="0" err="1" smtClean="0"/>
              <a:t>framework</a:t>
            </a:r>
            <a:endParaRPr lang="fr-FR" altLang="x-none" sz="2000" dirty="0" smtClean="0"/>
          </a:p>
          <a:p>
            <a:pPr lvl="1" algn="just">
              <a:lnSpc>
                <a:spcPct val="80000"/>
              </a:lnSpc>
            </a:pPr>
            <a:r>
              <a:rPr lang="fr-FR" altLang="x-none" sz="2000" dirty="0" smtClean="0"/>
              <a:t>Dans le monde Java, le modèle EJB3 ou les deux </a:t>
            </a:r>
            <a:r>
              <a:rPr lang="fr-FR" altLang="x-none" sz="2000" dirty="0" err="1" smtClean="0"/>
              <a:t>frameworks</a:t>
            </a:r>
            <a:r>
              <a:rPr lang="fr-FR" altLang="x-none" sz="2000" dirty="0" smtClean="0"/>
              <a:t> de persistance </a:t>
            </a:r>
            <a:r>
              <a:rPr lang="fr-FR" altLang="x-none" sz="2000" dirty="0" err="1" smtClean="0"/>
              <a:t>Hibernate</a:t>
            </a:r>
            <a:r>
              <a:rPr lang="fr-FR" altLang="x-none" sz="2000" dirty="0" smtClean="0"/>
              <a:t> et </a:t>
            </a:r>
            <a:r>
              <a:rPr lang="fr-FR" altLang="x-none" sz="2000" dirty="0" err="1" smtClean="0"/>
              <a:t>TOPlink</a:t>
            </a:r>
            <a:r>
              <a:rPr lang="fr-FR" altLang="x-none" sz="2000" dirty="0" smtClean="0"/>
              <a:t> sont les trois solutions les plus utilisées pour assurer la persistance des concepts métier implémentés sous forme de POJO</a:t>
            </a:r>
          </a:p>
          <a:p>
            <a:pPr lvl="1" algn="just">
              <a:lnSpc>
                <a:spcPct val="80000"/>
              </a:lnSpc>
            </a:pPr>
            <a:endParaRPr lang="fr-FR" altLang="x-none" sz="2400" dirty="0" smtClean="0"/>
          </a:p>
          <a:p>
            <a:pPr algn="just">
              <a:lnSpc>
                <a:spcPct val="90000"/>
              </a:lnSpc>
            </a:pPr>
            <a:r>
              <a:rPr lang="fr-FR" altLang="x-none" sz="2800" dirty="0" smtClean="0"/>
              <a:t>Offrir une configuration sophistiquée adaptée à la complexité des applications réelles </a:t>
            </a:r>
          </a:p>
          <a:p>
            <a:pPr algn="just">
              <a:lnSpc>
                <a:spcPct val="90000"/>
              </a:lnSpc>
            </a:pPr>
            <a:r>
              <a:rPr lang="fr-FR" altLang="x-none" sz="2800" dirty="0" smtClean="0"/>
              <a:t>Permettre l’application des services d’entreprise à ces </a:t>
            </a:r>
            <a:r>
              <a:rPr lang="fr-FR" altLang="x-none" sz="2800" dirty="0" err="1" smtClean="0"/>
              <a:t>POJOs</a:t>
            </a:r>
            <a:r>
              <a:rPr lang="fr-FR" altLang="x-none" sz="2800" dirty="0" smtClean="0"/>
              <a:t> de manière déclarative et non envahissante</a:t>
            </a:r>
            <a:r>
              <a:rPr lang="fr-FR" altLang="x-none" dirty="0" smtClean="0"/>
              <a:t> </a:t>
            </a:r>
            <a:r>
              <a:rPr lang="en-GB" altLang="x-none" sz="2400" dirty="0" smtClean="0"/>
              <a:t>      </a:t>
            </a:r>
            <a:endParaRPr lang="fr-FR" altLang="x-none" sz="2400" dirty="0" smtClean="0"/>
          </a:p>
        </p:txBody>
      </p:sp>
    </p:spTree>
  </p:cSld>
  <p:clrMapOvr>
    <a:masterClrMapping/>
  </p:clrMapOvr>
  <p:transition>
    <p:wipe dir="d"/>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76803"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5D363760-F27C-48F9-A4B8-01D77C7B3D50}" type="slidenum">
              <a:rPr lang="en-US" altLang="x-none" sz="1400"/>
              <a:pPr/>
              <a:t>90</a:t>
            </a:fld>
            <a:endParaRPr lang="en-US" altLang="x-none" sz="1400"/>
          </a:p>
        </p:txBody>
      </p:sp>
      <p:sp>
        <p:nvSpPr>
          <p:cNvPr id="76804"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76805" name="Rectangle 2"/>
          <p:cNvSpPr>
            <a:spLocks noGrp="1" noChangeArrowheads="1"/>
          </p:cNvSpPr>
          <p:nvPr>
            <p:ph type="title"/>
          </p:nvPr>
        </p:nvSpPr>
        <p:spPr/>
        <p:txBody>
          <a:bodyPr/>
          <a:lstStyle/>
          <a:p>
            <a:r>
              <a:rPr lang="en-US" altLang="x-none" smtClean="0"/>
              <a:t>3.3 AspectJ</a:t>
            </a:r>
            <a:endParaRPr lang="fr-FR" altLang="x-none" smtClean="0"/>
          </a:p>
        </p:txBody>
      </p:sp>
      <p:sp>
        <p:nvSpPr>
          <p:cNvPr id="76806" name="Rectangle 3"/>
          <p:cNvSpPr>
            <a:spLocks noGrp="1" noChangeArrowheads="1"/>
          </p:cNvSpPr>
          <p:nvPr>
            <p:ph type="body" idx="1"/>
          </p:nvPr>
        </p:nvSpPr>
        <p:spPr>
          <a:xfrm>
            <a:off x="611188" y="908050"/>
            <a:ext cx="8283575" cy="4114800"/>
          </a:xfrm>
          <a:noFill/>
        </p:spPr>
        <p:txBody>
          <a:bodyPr lIns="90487" tIns="44450" rIns="90487" bIns="44450"/>
          <a:lstStyle/>
          <a:p>
            <a:r>
              <a:rPr lang="en-US" altLang="x-none" sz="2400" smtClean="0"/>
              <a:t>1 sur-ensemble de Java</a:t>
            </a:r>
          </a:p>
          <a:p>
            <a:pPr lvl="1"/>
            <a:r>
              <a:rPr lang="en-US" altLang="x-none" sz="2000" smtClean="0"/>
              <a:t> Point de jonction dynamiques </a:t>
            </a:r>
          </a:p>
          <a:p>
            <a:pPr lvl="2"/>
            <a:r>
              <a:rPr lang="en-US" altLang="x-none" sz="1800" smtClean="0"/>
              <a:t>“points dans l’exécution” de programmes Java</a:t>
            </a:r>
          </a:p>
          <a:p>
            <a:r>
              <a:rPr lang="en-US" altLang="x-none" sz="2400" smtClean="0"/>
              <a:t>4 petits ajouts à Java</a:t>
            </a:r>
          </a:p>
          <a:p>
            <a:pPr lvl="1"/>
            <a:r>
              <a:rPr lang="en-US" altLang="x-none" sz="2000" smtClean="0"/>
              <a:t> Points de jonction</a:t>
            </a:r>
          </a:p>
          <a:p>
            <a:pPr lvl="2"/>
            <a:r>
              <a:rPr lang="en-US" altLang="x-none" sz="1800" smtClean="0"/>
              <a:t>Définir des  points de jonction et des valeurs sur ces points de jonctions</a:t>
            </a:r>
          </a:p>
          <a:p>
            <a:pPr lvl="3"/>
            <a:r>
              <a:rPr lang="en-US" altLang="x-none" sz="1600" smtClean="0"/>
              <a:t>Points de jonction primitifs</a:t>
            </a:r>
          </a:p>
          <a:p>
            <a:pPr lvl="3"/>
            <a:r>
              <a:rPr lang="en-US" altLang="x-none" sz="1600" smtClean="0"/>
              <a:t>Points de jonction définis par l’utilisateur</a:t>
            </a:r>
          </a:p>
          <a:p>
            <a:pPr lvl="1"/>
            <a:r>
              <a:rPr lang="en-US" altLang="x-none" sz="2000" smtClean="0"/>
              <a:t> advice</a:t>
            </a:r>
          </a:p>
          <a:p>
            <a:pPr lvl="2"/>
            <a:r>
              <a:rPr lang="en-US" altLang="x-none" sz="1800" smtClean="0"/>
              <a:t>Action supplémentaire à ajouter à un point de jonction d’une  coupe transversale</a:t>
            </a:r>
          </a:p>
          <a:p>
            <a:pPr lvl="1"/>
            <a:r>
              <a:rPr lang="en-US" altLang="x-none" sz="2000" smtClean="0"/>
              <a:t> déclaration d’intra-classes ( “open classes”)</a:t>
            </a:r>
          </a:p>
          <a:p>
            <a:pPr lvl="1"/>
            <a:r>
              <a:rPr lang="en-US" altLang="x-none" sz="2000" smtClean="0"/>
              <a:t> aspect</a:t>
            </a:r>
          </a:p>
          <a:p>
            <a:pPr lvl="2"/>
            <a:r>
              <a:rPr lang="en-US" altLang="x-none" sz="1800" smtClean="0"/>
              <a:t>Une unité modulaire de comportement transversal </a:t>
            </a:r>
          </a:p>
          <a:p>
            <a:pPr lvl="3"/>
            <a:r>
              <a:rPr lang="en-US" altLang="x-none" sz="1600" smtClean="0"/>
              <a:t>Comprend un advice et des déclarations intra-classes </a:t>
            </a:r>
          </a:p>
          <a:p>
            <a:pPr lvl="3"/>
            <a:r>
              <a:rPr lang="en-US" altLang="x-none" sz="1600" smtClean="0"/>
              <a:t>Déclaration de champ, de constructeur et de méthodes</a:t>
            </a: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Espace réservé de la date 3"/>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77827" name="Espace réservé du pied de page 4"/>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CA15A276-E238-4AA1-9AB8-3AB2416C94FF}" type="slidenum">
              <a:rPr lang="en-US" altLang="x-none" sz="1400"/>
              <a:pPr/>
              <a:t>91</a:t>
            </a:fld>
            <a:endParaRPr lang="en-US" altLang="x-none" sz="1400"/>
          </a:p>
        </p:txBody>
      </p:sp>
      <p:sp>
        <p:nvSpPr>
          <p:cNvPr id="77828" name="Espace réservé du numéro de diapositive 5"/>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77829" name="Rectangle 2"/>
          <p:cNvSpPr>
            <a:spLocks noGrp="1" noChangeArrowheads="1"/>
          </p:cNvSpPr>
          <p:nvPr>
            <p:ph type="title"/>
          </p:nvPr>
        </p:nvSpPr>
        <p:spPr/>
        <p:txBody>
          <a:bodyPr/>
          <a:lstStyle/>
          <a:p>
            <a:r>
              <a:rPr lang="en-US" altLang="x-none" smtClean="0"/>
              <a:t>3.3 AspectJ</a:t>
            </a:r>
            <a:endParaRPr lang="fr-FR" altLang="x-none" smtClean="0"/>
          </a:p>
        </p:txBody>
      </p:sp>
      <p:sp>
        <p:nvSpPr>
          <p:cNvPr id="77830" name="Rectangle 3"/>
          <p:cNvSpPr>
            <a:spLocks noGrp="1" noChangeArrowheads="1"/>
          </p:cNvSpPr>
          <p:nvPr>
            <p:ph type="body" idx="1"/>
          </p:nvPr>
        </p:nvSpPr>
        <p:spPr>
          <a:xfrm>
            <a:off x="611188" y="836613"/>
            <a:ext cx="7772400" cy="4114800"/>
          </a:xfrm>
        </p:spPr>
        <p:txBody>
          <a:bodyPr/>
          <a:lstStyle/>
          <a:p>
            <a:r>
              <a:rPr lang="fr-FR" altLang="x-none" sz="2800" smtClean="0"/>
              <a:t>Deux façons d’introduire des coupes transversales</a:t>
            </a:r>
          </a:p>
          <a:p>
            <a:pPr lvl="1"/>
            <a:r>
              <a:rPr lang="fr-FR" altLang="x-none" smtClean="0">
                <a:solidFill>
                  <a:srgbClr val="FF0066"/>
                </a:solidFill>
              </a:rPr>
              <a:t>Dynamique</a:t>
            </a:r>
            <a:r>
              <a:rPr lang="fr-FR" altLang="x-none" sz="2400" smtClean="0"/>
              <a:t> : introduction d’un comportement dans l’exécution d’un programme</a:t>
            </a:r>
          </a:p>
          <a:p>
            <a:pPr lvl="2"/>
            <a:r>
              <a:rPr lang="fr-FR" altLang="x-none" sz="2000" smtClean="0"/>
              <a:t>exemple : une action sera exécutée avant l’exécution de certaines méthodes</a:t>
            </a:r>
          </a:p>
          <a:p>
            <a:pPr>
              <a:buFontTx/>
              <a:buNone/>
            </a:pPr>
            <a:endParaRPr lang="fr-FR" altLang="x-none" sz="2800" smtClean="0"/>
          </a:p>
          <a:p>
            <a:pPr lvl="1"/>
            <a:r>
              <a:rPr lang="fr-FR" altLang="x-none" smtClean="0">
                <a:solidFill>
                  <a:srgbClr val="FF0066"/>
                </a:solidFill>
              </a:rPr>
              <a:t>Statique</a:t>
            </a:r>
            <a:r>
              <a:rPr lang="fr-FR" altLang="x-none" sz="2400" smtClean="0"/>
              <a:t> : introduction de modifications structurelles dans la structure du programme (classes, interfaces, aspects)</a:t>
            </a:r>
          </a:p>
          <a:p>
            <a:pPr lvl="2"/>
            <a:r>
              <a:rPr lang="fr-FR" altLang="x-none" sz="2000" smtClean="0"/>
              <a:t>exemple : modification des données et des méthodes à l’intérieur de classes pour définir des états et comportements spécifiques à la classe</a:t>
            </a:r>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Espace réservé de la date 2"/>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78851" name="Espace réservé du pied de page 3"/>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9466C9C0-D852-4E2C-A617-A6E1BA9EFDC8}" type="slidenum">
              <a:rPr lang="en-US" altLang="x-none" sz="1400"/>
              <a:pPr/>
              <a:t>92</a:t>
            </a:fld>
            <a:endParaRPr lang="en-US" altLang="x-none" sz="1400"/>
          </a:p>
        </p:txBody>
      </p:sp>
      <p:sp>
        <p:nvSpPr>
          <p:cNvPr id="78852" name="Espace réservé du numéro de diapositive 4"/>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78853" name="Rectangle 2"/>
          <p:cNvSpPr>
            <a:spLocks noGrp="1" noChangeArrowheads="1"/>
          </p:cNvSpPr>
          <p:nvPr>
            <p:ph type="title"/>
          </p:nvPr>
        </p:nvSpPr>
        <p:spPr/>
        <p:txBody>
          <a:bodyPr/>
          <a:lstStyle/>
          <a:p>
            <a:r>
              <a:rPr lang="en-US" altLang="x-none" smtClean="0"/>
              <a:t>3.3 Un éditeur de figure simple</a:t>
            </a:r>
          </a:p>
        </p:txBody>
      </p:sp>
      <p:sp>
        <p:nvSpPr>
          <p:cNvPr id="78854" name="Rectangle 3"/>
          <p:cNvSpPr>
            <a:spLocks noChangeArrowheads="1"/>
          </p:cNvSpPr>
          <p:nvPr/>
        </p:nvSpPr>
        <p:spPr bwMode="auto">
          <a:xfrm>
            <a:off x="3402013" y="1997075"/>
            <a:ext cx="1828800" cy="447675"/>
          </a:xfrm>
          <a:prstGeom prst="rect">
            <a:avLst/>
          </a:prstGeom>
          <a:noFill/>
          <a:ln w="254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Bef>
                <a:spcPct val="0"/>
              </a:spcBef>
            </a:pPr>
            <a:r>
              <a:rPr lang="en-US" altLang="x-none" sz="1800" b="1" i="1">
                <a:solidFill>
                  <a:schemeClr val="accent2"/>
                </a:solidFill>
                <a:latin typeface="Arial" charset="0"/>
              </a:rPr>
              <a:t>FigureElement</a:t>
            </a:r>
          </a:p>
        </p:txBody>
      </p:sp>
      <p:sp>
        <p:nvSpPr>
          <p:cNvPr id="78855" name="Rectangle 4"/>
          <p:cNvSpPr>
            <a:spLocks noChangeArrowheads="1"/>
          </p:cNvSpPr>
          <p:nvPr/>
        </p:nvSpPr>
        <p:spPr bwMode="auto">
          <a:xfrm>
            <a:off x="658813" y="1149350"/>
            <a:ext cx="1828800" cy="447675"/>
          </a:xfrm>
          <a:prstGeom prst="rect">
            <a:avLst/>
          </a:prstGeom>
          <a:noFill/>
          <a:ln w="254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Bef>
                <a:spcPct val="0"/>
              </a:spcBef>
            </a:pPr>
            <a:r>
              <a:rPr lang="en-US" altLang="x-none" sz="1800" b="1">
                <a:solidFill>
                  <a:schemeClr val="accent2"/>
                </a:solidFill>
                <a:latin typeface="Arial" charset="0"/>
              </a:rPr>
              <a:t>Display</a:t>
            </a:r>
          </a:p>
        </p:txBody>
      </p:sp>
      <p:sp>
        <p:nvSpPr>
          <p:cNvPr id="78856" name="Rectangle 5"/>
          <p:cNvSpPr>
            <a:spLocks noChangeArrowheads="1"/>
          </p:cNvSpPr>
          <p:nvPr/>
        </p:nvSpPr>
        <p:spPr bwMode="auto">
          <a:xfrm>
            <a:off x="647700" y="4041775"/>
            <a:ext cx="182880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Bef>
                <a:spcPct val="0"/>
              </a:spcBef>
            </a:pPr>
            <a:r>
              <a:rPr lang="en-US" altLang="x-none" sz="1800" b="1">
                <a:latin typeface="Arial" charset="0"/>
              </a:rPr>
              <a:t>Point</a:t>
            </a:r>
          </a:p>
        </p:txBody>
      </p:sp>
      <p:sp>
        <p:nvSpPr>
          <p:cNvPr id="78857" name="Rectangle 6"/>
          <p:cNvSpPr>
            <a:spLocks noChangeArrowheads="1"/>
          </p:cNvSpPr>
          <p:nvPr/>
        </p:nvSpPr>
        <p:spPr bwMode="auto">
          <a:xfrm>
            <a:off x="647700" y="4640263"/>
            <a:ext cx="1828800" cy="9175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spcBef>
                <a:spcPct val="0"/>
              </a:spcBef>
            </a:pPr>
            <a:r>
              <a:rPr lang="en-US" altLang="x-none" sz="1800">
                <a:latin typeface="Arial" charset="0"/>
              </a:rPr>
              <a:t>setX(int)</a:t>
            </a:r>
            <a:br>
              <a:rPr lang="en-US" altLang="x-none" sz="1800">
                <a:latin typeface="Arial" charset="0"/>
              </a:rPr>
            </a:br>
            <a:r>
              <a:rPr lang="en-US" altLang="x-none" sz="1800">
                <a:latin typeface="Arial" charset="0"/>
              </a:rPr>
              <a:t>setY(int)</a:t>
            </a:r>
            <a:endParaRPr lang="en-US" altLang="x-none" sz="1800" b="1">
              <a:latin typeface="Arial" charset="0"/>
            </a:endParaRPr>
          </a:p>
        </p:txBody>
      </p:sp>
      <p:sp>
        <p:nvSpPr>
          <p:cNvPr id="78858" name="Rectangle 7"/>
          <p:cNvSpPr>
            <a:spLocks noChangeArrowheads="1"/>
          </p:cNvSpPr>
          <p:nvPr/>
        </p:nvSpPr>
        <p:spPr bwMode="auto">
          <a:xfrm>
            <a:off x="3390900" y="4041775"/>
            <a:ext cx="1828800" cy="447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Bef>
                <a:spcPct val="0"/>
              </a:spcBef>
            </a:pPr>
            <a:r>
              <a:rPr lang="en-US" altLang="x-none" sz="1800" b="1">
                <a:latin typeface="Arial" charset="0"/>
              </a:rPr>
              <a:t>Line</a:t>
            </a:r>
          </a:p>
        </p:txBody>
      </p:sp>
      <p:sp>
        <p:nvSpPr>
          <p:cNvPr id="78859" name="Rectangle 8"/>
          <p:cNvSpPr>
            <a:spLocks noChangeArrowheads="1"/>
          </p:cNvSpPr>
          <p:nvPr/>
        </p:nvSpPr>
        <p:spPr bwMode="auto">
          <a:xfrm>
            <a:off x="3390900" y="4640263"/>
            <a:ext cx="1828800" cy="9175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spcBef>
                <a:spcPct val="0"/>
              </a:spcBef>
            </a:pPr>
            <a:r>
              <a:rPr lang="en-US" altLang="x-none" sz="1800">
                <a:latin typeface="Arial" charset="0"/>
              </a:rPr>
              <a:t>setP1(Point)</a:t>
            </a:r>
            <a:br>
              <a:rPr lang="en-US" altLang="x-none" sz="1800">
                <a:latin typeface="Arial" charset="0"/>
              </a:rPr>
            </a:br>
            <a:r>
              <a:rPr lang="en-US" altLang="x-none" sz="1800">
                <a:latin typeface="Arial" charset="0"/>
              </a:rPr>
              <a:t>setP2(Point)</a:t>
            </a:r>
            <a:endParaRPr lang="en-US" altLang="x-none" sz="1800" b="1">
              <a:latin typeface="Arial" charset="0"/>
            </a:endParaRPr>
          </a:p>
        </p:txBody>
      </p:sp>
      <p:sp>
        <p:nvSpPr>
          <p:cNvPr id="78860" name="Rectangle 9"/>
          <p:cNvSpPr>
            <a:spLocks noChangeArrowheads="1"/>
          </p:cNvSpPr>
          <p:nvPr/>
        </p:nvSpPr>
        <p:spPr bwMode="auto">
          <a:xfrm>
            <a:off x="658813" y="1997075"/>
            <a:ext cx="1828800" cy="447675"/>
          </a:xfrm>
          <a:prstGeom prst="rect">
            <a:avLst/>
          </a:prstGeom>
          <a:noFill/>
          <a:ln w="2540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Bef>
                <a:spcPct val="0"/>
              </a:spcBef>
            </a:pPr>
            <a:r>
              <a:rPr lang="en-US" altLang="x-none" sz="1800" b="1">
                <a:solidFill>
                  <a:schemeClr val="accent2"/>
                </a:solidFill>
                <a:latin typeface="Arial" charset="0"/>
              </a:rPr>
              <a:t>Figure</a:t>
            </a:r>
          </a:p>
        </p:txBody>
      </p:sp>
      <p:sp>
        <p:nvSpPr>
          <p:cNvPr id="78861" name="Line 10"/>
          <p:cNvSpPr>
            <a:spLocks noChangeShapeType="1"/>
          </p:cNvSpPr>
          <p:nvPr/>
        </p:nvSpPr>
        <p:spPr bwMode="auto">
          <a:xfrm>
            <a:off x="2487613" y="2214563"/>
            <a:ext cx="914400" cy="0"/>
          </a:xfrm>
          <a:prstGeom prst="line">
            <a:avLst/>
          </a:prstGeom>
          <a:noFill/>
          <a:ln w="19050">
            <a:solidFill>
              <a:schemeClr val="accent2"/>
            </a:solidFill>
            <a:round/>
            <a:headEnd type="none" w="sm" len="sm"/>
            <a:tailEnd type="arrow"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8862" name="Text Box 11"/>
          <p:cNvSpPr txBox="1">
            <a:spLocks noChangeArrowheads="1"/>
          </p:cNvSpPr>
          <p:nvPr/>
        </p:nvSpPr>
        <p:spPr bwMode="auto">
          <a:xfrm>
            <a:off x="3119438" y="1931988"/>
            <a:ext cx="2286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accent2"/>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r>
              <a:rPr lang="en-US" altLang="x-none" sz="2000">
                <a:solidFill>
                  <a:schemeClr val="accent2"/>
                </a:solidFill>
                <a:latin typeface="Arial" charset="0"/>
              </a:rPr>
              <a:t>*</a:t>
            </a:r>
          </a:p>
        </p:txBody>
      </p:sp>
      <p:sp>
        <p:nvSpPr>
          <p:cNvPr id="78863" name="Line 12"/>
          <p:cNvSpPr>
            <a:spLocks noChangeShapeType="1"/>
          </p:cNvSpPr>
          <p:nvPr/>
        </p:nvSpPr>
        <p:spPr bwMode="auto">
          <a:xfrm flipH="1">
            <a:off x="2476500" y="4570413"/>
            <a:ext cx="914400" cy="0"/>
          </a:xfrm>
          <a:prstGeom prst="line">
            <a:avLst/>
          </a:prstGeom>
          <a:noFill/>
          <a:ln w="19050">
            <a:solidFill>
              <a:schemeClr val="tx1"/>
            </a:solidFill>
            <a:round/>
            <a:headEnd type="none" w="sm" len="sm"/>
            <a:tailEnd type="arrow" w="med"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8864" name="Text Box 13"/>
          <p:cNvSpPr txBox="1">
            <a:spLocks noChangeArrowheads="1"/>
          </p:cNvSpPr>
          <p:nvPr/>
        </p:nvSpPr>
        <p:spPr bwMode="auto">
          <a:xfrm>
            <a:off x="2530475" y="4173538"/>
            <a:ext cx="304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r>
              <a:rPr lang="en-US" altLang="x-none" sz="1400" b="1">
                <a:latin typeface="Arial" charset="0"/>
              </a:rPr>
              <a:t>2</a:t>
            </a:r>
          </a:p>
        </p:txBody>
      </p:sp>
      <p:cxnSp>
        <p:nvCxnSpPr>
          <p:cNvPr id="78865" name="AutoShape 14"/>
          <p:cNvCxnSpPr>
            <a:cxnSpLocks noChangeShapeType="1"/>
          </p:cNvCxnSpPr>
          <p:nvPr/>
        </p:nvCxnSpPr>
        <p:spPr bwMode="auto">
          <a:xfrm flipV="1">
            <a:off x="1562100" y="3725863"/>
            <a:ext cx="0" cy="304800"/>
          </a:xfrm>
          <a:prstGeom prst="straightConnector1">
            <a:avLst/>
          </a:prstGeom>
          <a:noFill/>
          <a:ln w="1905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866" name="AutoShape 15"/>
          <p:cNvCxnSpPr>
            <a:cxnSpLocks noChangeShapeType="1"/>
            <a:stCxn id="78858" idx="0"/>
          </p:cNvCxnSpPr>
          <p:nvPr/>
        </p:nvCxnSpPr>
        <p:spPr bwMode="auto">
          <a:xfrm flipV="1">
            <a:off x="4305300" y="3725863"/>
            <a:ext cx="0" cy="303212"/>
          </a:xfrm>
          <a:prstGeom prst="straightConnector1">
            <a:avLst/>
          </a:prstGeom>
          <a:noFill/>
          <a:ln w="1905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867" name="AutoShape 16"/>
          <p:cNvCxnSpPr>
            <a:cxnSpLocks noChangeShapeType="1"/>
          </p:cNvCxnSpPr>
          <p:nvPr/>
        </p:nvCxnSpPr>
        <p:spPr bwMode="auto">
          <a:xfrm>
            <a:off x="1562100" y="3725863"/>
            <a:ext cx="2743200" cy="0"/>
          </a:xfrm>
          <a:prstGeom prst="straightConnector1">
            <a:avLst/>
          </a:prstGeom>
          <a:noFill/>
          <a:ln w="1905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868" name="AutoShape 17"/>
          <p:cNvCxnSpPr>
            <a:cxnSpLocks noChangeShapeType="1"/>
          </p:cNvCxnSpPr>
          <p:nvPr/>
        </p:nvCxnSpPr>
        <p:spPr bwMode="auto">
          <a:xfrm flipV="1">
            <a:off x="4305300" y="3271838"/>
            <a:ext cx="0" cy="457200"/>
          </a:xfrm>
          <a:prstGeom prst="straightConnector1">
            <a:avLst/>
          </a:prstGeom>
          <a:noFill/>
          <a:ln w="19050">
            <a:solidFill>
              <a:schemeClr val="accent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useBgFill="1">
        <p:nvSpPr>
          <p:cNvPr id="78869" name="AutoShape 18"/>
          <p:cNvSpPr>
            <a:spLocks noChangeArrowheads="1"/>
          </p:cNvSpPr>
          <p:nvPr/>
        </p:nvSpPr>
        <p:spPr bwMode="auto">
          <a:xfrm>
            <a:off x="4240213" y="3130550"/>
            <a:ext cx="152400" cy="152400"/>
          </a:xfrm>
          <a:prstGeom prst="triangle">
            <a:avLst>
              <a:gd name="adj" fmla="val 50000"/>
            </a:avLst>
          </a:prstGeom>
          <a:ln w="12700">
            <a:solidFill>
              <a:schemeClr val="accent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78870" name="Rectangle 19"/>
          <p:cNvSpPr>
            <a:spLocks noChangeArrowheads="1"/>
          </p:cNvSpPr>
          <p:nvPr/>
        </p:nvSpPr>
        <p:spPr bwMode="auto">
          <a:xfrm>
            <a:off x="647700" y="4487863"/>
            <a:ext cx="1828800" cy="1428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Bef>
                <a:spcPct val="0"/>
              </a:spcBef>
            </a:pPr>
            <a:endParaRPr lang="fr-FR" altLang="x-none" sz="1800" b="1">
              <a:latin typeface="Arial" charset="0"/>
            </a:endParaRPr>
          </a:p>
        </p:txBody>
      </p:sp>
      <p:sp>
        <p:nvSpPr>
          <p:cNvPr id="78871" name="Rectangle 20"/>
          <p:cNvSpPr>
            <a:spLocks noChangeArrowheads="1"/>
          </p:cNvSpPr>
          <p:nvPr/>
        </p:nvSpPr>
        <p:spPr bwMode="auto">
          <a:xfrm>
            <a:off x="3390900" y="4487863"/>
            <a:ext cx="1828800" cy="1428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Bef>
                <a:spcPct val="0"/>
              </a:spcBef>
            </a:pPr>
            <a:endParaRPr lang="fr-FR" altLang="x-none" sz="1800" b="1">
              <a:latin typeface="Arial" charset="0"/>
            </a:endParaRPr>
          </a:p>
        </p:txBody>
      </p:sp>
      <p:grpSp>
        <p:nvGrpSpPr>
          <p:cNvPr id="78872" name="Group 21"/>
          <p:cNvGrpSpPr>
            <a:grpSpLocks/>
          </p:cNvGrpSpPr>
          <p:nvPr/>
        </p:nvGrpSpPr>
        <p:grpSpPr bwMode="auto">
          <a:xfrm>
            <a:off x="6221413" y="2520950"/>
            <a:ext cx="2743200" cy="1905000"/>
            <a:chOff x="816" y="1248"/>
            <a:chExt cx="1728" cy="1200"/>
          </a:xfrm>
        </p:grpSpPr>
        <p:sp>
          <p:nvSpPr>
            <p:cNvPr id="78885" name="Rectangle 22"/>
            <p:cNvSpPr>
              <a:spLocks noChangeArrowheads="1"/>
            </p:cNvSpPr>
            <p:nvPr/>
          </p:nvSpPr>
          <p:spPr bwMode="auto">
            <a:xfrm>
              <a:off x="816" y="1248"/>
              <a:ext cx="1728" cy="120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78886" name="Oval 23"/>
            <p:cNvSpPr>
              <a:spLocks noChangeArrowheads="1"/>
            </p:cNvSpPr>
            <p:nvPr/>
          </p:nvSpPr>
          <p:spPr bwMode="auto">
            <a:xfrm>
              <a:off x="1296" y="1584"/>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78887" name="Oval 24"/>
            <p:cNvSpPr>
              <a:spLocks noChangeArrowheads="1"/>
            </p:cNvSpPr>
            <p:nvPr/>
          </p:nvSpPr>
          <p:spPr bwMode="auto">
            <a:xfrm>
              <a:off x="1008" y="1440"/>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78888" name="Oval 25"/>
            <p:cNvSpPr>
              <a:spLocks noChangeArrowheads="1"/>
            </p:cNvSpPr>
            <p:nvPr/>
          </p:nvSpPr>
          <p:spPr bwMode="auto">
            <a:xfrm>
              <a:off x="2112" y="1728"/>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78889" name="Oval 26"/>
            <p:cNvSpPr>
              <a:spLocks noChangeArrowheads="1"/>
            </p:cNvSpPr>
            <p:nvPr/>
          </p:nvSpPr>
          <p:spPr bwMode="auto">
            <a:xfrm>
              <a:off x="1728" y="1440"/>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78890" name="Line 27"/>
            <p:cNvSpPr>
              <a:spLocks noChangeShapeType="1"/>
            </p:cNvSpPr>
            <p:nvPr/>
          </p:nvSpPr>
          <p:spPr bwMode="auto">
            <a:xfrm>
              <a:off x="1752" y="1464"/>
              <a:ext cx="384"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8891" name="Rectangle 28"/>
            <p:cNvSpPr>
              <a:spLocks noChangeArrowheads="1"/>
            </p:cNvSpPr>
            <p:nvPr/>
          </p:nvSpPr>
          <p:spPr bwMode="auto">
            <a:xfrm>
              <a:off x="1488" y="2112"/>
              <a:ext cx="576" cy="24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78892" name="Oval 29"/>
            <p:cNvSpPr>
              <a:spLocks noChangeArrowheads="1"/>
            </p:cNvSpPr>
            <p:nvPr/>
          </p:nvSpPr>
          <p:spPr bwMode="auto">
            <a:xfrm>
              <a:off x="1461" y="2079"/>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78893" name="Oval 30"/>
            <p:cNvSpPr>
              <a:spLocks noChangeArrowheads="1"/>
            </p:cNvSpPr>
            <p:nvPr/>
          </p:nvSpPr>
          <p:spPr bwMode="auto">
            <a:xfrm>
              <a:off x="1461" y="2325"/>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78894" name="Oval 31"/>
            <p:cNvSpPr>
              <a:spLocks noChangeArrowheads="1"/>
            </p:cNvSpPr>
            <p:nvPr/>
          </p:nvSpPr>
          <p:spPr bwMode="auto">
            <a:xfrm>
              <a:off x="2034" y="208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78895" name="Oval 32"/>
            <p:cNvSpPr>
              <a:spLocks noChangeArrowheads="1"/>
            </p:cNvSpPr>
            <p:nvPr/>
          </p:nvSpPr>
          <p:spPr bwMode="auto">
            <a:xfrm>
              <a:off x="2037" y="2328"/>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grpSp>
      <p:sp>
        <p:nvSpPr>
          <p:cNvPr id="78873" name="Rectangle 33"/>
          <p:cNvSpPr>
            <a:spLocks noChangeArrowheads="1"/>
          </p:cNvSpPr>
          <p:nvPr/>
        </p:nvSpPr>
        <p:spPr bwMode="auto">
          <a:xfrm>
            <a:off x="658813" y="2443163"/>
            <a:ext cx="1828800" cy="9175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spcBef>
                <a:spcPct val="0"/>
              </a:spcBef>
            </a:pPr>
            <a:r>
              <a:rPr lang="en-US" altLang="x-none" sz="1800">
                <a:latin typeface="Arial" charset="0"/>
              </a:rPr>
              <a:t>makePoint(..)</a:t>
            </a:r>
            <a:br>
              <a:rPr lang="en-US" altLang="x-none" sz="1800">
                <a:latin typeface="Arial" charset="0"/>
              </a:rPr>
            </a:br>
            <a:r>
              <a:rPr lang="en-US" altLang="x-none" sz="1800">
                <a:latin typeface="Arial" charset="0"/>
              </a:rPr>
              <a:t>makeLine(..)</a:t>
            </a:r>
            <a:endParaRPr lang="en-US" altLang="x-none" sz="1800" b="1">
              <a:latin typeface="Arial" charset="0"/>
            </a:endParaRPr>
          </a:p>
        </p:txBody>
      </p:sp>
      <p:sp>
        <p:nvSpPr>
          <p:cNvPr id="78874" name="Rectangle 34"/>
          <p:cNvSpPr>
            <a:spLocks noChangeArrowheads="1"/>
          </p:cNvSpPr>
          <p:nvPr/>
        </p:nvSpPr>
        <p:spPr bwMode="auto">
          <a:xfrm>
            <a:off x="658813" y="2439988"/>
            <a:ext cx="1828800" cy="1428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Bef>
                <a:spcPct val="0"/>
              </a:spcBef>
            </a:pPr>
            <a:endParaRPr lang="fr-FR" altLang="x-none" sz="1800" b="1">
              <a:latin typeface="Arial" charset="0"/>
            </a:endParaRPr>
          </a:p>
        </p:txBody>
      </p:sp>
      <p:sp>
        <p:nvSpPr>
          <p:cNvPr id="78875" name="Rectangle 35"/>
          <p:cNvSpPr>
            <a:spLocks noChangeArrowheads="1"/>
          </p:cNvSpPr>
          <p:nvPr/>
        </p:nvSpPr>
        <p:spPr bwMode="auto">
          <a:xfrm>
            <a:off x="3402013" y="2441575"/>
            <a:ext cx="1828800" cy="6889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spcBef>
                <a:spcPct val="0"/>
              </a:spcBef>
            </a:pPr>
            <a:r>
              <a:rPr lang="en-US" altLang="x-none" sz="1800">
                <a:latin typeface="Arial" charset="0"/>
              </a:rPr>
              <a:t>moveBy(int, int)</a:t>
            </a:r>
            <a:endParaRPr lang="en-US" altLang="x-none" sz="1800" b="1">
              <a:latin typeface="Arial" charset="0"/>
            </a:endParaRPr>
          </a:p>
        </p:txBody>
      </p:sp>
      <p:sp>
        <p:nvSpPr>
          <p:cNvPr id="78876" name="Rectangle 36"/>
          <p:cNvSpPr>
            <a:spLocks noChangeArrowheads="1"/>
          </p:cNvSpPr>
          <p:nvPr/>
        </p:nvSpPr>
        <p:spPr bwMode="auto">
          <a:xfrm>
            <a:off x="3402013" y="2520950"/>
            <a:ext cx="1828800" cy="1428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pPr algn="ctr">
              <a:spcBef>
                <a:spcPct val="0"/>
              </a:spcBef>
            </a:pPr>
            <a:endParaRPr lang="fr-FR" altLang="x-none" sz="1800" b="1">
              <a:latin typeface="Arial" charset="0"/>
            </a:endParaRPr>
          </a:p>
        </p:txBody>
      </p:sp>
      <p:grpSp>
        <p:nvGrpSpPr>
          <p:cNvPr id="78877" name="Group 37"/>
          <p:cNvGrpSpPr>
            <a:grpSpLocks/>
          </p:cNvGrpSpPr>
          <p:nvPr/>
        </p:nvGrpSpPr>
        <p:grpSpPr bwMode="auto">
          <a:xfrm>
            <a:off x="1714500" y="2978150"/>
            <a:ext cx="6792913" cy="3140075"/>
            <a:chOff x="1145" y="2208"/>
            <a:chExt cx="4279" cy="1978"/>
          </a:xfrm>
        </p:grpSpPr>
        <p:sp>
          <p:nvSpPr>
            <p:cNvPr id="78881" name="Line 38"/>
            <p:cNvSpPr>
              <a:spLocks noChangeShapeType="1"/>
            </p:cNvSpPr>
            <p:nvPr/>
          </p:nvSpPr>
          <p:spPr bwMode="auto">
            <a:xfrm flipH="1" flipV="1">
              <a:off x="3264" y="2208"/>
              <a:ext cx="912" cy="1440"/>
            </a:xfrm>
            <a:prstGeom prst="line">
              <a:avLst/>
            </a:prstGeom>
            <a:noFill/>
            <a:ln w="19050">
              <a:solidFill>
                <a:schemeClr val="fo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882" name="Freeform 39"/>
            <p:cNvSpPr>
              <a:spLocks/>
            </p:cNvSpPr>
            <p:nvPr/>
          </p:nvSpPr>
          <p:spPr bwMode="auto">
            <a:xfrm>
              <a:off x="1145" y="3627"/>
              <a:ext cx="3031" cy="462"/>
            </a:xfrm>
            <a:custGeom>
              <a:avLst/>
              <a:gdLst>
                <a:gd name="T0" fmla="*/ 3031 w 3031"/>
                <a:gd name="T1" fmla="*/ 213 h 462"/>
                <a:gd name="T2" fmla="*/ 1010 w 3031"/>
                <a:gd name="T3" fmla="*/ 462 h 462"/>
                <a:gd name="T4" fmla="*/ 0 w 3031"/>
                <a:gd name="T5" fmla="*/ 0 h 462"/>
                <a:gd name="T6" fmla="*/ 0 60000 65536"/>
                <a:gd name="T7" fmla="*/ 0 60000 65536"/>
                <a:gd name="T8" fmla="*/ 0 60000 65536"/>
              </a:gdLst>
              <a:ahLst/>
              <a:cxnLst>
                <a:cxn ang="T6">
                  <a:pos x="T0" y="T1"/>
                </a:cxn>
                <a:cxn ang="T7">
                  <a:pos x="T2" y="T3"/>
                </a:cxn>
                <a:cxn ang="T8">
                  <a:pos x="T4" y="T5"/>
                </a:cxn>
              </a:cxnLst>
              <a:rect l="0" t="0" r="r" b="b"/>
              <a:pathLst>
                <a:path w="3031" h="462">
                  <a:moveTo>
                    <a:pt x="3031" y="213"/>
                  </a:moveTo>
                  <a:lnTo>
                    <a:pt x="1010" y="462"/>
                  </a:lnTo>
                  <a:lnTo>
                    <a:pt x="0" y="0"/>
                  </a:lnTo>
                </a:path>
              </a:pathLst>
            </a:custGeom>
            <a:noFill/>
            <a:ln w="19050" cap="flat" cmpd="sng">
              <a:solidFill>
                <a:schemeClr val="folHlink"/>
              </a:solidFill>
              <a:prstDash val="solid"/>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883" name="Line 40"/>
            <p:cNvSpPr>
              <a:spLocks noChangeShapeType="1"/>
            </p:cNvSpPr>
            <p:nvPr/>
          </p:nvSpPr>
          <p:spPr bwMode="auto">
            <a:xfrm flipH="1" flipV="1">
              <a:off x="3168" y="3504"/>
              <a:ext cx="1008" cy="240"/>
            </a:xfrm>
            <a:prstGeom prst="line">
              <a:avLst/>
            </a:prstGeom>
            <a:noFill/>
            <a:ln w="19050">
              <a:solidFill>
                <a:schemeClr val="fo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884" name="Text Box 41"/>
            <p:cNvSpPr txBox="1">
              <a:spLocks noChangeArrowheads="1"/>
            </p:cNvSpPr>
            <p:nvPr/>
          </p:nvSpPr>
          <p:spPr bwMode="auto">
            <a:xfrm>
              <a:off x="4128" y="3552"/>
              <a:ext cx="1296" cy="6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r"/>
              <a:r>
                <a:rPr lang="en-US" altLang="x-none" sz="2000">
                  <a:solidFill>
                    <a:schemeClr val="folHlink"/>
                  </a:solidFill>
                  <a:latin typeface="Arial" charset="0"/>
                </a:rPr>
                <a:t>opérations qui déplacent les éléments</a:t>
              </a:r>
            </a:p>
          </p:txBody>
        </p:sp>
      </p:grpSp>
      <p:grpSp>
        <p:nvGrpSpPr>
          <p:cNvPr id="78878" name="Group 42"/>
          <p:cNvGrpSpPr>
            <a:grpSpLocks/>
          </p:cNvGrpSpPr>
          <p:nvPr/>
        </p:nvGrpSpPr>
        <p:grpSpPr bwMode="auto">
          <a:xfrm>
            <a:off x="2189163" y="981075"/>
            <a:ext cx="5795962" cy="1754188"/>
            <a:chOff x="1444" y="950"/>
            <a:chExt cx="3651" cy="1105"/>
          </a:xfrm>
        </p:grpSpPr>
        <p:sp>
          <p:nvSpPr>
            <p:cNvPr id="78879" name="Freeform 43"/>
            <p:cNvSpPr>
              <a:spLocks/>
            </p:cNvSpPr>
            <p:nvPr/>
          </p:nvSpPr>
          <p:spPr bwMode="auto">
            <a:xfrm>
              <a:off x="1444" y="1104"/>
              <a:ext cx="2404" cy="951"/>
            </a:xfrm>
            <a:custGeom>
              <a:avLst/>
              <a:gdLst>
                <a:gd name="T0" fmla="*/ 2404 w 2404"/>
                <a:gd name="T1" fmla="*/ 0 h 951"/>
                <a:gd name="T2" fmla="*/ 519 w 2404"/>
                <a:gd name="T3" fmla="*/ 432 h 951"/>
                <a:gd name="T4" fmla="*/ 0 w 2404"/>
                <a:gd name="T5" fmla="*/ 951 h 951"/>
                <a:gd name="T6" fmla="*/ 0 60000 65536"/>
                <a:gd name="T7" fmla="*/ 0 60000 65536"/>
                <a:gd name="T8" fmla="*/ 0 60000 65536"/>
              </a:gdLst>
              <a:ahLst/>
              <a:cxnLst>
                <a:cxn ang="T6">
                  <a:pos x="T0" y="T1"/>
                </a:cxn>
                <a:cxn ang="T7">
                  <a:pos x="T2" y="T3"/>
                </a:cxn>
                <a:cxn ang="T8">
                  <a:pos x="T4" y="T5"/>
                </a:cxn>
              </a:cxnLst>
              <a:rect l="0" t="0" r="r" b="b"/>
              <a:pathLst>
                <a:path w="2404" h="951">
                  <a:moveTo>
                    <a:pt x="2404" y="0"/>
                  </a:moveTo>
                  <a:lnTo>
                    <a:pt x="519" y="432"/>
                  </a:lnTo>
                  <a:lnTo>
                    <a:pt x="0" y="951"/>
                  </a:lnTo>
                </a:path>
              </a:pathLst>
            </a:custGeom>
            <a:noFill/>
            <a:ln w="19050" cap="flat" cmpd="sng">
              <a:solidFill>
                <a:schemeClr val="folHlink"/>
              </a:solidFill>
              <a:prstDash val="solid"/>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880" name="Text Box 44"/>
            <p:cNvSpPr txBox="1">
              <a:spLocks noChangeArrowheads="1"/>
            </p:cNvSpPr>
            <p:nvPr/>
          </p:nvSpPr>
          <p:spPr bwMode="auto">
            <a:xfrm>
              <a:off x="3799" y="950"/>
              <a:ext cx="1296"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2000">
                  <a:solidFill>
                    <a:schemeClr val="folHlink"/>
                  </a:solidFill>
                  <a:latin typeface="Arial" charset="0"/>
                </a:rPr>
                <a:t>Méthodes pour dessiner</a:t>
              </a:r>
            </a:p>
          </p:txBody>
        </p:sp>
      </p:gr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Espace réservé de la date 2"/>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79875" name="Espace réservé du pied de page 3"/>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97686A2E-C1F3-4441-8D6B-1F16B87766D7}" type="slidenum">
              <a:rPr lang="en-US" altLang="x-none" sz="1400"/>
              <a:pPr/>
              <a:t>93</a:t>
            </a:fld>
            <a:endParaRPr lang="en-US" altLang="x-none" sz="1400"/>
          </a:p>
        </p:txBody>
      </p:sp>
      <p:sp>
        <p:nvSpPr>
          <p:cNvPr id="79876" name="Espace réservé du numéro de diapositive 4"/>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79877" name="Rectangle 2"/>
          <p:cNvSpPr>
            <a:spLocks noGrp="1" noChangeArrowheads="1"/>
          </p:cNvSpPr>
          <p:nvPr>
            <p:ph type="title"/>
          </p:nvPr>
        </p:nvSpPr>
        <p:spPr/>
        <p:txBody>
          <a:bodyPr/>
          <a:lstStyle/>
          <a:p>
            <a:r>
              <a:rPr lang="en-US" altLang="x-none" smtClean="0"/>
              <a:t>3.3 Un éditeur de figure simple</a:t>
            </a:r>
          </a:p>
        </p:txBody>
      </p:sp>
      <p:grpSp>
        <p:nvGrpSpPr>
          <p:cNvPr id="79878" name="Group 3"/>
          <p:cNvGrpSpPr>
            <a:grpSpLocks/>
          </p:cNvGrpSpPr>
          <p:nvPr/>
        </p:nvGrpSpPr>
        <p:grpSpPr bwMode="auto">
          <a:xfrm>
            <a:off x="6259513" y="2774950"/>
            <a:ext cx="2743200" cy="1905000"/>
            <a:chOff x="816" y="1248"/>
            <a:chExt cx="1728" cy="1200"/>
          </a:xfrm>
        </p:grpSpPr>
        <p:sp>
          <p:nvSpPr>
            <p:cNvPr id="79880" name="Rectangle 4"/>
            <p:cNvSpPr>
              <a:spLocks noChangeArrowheads="1"/>
            </p:cNvSpPr>
            <p:nvPr/>
          </p:nvSpPr>
          <p:spPr bwMode="auto">
            <a:xfrm>
              <a:off x="816" y="1248"/>
              <a:ext cx="1728" cy="120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79881" name="Oval 5"/>
            <p:cNvSpPr>
              <a:spLocks noChangeArrowheads="1"/>
            </p:cNvSpPr>
            <p:nvPr/>
          </p:nvSpPr>
          <p:spPr bwMode="auto">
            <a:xfrm>
              <a:off x="1296" y="1584"/>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79882" name="Oval 6"/>
            <p:cNvSpPr>
              <a:spLocks noChangeArrowheads="1"/>
            </p:cNvSpPr>
            <p:nvPr/>
          </p:nvSpPr>
          <p:spPr bwMode="auto">
            <a:xfrm>
              <a:off x="1008" y="1440"/>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79883" name="Oval 7"/>
            <p:cNvSpPr>
              <a:spLocks noChangeArrowheads="1"/>
            </p:cNvSpPr>
            <p:nvPr/>
          </p:nvSpPr>
          <p:spPr bwMode="auto">
            <a:xfrm>
              <a:off x="2112" y="1728"/>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79884" name="Oval 8"/>
            <p:cNvSpPr>
              <a:spLocks noChangeArrowheads="1"/>
            </p:cNvSpPr>
            <p:nvPr/>
          </p:nvSpPr>
          <p:spPr bwMode="auto">
            <a:xfrm>
              <a:off x="1728" y="1440"/>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79885" name="Line 9"/>
            <p:cNvSpPr>
              <a:spLocks noChangeShapeType="1"/>
            </p:cNvSpPr>
            <p:nvPr/>
          </p:nvSpPr>
          <p:spPr bwMode="auto">
            <a:xfrm>
              <a:off x="1752" y="1464"/>
              <a:ext cx="384"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79886" name="Rectangle 10"/>
            <p:cNvSpPr>
              <a:spLocks noChangeArrowheads="1"/>
            </p:cNvSpPr>
            <p:nvPr/>
          </p:nvSpPr>
          <p:spPr bwMode="auto">
            <a:xfrm>
              <a:off x="1488" y="2112"/>
              <a:ext cx="576" cy="24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79887" name="Oval 11"/>
            <p:cNvSpPr>
              <a:spLocks noChangeArrowheads="1"/>
            </p:cNvSpPr>
            <p:nvPr/>
          </p:nvSpPr>
          <p:spPr bwMode="auto">
            <a:xfrm>
              <a:off x="1461" y="2079"/>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79888" name="Oval 12"/>
            <p:cNvSpPr>
              <a:spLocks noChangeArrowheads="1"/>
            </p:cNvSpPr>
            <p:nvPr/>
          </p:nvSpPr>
          <p:spPr bwMode="auto">
            <a:xfrm>
              <a:off x="1461" y="2325"/>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79889" name="Oval 13"/>
            <p:cNvSpPr>
              <a:spLocks noChangeArrowheads="1"/>
            </p:cNvSpPr>
            <p:nvPr/>
          </p:nvSpPr>
          <p:spPr bwMode="auto">
            <a:xfrm>
              <a:off x="2034" y="208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79890" name="Oval 14"/>
            <p:cNvSpPr>
              <a:spLocks noChangeArrowheads="1"/>
            </p:cNvSpPr>
            <p:nvPr/>
          </p:nvSpPr>
          <p:spPr bwMode="auto">
            <a:xfrm>
              <a:off x="2037" y="2328"/>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grpSp>
      <p:sp>
        <p:nvSpPr>
          <p:cNvPr id="79879" name="Text Box 15"/>
          <p:cNvSpPr txBox="1">
            <a:spLocks noChangeArrowheads="1"/>
          </p:cNvSpPr>
          <p:nvPr/>
        </p:nvSpPr>
        <p:spPr bwMode="auto">
          <a:xfrm>
            <a:off x="468313" y="1196975"/>
            <a:ext cx="5648325" cy="4764088"/>
          </a:xfrm>
          <a:prstGeom prst="rect">
            <a:avLst/>
          </a:prstGeom>
          <a:solidFill>
            <a:schemeClr val="bg1"/>
          </a:solidFill>
          <a:ln w="31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spcBef>
                <a:spcPct val="0"/>
              </a:spcBef>
            </a:pPr>
            <a:r>
              <a:rPr lang="en-US" altLang="x-none" sz="1800" b="1">
                <a:solidFill>
                  <a:srgbClr val="0033CC"/>
                </a:solidFill>
                <a:latin typeface="Courier New" pitchFamily="49" charset="0"/>
              </a:rPr>
              <a:t>class</a:t>
            </a:r>
            <a:r>
              <a:rPr lang="en-US" altLang="x-none" sz="1800" b="1">
                <a:latin typeface="Courier New" pitchFamily="49" charset="0"/>
              </a:rPr>
              <a:t> Line implements FigureElement{</a:t>
            </a:r>
          </a:p>
          <a:p>
            <a:pPr>
              <a:spcBef>
                <a:spcPct val="0"/>
              </a:spcBef>
            </a:pPr>
            <a:r>
              <a:rPr lang="en-US" altLang="x-none" sz="1800" b="1">
                <a:latin typeface="Courier New" pitchFamily="49" charset="0"/>
              </a:rPr>
              <a:t>  </a:t>
            </a:r>
            <a:r>
              <a:rPr lang="en-US" altLang="x-none" sz="1800" b="1">
                <a:solidFill>
                  <a:srgbClr val="0033CC"/>
                </a:solidFill>
                <a:latin typeface="Courier New" pitchFamily="49" charset="0"/>
              </a:rPr>
              <a:t>private</a:t>
            </a:r>
            <a:r>
              <a:rPr lang="en-US" altLang="x-none" sz="1800" b="1">
                <a:latin typeface="Courier New" pitchFamily="49" charset="0"/>
              </a:rPr>
              <a:t> Point p1, p2;</a:t>
            </a:r>
          </a:p>
          <a:p>
            <a:pPr>
              <a:spcBef>
                <a:spcPct val="0"/>
              </a:spcBef>
            </a:pPr>
            <a:r>
              <a:rPr lang="en-US" altLang="x-none" sz="1800" b="1">
                <a:latin typeface="Courier New" pitchFamily="49" charset="0"/>
              </a:rPr>
              <a:t>  Point getP1() { </a:t>
            </a:r>
            <a:r>
              <a:rPr lang="en-US" altLang="x-none" sz="1800" b="1">
                <a:solidFill>
                  <a:srgbClr val="0033CC"/>
                </a:solidFill>
                <a:latin typeface="Courier New" pitchFamily="49" charset="0"/>
              </a:rPr>
              <a:t>return</a:t>
            </a:r>
            <a:r>
              <a:rPr lang="en-US" altLang="x-none" sz="1800" b="1">
                <a:latin typeface="Courier New" pitchFamily="49" charset="0"/>
              </a:rPr>
              <a:t> p1; }</a:t>
            </a:r>
          </a:p>
          <a:p>
            <a:pPr>
              <a:spcBef>
                <a:spcPct val="0"/>
              </a:spcBef>
            </a:pPr>
            <a:r>
              <a:rPr lang="en-US" altLang="x-none" sz="1800" b="1">
                <a:latin typeface="Courier New" pitchFamily="49" charset="0"/>
              </a:rPr>
              <a:t>  Point getP2() { </a:t>
            </a:r>
            <a:r>
              <a:rPr lang="en-US" altLang="x-none" sz="1800" b="1">
                <a:solidFill>
                  <a:srgbClr val="0033CC"/>
                </a:solidFill>
                <a:latin typeface="Courier New" pitchFamily="49" charset="0"/>
              </a:rPr>
              <a:t>return</a:t>
            </a:r>
            <a:r>
              <a:rPr lang="en-US" altLang="x-none" sz="1800" b="1">
                <a:latin typeface="Courier New" pitchFamily="49" charset="0"/>
              </a:rPr>
              <a:t> p2; }</a:t>
            </a:r>
          </a:p>
          <a:p>
            <a:pPr>
              <a:spcBef>
                <a:spcPct val="0"/>
              </a:spcBef>
            </a:pPr>
            <a:r>
              <a:rPr lang="en-US" altLang="x-none" sz="1800" b="1">
                <a:latin typeface="Courier New" pitchFamily="49" charset="0"/>
              </a:rPr>
              <a:t>  </a:t>
            </a:r>
            <a:r>
              <a:rPr lang="en-US" altLang="x-none" sz="1800" b="1">
                <a:solidFill>
                  <a:srgbClr val="0033CC"/>
                </a:solidFill>
                <a:latin typeface="Courier New" pitchFamily="49" charset="0"/>
              </a:rPr>
              <a:t>void</a:t>
            </a:r>
            <a:r>
              <a:rPr lang="en-US" altLang="x-none" sz="1800" b="1">
                <a:latin typeface="Courier New" pitchFamily="49" charset="0"/>
              </a:rPr>
              <a:t> setP1(Point p1) { </a:t>
            </a:r>
            <a:r>
              <a:rPr lang="en-US" altLang="x-none" sz="1800" b="1">
                <a:solidFill>
                  <a:srgbClr val="0033CC"/>
                </a:solidFill>
                <a:latin typeface="Courier New" pitchFamily="49" charset="0"/>
              </a:rPr>
              <a:t>this</a:t>
            </a:r>
            <a:r>
              <a:rPr lang="en-US" altLang="x-none" sz="1800" b="1">
                <a:latin typeface="Courier New" pitchFamily="49" charset="0"/>
              </a:rPr>
              <a:t>.p1 = p1; }</a:t>
            </a:r>
          </a:p>
          <a:p>
            <a:pPr>
              <a:spcBef>
                <a:spcPct val="0"/>
              </a:spcBef>
            </a:pPr>
            <a:r>
              <a:rPr lang="en-US" altLang="x-none" sz="1800" b="1">
                <a:latin typeface="Courier New" pitchFamily="49" charset="0"/>
              </a:rPr>
              <a:t>  </a:t>
            </a:r>
            <a:r>
              <a:rPr lang="en-US" altLang="x-none" sz="1800" b="1">
                <a:solidFill>
                  <a:srgbClr val="0033CC"/>
                </a:solidFill>
                <a:latin typeface="Courier New" pitchFamily="49" charset="0"/>
              </a:rPr>
              <a:t>void</a:t>
            </a:r>
            <a:r>
              <a:rPr lang="en-US" altLang="x-none" sz="1800" b="1">
                <a:latin typeface="Courier New" pitchFamily="49" charset="0"/>
              </a:rPr>
              <a:t> setP2(Point p2) { </a:t>
            </a:r>
            <a:r>
              <a:rPr lang="en-US" altLang="x-none" sz="1800" b="1">
                <a:solidFill>
                  <a:srgbClr val="0033CC"/>
                </a:solidFill>
                <a:latin typeface="Courier New" pitchFamily="49" charset="0"/>
              </a:rPr>
              <a:t>this</a:t>
            </a:r>
            <a:r>
              <a:rPr lang="en-US" altLang="x-none" sz="1800" b="1">
                <a:latin typeface="Courier New" pitchFamily="49" charset="0"/>
              </a:rPr>
              <a:t>.p2 = p2; }</a:t>
            </a:r>
          </a:p>
          <a:p>
            <a:pPr>
              <a:spcBef>
                <a:spcPct val="0"/>
              </a:spcBef>
            </a:pPr>
            <a:r>
              <a:rPr lang="en-US" altLang="x-none" sz="1800" b="1">
                <a:latin typeface="Courier New" pitchFamily="49" charset="0"/>
              </a:rPr>
              <a:t>  </a:t>
            </a:r>
            <a:r>
              <a:rPr lang="en-US" altLang="x-none" sz="1800" b="1">
                <a:solidFill>
                  <a:srgbClr val="0033CC"/>
                </a:solidFill>
                <a:latin typeface="Courier New" pitchFamily="49" charset="0"/>
              </a:rPr>
              <a:t>void</a:t>
            </a:r>
            <a:r>
              <a:rPr lang="en-US" altLang="x-none" sz="1800" b="1">
                <a:latin typeface="Courier New" pitchFamily="49" charset="0"/>
              </a:rPr>
              <a:t> moveBy(</a:t>
            </a:r>
            <a:r>
              <a:rPr lang="en-US" altLang="x-none" sz="1800" b="1">
                <a:solidFill>
                  <a:srgbClr val="0033CC"/>
                </a:solidFill>
                <a:latin typeface="Courier New" pitchFamily="49" charset="0"/>
              </a:rPr>
              <a:t>int</a:t>
            </a:r>
            <a:r>
              <a:rPr lang="en-US" altLang="x-none" sz="1800" b="1">
                <a:latin typeface="Courier New" pitchFamily="49" charset="0"/>
              </a:rPr>
              <a:t> dx, </a:t>
            </a:r>
            <a:r>
              <a:rPr lang="en-US" altLang="x-none" sz="1800" b="1">
                <a:solidFill>
                  <a:srgbClr val="0033CC"/>
                </a:solidFill>
                <a:latin typeface="Courier New" pitchFamily="49" charset="0"/>
              </a:rPr>
              <a:t>int</a:t>
            </a:r>
            <a:r>
              <a:rPr lang="en-US" altLang="x-none" sz="1800" b="1">
                <a:latin typeface="Courier New" pitchFamily="49" charset="0"/>
              </a:rPr>
              <a:t> dy) { ... }</a:t>
            </a:r>
          </a:p>
          <a:p>
            <a:pPr>
              <a:spcBef>
                <a:spcPct val="0"/>
              </a:spcBef>
            </a:pPr>
            <a:r>
              <a:rPr lang="en-US" altLang="x-none" sz="1800" b="1">
                <a:latin typeface="Courier New" pitchFamily="49" charset="0"/>
              </a:rPr>
              <a:t>}</a:t>
            </a:r>
          </a:p>
          <a:p>
            <a:pPr>
              <a:spcBef>
                <a:spcPct val="0"/>
              </a:spcBef>
            </a:pPr>
            <a:endParaRPr lang="en-US" altLang="x-none" sz="1800" b="1">
              <a:latin typeface="Courier New" pitchFamily="49" charset="0"/>
            </a:endParaRPr>
          </a:p>
          <a:p>
            <a:pPr>
              <a:spcBef>
                <a:spcPct val="0"/>
              </a:spcBef>
            </a:pPr>
            <a:r>
              <a:rPr lang="en-US" altLang="x-none" sz="1800" b="1">
                <a:solidFill>
                  <a:srgbClr val="0033CC"/>
                </a:solidFill>
                <a:latin typeface="Courier New" pitchFamily="49" charset="0"/>
              </a:rPr>
              <a:t>class</a:t>
            </a:r>
            <a:r>
              <a:rPr lang="en-US" altLang="x-none" sz="1800" b="1">
                <a:latin typeface="Courier New" pitchFamily="49" charset="0"/>
              </a:rPr>
              <a:t> Point implements FigureElement {</a:t>
            </a:r>
          </a:p>
          <a:p>
            <a:pPr>
              <a:spcBef>
                <a:spcPct val="0"/>
              </a:spcBef>
            </a:pPr>
            <a:r>
              <a:rPr lang="en-US" altLang="x-none" sz="1800" b="1">
                <a:latin typeface="Courier New" pitchFamily="49" charset="0"/>
              </a:rPr>
              <a:t>  </a:t>
            </a:r>
            <a:r>
              <a:rPr lang="en-US" altLang="x-none" sz="1800" b="1">
                <a:solidFill>
                  <a:srgbClr val="0033CC"/>
                </a:solidFill>
                <a:latin typeface="Courier New" pitchFamily="49" charset="0"/>
              </a:rPr>
              <a:t>private</a:t>
            </a:r>
            <a:r>
              <a:rPr lang="en-US" altLang="x-none" sz="1800" b="1">
                <a:latin typeface="Courier New" pitchFamily="49" charset="0"/>
              </a:rPr>
              <a:t> </a:t>
            </a:r>
            <a:r>
              <a:rPr lang="en-US" altLang="x-none" sz="1800" b="1">
                <a:solidFill>
                  <a:srgbClr val="0033CC"/>
                </a:solidFill>
                <a:latin typeface="Courier New" pitchFamily="49" charset="0"/>
              </a:rPr>
              <a:t>int</a:t>
            </a:r>
            <a:r>
              <a:rPr lang="en-US" altLang="x-none" sz="1800" b="1">
                <a:latin typeface="Courier New" pitchFamily="49" charset="0"/>
              </a:rPr>
              <a:t> x = 0, y = 0;</a:t>
            </a:r>
          </a:p>
          <a:p>
            <a:pPr>
              <a:spcBef>
                <a:spcPct val="0"/>
              </a:spcBef>
            </a:pPr>
            <a:r>
              <a:rPr lang="en-US" altLang="x-none" sz="1800" b="1">
                <a:latin typeface="Courier New" pitchFamily="49" charset="0"/>
              </a:rPr>
              <a:t>  </a:t>
            </a:r>
            <a:r>
              <a:rPr lang="en-US" altLang="x-none" sz="1800" b="1">
                <a:solidFill>
                  <a:srgbClr val="0033CC"/>
                </a:solidFill>
                <a:latin typeface="Courier New" pitchFamily="49" charset="0"/>
              </a:rPr>
              <a:t>int </a:t>
            </a:r>
            <a:r>
              <a:rPr lang="en-US" altLang="x-none" sz="1800" b="1">
                <a:latin typeface="Courier New" pitchFamily="49" charset="0"/>
              </a:rPr>
              <a:t>getX() { </a:t>
            </a:r>
            <a:r>
              <a:rPr lang="en-US" altLang="x-none" sz="1800" b="1">
                <a:solidFill>
                  <a:srgbClr val="0033CC"/>
                </a:solidFill>
                <a:latin typeface="Courier New" pitchFamily="49" charset="0"/>
              </a:rPr>
              <a:t>return </a:t>
            </a:r>
            <a:r>
              <a:rPr lang="en-US" altLang="x-none" sz="1800" b="1">
                <a:latin typeface="Courier New" pitchFamily="49" charset="0"/>
              </a:rPr>
              <a:t>x; }</a:t>
            </a:r>
          </a:p>
          <a:p>
            <a:pPr>
              <a:spcBef>
                <a:spcPct val="0"/>
              </a:spcBef>
            </a:pPr>
            <a:r>
              <a:rPr lang="en-US" altLang="x-none" sz="1800" b="1">
                <a:latin typeface="Courier New" pitchFamily="49" charset="0"/>
              </a:rPr>
              <a:t>  </a:t>
            </a:r>
            <a:r>
              <a:rPr lang="en-US" altLang="x-none" sz="1800" b="1">
                <a:solidFill>
                  <a:srgbClr val="0033CC"/>
                </a:solidFill>
                <a:latin typeface="Courier New" pitchFamily="49" charset="0"/>
              </a:rPr>
              <a:t>int </a:t>
            </a:r>
            <a:r>
              <a:rPr lang="en-US" altLang="x-none" sz="1800" b="1">
                <a:latin typeface="Courier New" pitchFamily="49" charset="0"/>
              </a:rPr>
              <a:t>getY() { </a:t>
            </a:r>
            <a:r>
              <a:rPr lang="en-US" altLang="x-none" sz="1800" b="1">
                <a:solidFill>
                  <a:srgbClr val="0033CC"/>
                </a:solidFill>
                <a:latin typeface="Courier New" pitchFamily="49" charset="0"/>
              </a:rPr>
              <a:t>return </a:t>
            </a:r>
            <a:r>
              <a:rPr lang="en-US" altLang="x-none" sz="1800" b="1">
                <a:latin typeface="Courier New" pitchFamily="49" charset="0"/>
              </a:rPr>
              <a:t>y; }</a:t>
            </a:r>
          </a:p>
          <a:p>
            <a:pPr>
              <a:spcBef>
                <a:spcPct val="0"/>
              </a:spcBef>
            </a:pPr>
            <a:r>
              <a:rPr lang="en-US" altLang="x-none" sz="1800" b="1">
                <a:latin typeface="Courier New" pitchFamily="49" charset="0"/>
              </a:rPr>
              <a:t>  </a:t>
            </a:r>
            <a:r>
              <a:rPr lang="en-US" altLang="x-none" sz="1800" b="1">
                <a:solidFill>
                  <a:srgbClr val="0033CC"/>
                </a:solidFill>
                <a:latin typeface="Courier New" pitchFamily="49" charset="0"/>
              </a:rPr>
              <a:t>void </a:t>
            </a:r>
            <a:r>
              <a:rPr lang="en-US" altLang="x-none" sz="1800" b="1">
                <a:latin typeface="Courier New" pitchFamily="49" charset="0"/>
              </a:rPr>
              <a:t>setX(</a:t>
            </a:r>
            <a:r>
              <a:rPr lang="en-US" altLang="x-none" sz="1800" b="1">
                <a:solidFill>
                  <a:srgbClr val="0033CC"/>
                </a:solidFill>
                <a:latin typeface="Courier New" pitchFamily="49" charset="0"/>
              </a:rPr>
              <a:t>int </a:t>
            </a:r>
            <a:r>
              <a:rPr lang="en-US" altLang="x-none" sz="1800" b="1">
                <a:latin typeface="Courier New" pitchFamily="49" charset="0"/>
              </a:rPr>
              <a:t>x) { </a:t>
            </a:r>
            <a:r>
              <a:rPr lang="en-US" altLang="x-none" sz="1800" b="1">
                <a:solidFill>
                  <a:srgbClr val="0033CC"/>
                </a:solidFill>
                <a:latin typeface="Courier New" pitchFamily="49" charset="0"/>
              </a:rPr>
              <a:t>this</a:t>
            </a:r>
            <a:r>
              <a:rPr lang="en-US" altLang="x-none" sz="1800" b="1">
                <a:latin typeface="Courier New" pitchFamily="49" charset="0"/>
              </a:rPr>
              <a:t>.x = x; }</a:t>
            </a:r>
          </a:p>
          <a:p>
            <a:pPr>
              <a:spcBef>
                <a:spcPct val="0"/>
              </a:spcBef>
            </a:pPr>
            <a:r>
              <a:rPr lang="en-US" altLang="x-none" sz="1800" b="1">
                <a:latin typeface="Courier New" pitchFamily="49" charset="0"/>
              </a:rPr>
              <a:t>  </a:t>
            </a:r>
            <a:r>
              <a:rPr lang="en-US" altLang="x-none" sz="1800" b="1">
                <a:solidFill>
                  <a:srgbClr val="0033CC"/>
                </a:solidFill>
                <a:latin typeface="Courier New" pitchFamily="49" charset="0"/>
              </a:rPr>
              <a:t>void </a:t>
            </a:r>
            <a:r>
              <a:rPr lang="en-US" altLang="x-none" sz="1800" b="1">
                <a:latin typeface="Courier New" pitchFamily="49" charset="0"/>
              </a:rPr>
              <a:t>setY(</a:t>
            </a:r>
            <a:r>
              <a:rPr lang="en-US" altLang="x-none" sz="1800" b="1">
                <a:solidFill>
                  <a:srgbClr val="0033CC"/>
                </a:solidFill>
                <a:latin typeface="Courier New" pitchFamily="49" charset="0"/>
              </a:rPr>
              <a:t>int </a:t>
            </a:r>
            <a:r>
              <a:rPr lang="en-US" altLang="x-none" sz="1800" b="1">
                <a:latin typeface="Courier New" pitchFamily="49" charset="0"/>
              </a:rPr>
              <a:t>y) { </a:t>
            </a:r>
            <a:r>
              <a:rPr lang="en-US" altLang="x-none" sz="1800" b="1">
                <a:solidFill>
                  <a:srgbClr val="0033CC"/>
                </a:solidFill>
                <a:latin typeface="Courier New" pitchFamily="49" charset="0"/>
              </a:rPr>
              <a:t>this</a:t>
            </a:r>
            <a:r>
              <a:rPr lang="en-US" altLang="x-none" sz="1800" b="1">
                <a:latin typeface="Courier New" pitchFamily="49" charset="0"/>
              </a:rPr>
              <a:t>.y = y; }</a:t>
            </a:r>
          </a:p>
          <a:p>
            <a:pPr>
              <a:spcBef>
                <a:spcPct val="0"/>
              </a:spcBef>
            </a:pPr>
            <a:r>
              <a:rPr lang="en-US" altLang="x-none" sz="1800" b="1">
                <a:latin typeface="Courier New" pitchFamily="49" charset="0"/>
              </a:rPr>
              <a:t>  </a:t>
            </a:r>
            <a:r>
              <a:rPr lang="en-US" altLang="x-none" sz="1800" b="1">
                <a:solidFill>
                  <a:srgbClr val="0033CC"/>
                </a:solidFill>
                <a:latin typeface="Courier New" pitchFamily="49" charset="0"/>
              </a:rPr>
              <a:t>void</a:t>
            </a:r>
            <a:r>
              <a:rPr lang="en-US" altLang="x-none" sz="1800" b="1">
                <a:latin typeface="Courier New" pitchFamily="49" charset="0"/>
              </a:rPr>
              <a:t> moveBy(</a:t>
            </a:r>
            <a:r>
              <a:rPr lang="en-US" altLang="x-none" sz="1800" b="1">
                <a:solidFill>
                  <a:srgbClr val="0033CC"/>
                </a:solidFill>
                <a:latin typeface="Courier New" pitchFamily="49" charset="0"/>
              </a:rPr>
              <a:t>int</a:t>
            </a:r>
            <a:r>
              <a:rPr lang="en-US" altLang="x-none" sz="1800" b="1">
                <a:latin typeface="Courier New" pitchFamily="49" charset="0"/>
              </a:rPr>
              <a:t> dx, </a:t>
            </a:r>
            <a:r>
              <a:rPr lang="en-US" altLang="x-none" sz="1800" b="1">
                <a:solidFill>
                  <a:srgbClr val="0033CC"/>
                </a:solidFill>
                <a:latin typeface="Courier New" pitchFamily="49" charset="0"/>
              </a:rPr>
              <a:t>int</a:t>
            </a:r>
            <a:r>
              <a:rPr lang="en-US" altLang="x-none" sz="1800" b="1">
                <a:latin typeface="Courier New" pitchFamily="49" charset="0"/>
              </a:rPr>
              <a:t> dy) { ... }</a:t>
            </a:r>
          </a:p>
          <a:p>
            <a:pPr>
              <a:spcBef>
                <a:spcPct val="0"/>
              </a:spcBef>
            </a:pPr>
            <a:r>
              <a:rPr lang="en-US" altLang="x-none" sz="1800" b="1">
                <a:latin typeface="Courier New" pitchFamily="49" charset="0"/>
              </a:rPr>
              <a:t>}</a:t>
            </a: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Espace réservé de la date 2"/>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80899" name="Espace réservé du pied de page 3"/>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B2715425-D13A-467B-AD1A-D954CEEA5CBC}" type="slidenum">
              <a:rPr lang="en-US" altLang="x-none" sz="1400"/>
              <a:pPr/>
              <a:t>94</a:t>
            </a:fld>
            <a:endParaRPr lang="en-US" altLang="x-none" sz="1400"/>
          </a:p>
        </p:txBody>
      </p:sp>
      <p:sp>
        <p:nvSpPr>
          <p:cNvPr id="80900" name="Espace réservé du numéro de diapositive 4"/>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80901" name="Rectangle 2"/>
          <p:cNvSpPr>
            <a:spLocks noGrp="1" noChangeArrowheads="1"/>
          </p:cNvSpPr>
          <p:nvPr>
            <p:ph type="title"/>
          </p:nvPr>
        </p:nvSpPr>
        <p:spPr/>
        <p:txBody>
          <a:bodyPr/>
          <a:lstStyle/>
          <a:p>
            <a:r>
              <a:rPr lang="en-US" altLang="x-none" smtClean="0"/>
              <a:t>3.3 Mise à jour de l’écran</a:t>
            </a:r>
          </a:p>
        </p:txBody>
      </p:sp>
      <p:sp>
        <p:nvSpPr>
          <p:cNvPr id="80902" name="Rectangle 3"/>
          <p:cNvSpPr>
            <a:spLocks noGrp="1" noChangeArrowheads="1"/>
          </p:cNvSpPr>
          <p:nvPr>
            <p:ph type="body" sz="half" idx="4294967295"/>
          </p:nvPr>
        </p:nvSpPr>
        <p:spPr>
          <a:xfrm>
            <a:off x="755650" y="1196975"/>
            <a:ext cx="4745038" cy="3408363"/>
          </a:xfrm>
        </p:spPr>
        <p:txBody>
          <a:bodyPr/>
          <a:lstStyle/>
          <a:p>
            <a:r>
              <a:rPr lang="en-US" altLang="x-none" sz="2800" smtClean="0"/>
              <a:t>collection d’éléments de figure</a:t>
            </a:r>
          </a:p>
          <a:p>
            <a:pPr lvl="1"/>
            <a:r>
              <a:rPr lang="en-US" altLang="x-none" sz="2400" smtClean="0"/>
              <a:t>Qui bouge de façon périodique</a:t>
            </a:r>
          </a:p>
          <a:p>
            <a:pPr lvl="1"/>
            <a:r>
              <a:rPr lang="en-US" altLang="x-none" sz="2400" smtClean="0"/>
              <a:t>Doivent être raffraichis à l’écran dès que nécessaire</a:t>
            </a:r>
          </a:p>
          <a:p>
            <a:pPr lvl="1"/>
            <a:r>
              <a:rPr lang="en-US" altLang="x-none" sz="2400" smtClean="0"/>
              <a:t>Collection complexe</a:t>
            </a:r>
          </a:p>
          <a:p>
            <a:pPr lvl="1"/>
            <a:r>
              <a:rPr lang="en-US" altLang="x-none" sz="2400" smtClean="0"/>
              <a:t>Événements asynchrones</a:t>
            </a:r>
          </a:p>
          <a:p>
            <a:pPr lvl="2"/>
            <a:endParaRPr lang="en-US" altLang="x-none" sz="2000" smtClean="0"/>
          </a:p>
          <a:p>
            <a:pPr lvl="1"/>
            <a:endParaRPr lang="en-US" altLang="x-none" sz="2400" smtClean="0"/>
          </a:p>
        </p:txBody>
      </p:sp>
      <p:grpSp>
        <p:nvGrpSpPr>
          <p:cNvPr id="80903" name="Group 4"/>
          <p:cNvGrpSpPr>
            <a:grpSpLocks/>
          </p:cNvGrpSpPr>
          <p:nvPr/>
        </p:nvGrpSpPr>
        <p:grpSpPr bwMode="auto">
          <a:xfrm>
            <a:off x="5926138" y="2946400"/>
            <a:ext cx="2743200" cy="1905000"/>
            <a:chOff x="816" y="1248"/>
            <a:chExt cx="1728" cy="1200"/>
          </a:xfrm>
        </p:grpSpPr>
        <p:sp>
          <p:nvSpPr>
            <p:cNvPr id="80905" name="Rectangle 5"/>
            <p:cNvSpPr>
              <a:spLocks noChangeArrowheads="1"/>
            </p:cNvSpPr>
            <p:nvPr/>
          </p:nvSpPr>
          <p:spPr bwMode="auto">
            <a:xfrm>
              <a:off x="816" y="1248"/>
              <a:ext cx="1728" cy="1200"/>
            </a:xfrm>
            <a:prstGeom prst="rect">
              <a:avLst/>
            </a:prstGeom>
            <a:solidFill>
              <a:schemeClr va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80906" name="Oval 6"/>
            <p:cNvSpPr>
              <a:spLocks noChangeArrowheads="1"/>
            </p:cNvSpPr>
            <p:nvPr/>
          </p:nvSpPr>
          <p:spPr bwMode="auto">
            <a:xfrm>
              <a:off x="1296" y="1584"/>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80907" name="Oval 7"/>
            <p:cNvSpPr>
              <a:spLocks noChangeArrowheads="1"/>
            </p:cNvSpPr>
            <p:nvPr/>
          </p:nvSpPr>
          <p:spPr bwMode="auto">
            <a:xfrm>
              <a:off x="1008" y="1440"/>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80908" name="Oval 8"/>
            <p:cNvSpPr>
              <a:spLocks noChangeArrowheads="1"/>
            </p:cNvSpPr>
            <p:nvPr/>
          </p:nvSpPr>
          <p:spPr bwMode="auto">
            <a:xfrm>
              <a:off x="2112" y="1728"/>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80909" name="Oval 9"/>
            <p:cNvSpPr>
              <a:spLocks noChangeArrowheads="1"/>
            </p:cNvSpPr>
            <p:nvPr/>
          </p:nvSpPr>
          <p:spPr bwMode="auto">
            <a:xfrm>
              <a:off x="1728" y="1440"/>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80910" name="Line 10"/>
            <p:cNvSpPr>
              <a:spLocks noChangeShapeType="1"/>
            </p:cNvSpPr>
            <p:nvPr/>
          </p:nvSpPr>
          <p:spPr bwMode="auto">
            <a:xfrm>
              <a:off x="1752" y="1464"/>
              <a:ext cx="384"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80911" name="Rectangle 11"/>
            <p:cNvSpPr>
              <a:spLocks noChangeArrowheads="1"/>
            </p:cNvSpPr>
            <p:nvPr/>
          </p:nvSpPr>
          <p:spPr bwMode="auto">
            <a:xfrm>
              <a:off x="1488" y="2112"/>
              <a:ext cx="576" cy="24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80912" name="Oval 12"/>
            <p:cNvSpPr>
              <a:spLocks noChangeArrowheads="1"/>
            </p:cNvSpPr>
            <p:nvPr/>
          </p:nvSpPr>
          <p:spPr bwMode="auto">
            <a:xfrm>
              <a:off x="1461" y="2079"/>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80913" name="Oval 13"/>
            <p:cNvSpPr>
              <a:spLocks noChangeArrowheads="1"/>
            </p:cNvSpPr>
            <p:nvPr/>
          </p:nvSpPr>
          <p:spPr bwMode="auto">
            <a:xfrm>
              <a:off x="1461" y="2325"/>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80914" name="Oval 14"/>
            <p:cNvSpPr>
              <a:spLocks noChangeArrowheads="1"/>
            </p:cNvSpPr>
            <p:nvPr/>
          </p:nvSpPr>
          <p:spPr bwMode="auto">
            <a:xfrm>
              <a:off x="2034" y="2082"/>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sp>
          <p:nvSpPr>
            <p:cNvPr id="80915" name="Oval 15"/>
            <p:cNvSpPr>
              <a:spLocks noChangeArrowheads="1"/>
            </p:cNvSpPr>
            <p:nvPr/>
          </p:nvSpPr>
          <p:spPr bwMode="auto">
            <a:xfrm>
              <a:off x="2037" y="2328"/>
              <a:ext cx="48" cy="48"/>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fr-FR" altLang="x-none"/>
            </a:p>
          </p:txBody>
        </p:sp>
      </p:grpSp>
      <p:sp>
        <p:nvSpPr>
          <p:cNvPr id="80904" name="Text Box 16"/>
          <p:cNvSpPr txBox="1">
            <a:spLocks noChangeArrowheads="1"/>
          </p:cNvSpPr>
          <p:nvPr/>
        </p:nvSpPr>
        <p:spPr bwMode="auto">
          <a:xfrm>
            <a:off x="5915025" y="5003800"/>
            <a:ext cx="27432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r>
              <a:rPr lang="en-US" altLang="x-none" sz="2000" i="1">
                <a:latin typeface="Arial" charset="0"/>
              </a:rPr>
              <a:t>Initiallement, nous gérons un affichage simple</a:t>
            </a: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Espace réservé de la date 2"/>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81923" name="Espace réservé du pied de page 3"/>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06EF86C8-99EB-4792-95B7-704FEF25CB2D}" type="slidenum">
              <a:rPr lang="en-US" altLang="x-none" sz="1400"/>
              <a:pPr/>
              <a:t>95</a:t>
            </a:fld>
            <a:endParaRPr lang="en-US" altLang="x-none" sz="1400"/>
          </a:p>
        </p:txBody>
      </p:sp>
      <p:sp>
        <p:nvSpPr>
          <p:cNvPr id="81924" name="Espace réservé du numéro de diapositive 4"/>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grpSp>
        <p:nvGrpSpPr>
          <p:cNvPr id="81925" name="Group 2"/>
          <p:cNvGrpSpPr>
            <a:grpSpLocks/>
          </p:cNvGrpSpPr>
          <p:nvPr/>
        </p:nvGrpSpPr>
        <p:grpSpPr bwMode="auto">
          <a:xfrm>
            <a:off x="2063750" y="3005138"/>
            <a:ext cx="1330325" cy="541337"/>
            <a:chOff x="1392" y="2256"/>
            <a:chExt cx="838" cy="341"/>
          </a:xfrm>
        </p:grpSpPr>
        <p:sp useBgFill="1">
          <p:nvSpPr>
            <p:cNvPr id="81964" name="Rectangle 3"/>
            <p:cNvSpPr>
              <a:spLocks noChangeArrowheads="1"/>
            </p:cNvSpPr>
            <p:nvPr/>
          </p:nvSpPr>
          <p:spPr bwMode="auto">
            <a:xfrm flipH="1">
              <a:off x="1578" y="2256"/>
              <a:ext cx="652" cy="155"/>
            </a:xfrm>
            <a:prstGeom prst="rect">
              <a:avLst/>
            </a:prstGeom>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useBgFill="1">
          <p:nvSpPr>
            <p:cNvPr id="81965" name="Rectangle 4"/>
            <p:cNvSpPr>
              <a:spLocks noChangeArrowheads="1"/>
            </p:cNvSpPr>
            <p:nvPr/>
          </p:nvSpPr>
          <p:spPr bwMode="auto">
            <a:xfrm flipH="1">
              <a:off x="1488" y="2341"/>
              <a:ext cx="652" cy="155"/>
            </a:xfrm>
            <a:prstGeom prst="rect">
              <a:avLst/>
            </a:prstGeom>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useBgFill="1">
          <p:nvSpPr>
            <p:cNvPr id="81966" name="Rectangle 5"/>
            <p:cNvSpPr>
              <a:spLocks noChangeArrowheads="1"/>
            </p:cNvSpPr>
            <p:nvPr/>
          </p:nvSpPr>
          <p:spPr bwMode="auto">
            <a:xfrm flipH="1">
              <a:off x="1392" y="2442"/>
              <a:ext cx="652" cy="155"/>
            </a:xfrm>
            <a:prstGeom prst="rect">
              <a:avLst/>
            </a:prstGeom>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grpSp>
      <p:sp>
        <p:nvSpPr>
          <p:cNvPr id="81926" name="Oval 6"/>
          <p:cNvSpPr>
            <a:spLocks noChangeArrowheads="1"/>
          </p:cNvSpPr>
          <p:nvPr/>
        </p:nvSpPr>
        <p:spPr bwMode="auto">
          <a:xfrm flipH="1">
            <a:off x="1497013" y="1587500"/>
            <a:ext cx="2217737" cy="2216150"/>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p:nvSpPr>
          <p:cNvPr id="81927" name="Text Box 7"/>
          <p:cNvSpPr txBox="1">
            <a:spLocks noChangeArrowheads="1"/>
          </p:cNvSpPr>
          <p:nvPr/>
        </p:nvSpPr>
        <p:spPr bwMode="auto">
          <a:xfrm>
            <a:off x="2001838" y="1665288"/>
            <a:ext cx="1143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r>
              <a:rPr lang="en-US" altLang="x-none" sz="1800" b="1">
                <a:latin typeface="Arial" charset="0"/>
              </a:rPr>
              <a:t>Figure</a:t>
            </a:r>
          </a:p>
        </p:txBody>
      </p:sp>
      <p:grpSp>
        <p:nvGrpSpPr>
          <p:cNvPr id="81928" name="Group 8"/>
          <p:cNvGrpSpPr>
            <a:grpSpLocks/>
          </p:cNvGrpSpPr>
          <p:nvPr/>
        </p:nvGrpSpPr>
        <p:grpSpPr bwMode="auto">
          <a:xfrm>
            <a:off x="6615113" y="4586288"/>
            <a:ext cx="1330325" cy="541337"/>
            <a:chOff x="1392" y="2256"/>
            <a:chExt cx="838" cy="341"/>
          </a:xfrm>
        </p:grpSpPr>
        <p:sp useBgFill="1">
          <p:nvSpPr>
            <p:cNvPr id="81961" name="Rectangle 9"/>
            <p:cNvSpPr>
              <a:spLocks noChangeArrowheads="1"/>
            </p:cNvSpPr>
            <p:nvPr/>
          </p:nvSpPr>
          <p:spPr bwMode="auto">
            <a:xfrm flipH="1">
              <a:off x="1578" y="2256"/>
              <a:ext cx="652" cy="155"/>
            </a:xfrm>
            <a:prstGeom prst="rect">
              <a:avLst/>
            </a:prstGeom>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useBgFill="1">
          <p:nvSpPr>
            <p:cNvPr id="81962" name="Rectangle 10"/>
            <p:cNvSpPr>
              <a:spLocks noChangeArrowheads="1"/>
            </p:cNvSpPr>
            <p:nvPr/>
          </p:nvSpPr>
          <p:spPr bwMode="auto">
            <a:xfrm flipH="1">
              <a:off x="1488" y="2341"/>
              <a:ext cx="652" cy="155"/>
            </a:xfrm>
            <a:prstGeom prst="rect">
              <a:avLst/>
            </a:prstGeom>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useBgFill="1">
          <p:nvSpPr>
            <p:cNvPr id="81963" name="Rectangle 11"/>
            <p:cNvSpPr>
              <a:spLocks noChangeArrowheads="1"/>
            </p:cNvSpPr>
            <p:nvPr/>
          </p:nvSpPr>
          <p:spPr bwMode="auto">
            <a:xfrm flipH="1">
              <a:off x="1392" y="2442"/>
              <a:ext cx="652" cy="155"/>
            </a:xfrm>
            <a:prstGeom prst="rect">
              <a:avLst/>
            </a:prstGeom>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grpSp>
      <p:sp>
        <p:nvSpPr>
          <p:cNvPr id="81929" name="Oval 12"/>
          <p:cNvSpPr>
            <a:spLocks noChangeArrowheads="1"/>
          </p:cNvSpPr>
          <p:nvPr/>
        </p:nvSpPr>
        <p:spPr bwMode="auto">
          <a:xfrm flipH="1">
            <a:off x="6048375" y="3168650"/>
            <a:ext cx="2217738" cy="2216150"/>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p:nvSpPr>
          <p:cNvPr id="81930" name="Text Box 13"/>
          <p:cNvSpPr txBox="1">
            <a:spLocks noChangeArrowheads="1"/>
          </p:cNvSpPr>
          <p:nvPr/>
        </p:nvSpPr>
        <p:spPr bwMode="auto">
          <a:xfrm>
            <a:off x="6542088" y="3246438"/>
            <a:ext cx="12192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r>
              <a:rPr lang="en-US" altLang="x-none" sz="1800" b="1">
                <a:latin typeface="Arial" charset="0"/>
              </a:rPr>
              <a:t>Line</a:t>
            </a:r>
          </a:p>
        </p:txBody>
      </p:sp>
      <p:sp>
        <p:nvSpPr>
          <p:cNvPr id="81931" name="Rectangle 14"/>
          <p:cNvSpPr>
            <a:spLocks noGrp="1" noChangeArrowheads="1"/>
          </p:cNvSpPr>
          <p:nvPr>
            <p:ph type="title"/>
          </p:nvPr>
        </p:nvSpPr>
        <p:spPr/>
        <p:txBody>
          <a:bodyPr/>
          <a:lstStyle/>
          <a:p>
            <a:r>
              <a:rPr lang="en-US" altLang="x-none" smtClean="0"/>
              <a:t>3.3 Point de jonction</a:t>
            </a:r>
          </a:p>
        </p:txBody>
      </p:sp>
      <p:sp>
        <p:nvSpPr>
          <p:cNvPr id="782351" name="Freeform 15"/>
          <p:cNvSpPr>
            <a:spLocks/>
          </p:cNvSpPr>
          <p:nvPr/>
        </p:nvSpPr>
        <p:spPr bwMode="auto">
          <a:xfrm>
            <a:off x="2759075" y="2401888"/>
            <a:ext cx="2874963" cy="1050925"/>
          </a:xfrm>
          <a:custGeom>
            <a:avLst/>
            <a:gdLst>
              <a:gd name="T0" fmla="*/ 0 w 1811"/>
              <a:gd name="T1" fmla="*/ 1050925 h 662"/>
              <a:gd name="T2" fmla="*/ 911225 w 1811"/>
              <a:gd name="T3" fmla="*/ 0 h 662"/>
              <a:gd name="T4" fmla="*/ 2874963 w 1811"/>
              <a:gd name="T5" fmla="*/ 930275 h 662"/>
              <a:gd name="T6" fmla="*/ 0 60000 65536"/>
              <a:gd name="T7" fmla="*/ 0 60000 65536"/>
              <a:gd name="T8" fmla="*/ 0 60000 65536"/>
            </a:gdLst>
            <a:ahLst/>
            <a:cxnLst>
              <a:cxn ang="T6">
                <a:pos x="T0" y="T1"/>
              </a:cxn>
              <a:cxn ang="T7">
                <a:pos x="T2" y="T3"/>
              </a:cxn>
              <a:cxn ang="T8">
                <a:pos x="T4" y="T5"/>
              </a:cxn>
            </a:cxnLst>
            <a:rect l="0" t="0" r="r" b="b"/>
            <a:pathLst>
              <a:path w="1811" h="662">
                <a:moveTo>
                  <a:pt x="0" y="662"/>
                </a:moveTo>
                <a:lnTo>
                  <a:pt x="574" y="0"/>
                </a:lnTo>
                <a:lnTo>
                  <a:pt x="1811" y="586"/>
                </a:lnTo>
              </a:path>
            </a:pathLst>
          </a:custGeom>
          <a:noFill/>
          <a:ln w="19050" cap="flat" cmpd="sng">
            <a:solidFill>
              <a:schemeClr val="tx1"/>
            </a:solidFill>
            <a:prstDash val="dash"/>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2352" name="Freeform 16"/>
          <p:cNvSpPr>
            <a:spLocks/>
          </p:cNvSpPr>
          <p:nvPr/>
        </p:nvSpPr>
        <p:spPr bwMode="auto">
          <a:xfrm>
            <a:off x="2925763" y="2555875"/>
            <a:ext cx="3267075" cy="1150938"/>
          </a:xfrm>
          <a:custGeom>
            <a:avLst/>
            <a:gdLst>
              <a:gd name="T0" fmla="*/ 0 w 2058"/>
              <a:gd name="T1" fmla="*/ 901700 h 725"/>
              <a:gd name="T2" fmla="*/ 788988 w 2058"/>
              <a:gd name="T3" fmla="*/ 0 h 725"/>
              <a:gd name="T4" fmla="*/ 3267075 w 2058"/>
              <a:gd name="T5" fmla="*/ 1150938 h 725"/>
              <a:gd name="T6" fmla="*/ 0 60000 65536"/>
              <a:gd name="T7" fmla="*/ 0 60000 65536"/>
              <a:gd name="T8" fmla="*/ 0 60000 65536"/>
            </a:gdLst>
            <a:ahLst/>
            <a:cxnLst>
              <a:cxn ang="T6">
                <a:pos x="T0" y="T1"/>
              </a:cxn>
              <a:cxn ang="T7">
                <a:pos x="T2" y="T3"/>
              </a:cxn>
              <a:cxn ang="T8">
                <a:pos x="T4" y="T5"/>
              </a:cxn>
            </a:cxnLst>
            <a:rect l="0" t="0" r="r" b="b"/>
            <a:pathLst>
              <a:path w="2058" h="725">
                <a:moveTo>
                  <a:pt x="0" y="568"/>
                </a:moveTo>
                <a:lnTo>
                  <a:pt x="497" y="0"/>
                </a:lnTo>
                <a:lnTo>
                  <a:pt x="2058" y="725"/>
                </a:lnTo>
              </a:path>
            </a:pathLst>
          </a:custGeom>
          <a:noFill/>
          <a:ln w="19050" cmpd="sng">
            <a:solidFill>
              <a:schemeClr val="tx1"/>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2353" name="Freeform 17"/>
          <p:cNvSpPr>
            <a:spLocks/>
          </p:cNvSpPr>
          <p:nvPr/>
        </p:nvSpPr>
        <p:spPr bwMode="auto">
          <a:xfrm>
            <a:off x="857250" y="1716088"/>
            <a:ext cx="1635125" cy="1779587"/>
          </a:xfrm>
          <a:custGeom>
            <a:avLst/>
            <a:gdLst>
              <a:gd name="T0" fmla="*/ 0 w 1030"/>
              <a:gd name="T1" fmla="*/ 0 h 1121"/>
              <a:gd name="T2" fmla="*/ 1022350 w 1030"/>
              <a:gd name="T3" fmla="*/ 566737 h 1121"/>
              <a:gd name="T4" fmla="*/ 1635125 w 1030"/>
              <a:gd name="T5" fmla="*/ 1779587 h 1121"/>
              <a:gd name="T6" fmla="*/ 0 60000 65536"/>
              <a:gd name="T7" fmla="*/ 0 60000 65536"/>
              <a:gd name="T8" fmla="*/ 0 60000 65536"/>
            </a:gdLst>
            <a:ahLst/>
            <a:cxnLst>
              <a:cxn ang="T6">
                <a:pos x="T0" y="T1"/>
              </a:cxn>
              <a:cxn ang="T7">
                <a:pos x="T2" y="T3"/>
              </a:cxn>
              <a:cxn ang="T8">
                <a:pos x="T4" y="T5"/>
              </a:cxn>
            </a:cxnLst>
            <a:rect l="0" t="0" r="r" b="b"/>
            <a:pathLst>
              <a:path w="1030" h="1121">
                <a:moveTo>
                  <a:pt x="0" y="0"/>
                </a:moveTo>
                <a:lnTo>
                  <a:pt x="644" y="357"/>
                </a:lnTo>
                <a:lnTo>
                  <a:pt x="1030" y="1121"/>
                </a:lnTo>
              </a:path>
            </a:pathLst>
          </a:custGeom>
          <a:noFill/>
          <a:ln w="19050" cmpd="sng">
            <a:solidFill>
              <a:schemeClr val="tx1"/>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2354" name="Freeform 18"/>
          <p:cNvSpPr>
            <a:spLocks/>
          </p:cNvSpPr>
          <p:nvPr/>
        </p:nvSpPr>
        <p:spPr bwMode="auto">
          <a:xfrm>
            <a:off x="6200775" y="3697288"/>
            <a:ext cx="992188" cy="1355725"/>
          </a:xfrm>
          <a:custGeom>
            <a:avLst/>
            <a:gdLst>
              <a:gd name="T0" fmla="*/ 0 w 625"/>
              <a:gd name="T1" fmla="*/ 0 h 854"/>
              <a:gd name="T2" fmla="*/ 247650 w 625"/>
              <a:gd name="T3" fmla="*/ 139700 h 854"/>
              <a:gd name="T4" fmla="*/ 992188 w 625"/>
              <a:gd name="T5" fmla="*/ 1355725 h 854"/>
              <a:gd name="T6" fmla="*/ 0 60000 65536"/>
              <a:gd name="T7" fmla="*/ 0 60000 65536"/>
              <a:gd name="T8" fmla="*/ 0 60000 65536"/>
            </a:gdLst>
            <a:ahLst/>
            <a:cxnLst>
              <a:cxn ang="T6">
                <a:pos x="T0" y="T1"/>
              </a:cxn>
              <a:cxn ang="T7">
                <a:pos x="T2" y="T3"/>
              </a:cxn>
              <a:cxn ang="T8">
                <a:pos x="T4" y="T5"/>
              </a:cxn>
            </a:cxnLst>
            <a:rect l="0" t="0" r="r" b="b"/>
            <a:pathLst>
              <a:path w="625" h="854">
                <a:moveTo>
                  <a:pt x="0" y="0"/>
                </a:moveTo>
                <a:lnTo>
                  <a:pt x="156" y="88"/>
                </a:lnTo>
                <a:lnTo>
                  <a:pt x="625" y="854"/>
                </a:ln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2355" name="Freeform 19"/>
          <p:cNvSpPr>
            <a:spLocks/>
          </p:cNvSpPr>
          <p:nvPr/>
        </p:nvSpPr>
        <p:spPr bwMode="auto">
          <a:xfrm>
            <a:off x="768350" y="1557338"/>
            <a:ext cx="1809750" cy="1862137"/>
          </a:xfrm>
          <a:custGeom>
            <a:avLst/>
            <a:gdLst>
              <a:gd name="T0" fmla="*/ 0 w 916"/>
              <a:gd name="T1" fmla="*/ 0 h 1065"/>
              <a:gd name="T2" fmla="*/ 1027369 w 916"/>
              <a:gd name="T3" fmla="*/ 531540 h 1065"/>
              <a:gd name="T4" fmla="*/ 1809750 w 916"/>
              <a:gd name="T5" fmla="*/ 1862137 h 1065"/>
              <a:gd name="T6" fmla="*/ 0 60000 65536"/>
              <a:gd name="T7" fmla="*/ 0 60000 65536"/>
              <a:gd name="T8" fmla="*/ 0 60000 65536"/>
            </a:gdLst>
            <a:ahLst/>
            <a:cxnLst>
              <a:cxn ang="T6">
                <a:pos x="T0" y="T1"/>
              </a:cxn>
              <a:cxn ang="T7">
                <a:pos x="T2" y="T3"/>
              </a:cxn>
              <a:cxn ang="T8">
                <a:pos x="T4" y="T5"/>
              </a:cxn>
            </a:cxnLst>
            <a:rect l="0" t="0" r="r" b="b"/>
            <a:pathLst>
              <a:path w="916" h="1065">
                <a:moveTo>
                  <a:pt x="0" y="0"/>
                </a:moveTo>
                <a:lnTo>
                  <a:pt x="520" y="304"/>
                </a:lnTo>
                <a:lnTo>
                  <a:pt x="916" y="1065"/>
                </a:lnTo>
              </a:path>
            </a:pathLst>
          </a:custGeom>
          <a:noFill/>
          <a:ln w="19050" cap="flat" cmpd="sng">
            <a:solidFill>
              <a:schemeClr val="tx1"/>
            </a:solidFill>
            <a:prstDash val="dash"/>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2356" name="Freeform 20"/>
          <p:cNvSpPr>
            <a:spLocks/>
          </p:cNvSpPr>
          <p:nvPr/>
        </p:nvSpPr>
        <p:spPr bwMode="auto">
          <a:xfrm>
            <a:off x="5545138" y="3279775"/>
            <a:ext cx="1733550" cy="1720850"/>
          </a:xfrm>
          <a:custGeom>
            <a:avLst/>
            <a:gdLst>
              <a:gd name="T0" fmla="*/ 0 w 1092"/>
              <a:gd name="T1" fmla="*/ 0 h 1084"/>
              <a:gd name="T2" fmla="*/ 923925 w 1092"/>
              <a:gd name="T3" fmla="*/ 428625 h 1084"/>
              <a:gd name="T4" fmla="*/ 1733550 w 1092"/>
              <a:gd name="T5" fmla="*/ 1720850 h 1084"/>
              <a:gd name="T6" fmla="*/ 0 60000 65536"/>
              <a:gd name="T7" fmla="*/ 0 60000 65536"/>
              <a:gd name="T8" fmla="*/ 0 60000 65536"/>
            </a:gdLst>
            <a:ahLst/>
            <a:cxnLst>
              <a:cxn ang="T6">
                <a:pos x="T0" y="T1"/>
              </a:cxn>
              <a:cxn ang="T7">
                <a:pos x="T2" y="T3"/>
              </a:cxn>
              <a:cxn ang="T8">
                <a:pos x="T4" y="T5"/>
              </a:cxn>
            </a:cxnLst>
            <a:rect l="0" t="0" r="r" b="b"/>
            <a:pathLst>
              <a:path w="1092" h="1084">
                <a:moveTo>
                  <a:pt x="0" y="0"/>
                </a:moveTo>
                <a:lnTo>
                  <a:pt x="582" y="270"/>
                </a:lnTo>
                <a:lnTo>
                  <a:pt x="1092" y="1084"/>
                </a:lnTo>
              </a:path>
            </a:pathLst>
          </a:custGeom>
          <a:noFill/>
          <a:ln w="19050" cap="flat" cmpd="sng">
            <a:solidFill>
              <a:schemeClr val="tx1"/>
            </a:solidFill>
            <a:prstDash val="dash"/>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82357" name="Group 21"/>
          <p:cNvGrpSpPr>
            <a:grpSpLocks/>
          </p:cNvGrpSpPr>
          <p:nvPr/>
        </p:nvGrpSpPr>
        <p:grpSpPr bwMode="auto">
          <a:xfrm>
            <a:off x="179388" y="1689100"/>
            <a:ext cx="1354137" cy="1285875"/>
            <a:chOff x="205" y="1441"/>
            <a:chExt cx="853" cy="810"/>
          </a:xfrm>
        </p:grpSpPr>
        <p:sp>
          <p:nvSpPr>
            <p:cNvPr id="81958" name="Text Box 22"/>
            <p:cNvSpPr txBox="1">
              <a:spLocks noChangeArrowheads="1"/>
            </p:cNvSpPr>
            <p:nvPr/>
          </p:nvSpPr>
          <p:spPr bwMode="auto">
            <a:xfrm flipH="1">
              <a:off x="205" y="1925"/>
              <a:ext cx="853"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spcBef>
                  <a:spcPct val="0"/>
                </a:spcBef>
              </a:pPr>
              <a:r>
                <a:rPr lang="en-US" altLang="x-none" sz="1400" b="1">
                  <a:latin typeface="Arial" charset="0"/>
                </a:rPr>
                <a:t>Une méthode est appelée</a:t>
              </a:r>
              <a:endParaRPr lang="en-US" altLang="x-none" sz="1400" b="1" u="sng">
                <a:latin typeface="Arial" charset="0"/>
              </a:endParaRPr>
            </a:p>
          </p:txBody>
        </p:sp>
        <p:sp>
          <p:nvSpPr>
            <p:cNvPr id="81959" name="Line 23"/>
            <p:cNvSpPr>
              <a:spLocks noChangeShapeType="1"/>
            </p:cNvSpPr>
            <p:nvPr/>
          </p:nvSpPr>
          <p:spPr bwMode="auto">
            <a:xfrm flipV="1">
              <a:off x="720" y="1632"/>
              <a:ext cx="48" cy="288"/>
            </a:xfrm>
            <a:prstGeom prst="line">
              <a:avLst/>
            </a:prstGeom>
            <a:noFill/>
            <a:ln w="19050">
              <a:solidFill>
                <a:schemeClr val="fo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60" name="Oval 24"/>
            <p:cNvSpPr>
              <a:spLocks noChangeArrowheads="1"/>
            </p:cNvSpPr>
            <p:nvPr/>
          </p:nvSpPr>
          <p:spPr bwMode="auto">
            <a:xfrm rot="1841154" flipH="1">
              <a:off x="758" y="1441"/>
              <a:ext cx="58" cy="143"/>
            </a:xfrm>
            <a:prstGeom prst="ellipse">
              <a:avLst/>
            </a:prstGeom>
            <a:solidFill>
              <a:schemeClr val="fo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grpSp>
      <p:sp useBgFill="1">
        <p:nvSpPr>
          <p:cNvPr id="81939" name="Oval 25"/>
          <p:cNvSpPr>
            <a:spLocks noChangeArrowheads="1"/>
          </p:cNvSpPr>
          <p:nvPr/>
        </p:nvSpPr>
        <p:spPr bwMode="auto">
          <a:xfrm flipH="1">
            <a:off x="6175375" y="3803650"/>
            <a:ext cx="1130300" cy="403225"/>
          </a:xfrm>
          <a:prstGeom prst="ellipse">
            <a:avLst/>
          </a:prstGeom>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lang="en-US" altLang="x-none" sz="1400">
                <a:latin typeface="Arial" charset="0"/>
              </a:rPr>
              <a:t>dispatch</a:t>
            </a:r>
            <a:endParaRPr lang="en-US" altLang="x-none" sz="1400" u="sng">
              <a:latin typeface="Arial" charset="0"/>
            </a:endParaRPr>
          </a:p>
        </p:txBody>
      </p:sp>
      <p:sp useBgFill="1">
        <p:nvSpPr>
          <p:cNvPr id="81940" name="Oval 26"/>
          <p:cNvSpPr>
            <a:spLocks noChangeArrowheads="1"/>
          </p:cNvSpPr>
          <p:nvPr/>
        </p:nvSpPr>
        <p:spPr bwMode="auto">
          <a:xfrm flipH="1">
            <a:off x="1624013" y="2222500"/>
            <a:ext cx="1130300" cy="403225"/>
          </a:xfrm>
          <a:prstGeom prst="ellipse">
            <a:avLst/>
          </a:prstGeom>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lang="en-US" altLang="x-none" sz="1400">
                <a:latin typeface="Arial" charset="0"/>
              </a:rPr>
              <a:t>dispatch</a:t>
            </a:r>
            <a:endParaRPr lang="en-US" altLang="x-none" sz="1400" u="sng">
              <a:latin typeface="Arial" charset="0"/>
            </a:endParaRPr>
          </a:p>
        </p:txBody>
      </p:sp>
      <p:sp>
        <p:nvSpPr>
          <p:cNvPr id="81941" name="Text Box 27"/>
          <p:cNvSpPr txBox="1">
            <a:spLocks noChangeArrowheads="1"/>
          </p:cNvSpPr>
          <p:nvPr/>
        </p:nvSpPr>
        <p:spPr bwMode="auto">
          <a:xfrm>
            <a:off x="3124200" y="728663"/>
            <a:ext cx="59213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r"/>
            <a:r>
              <a:rPr lang="en-US" altLang="x-none" sz="2400" b="1">
                <a:latin typeface="Arial" charset="0"/>
              </a:rPr>
              <a:t>Les éléments clés dans un graphe dynamique</a:t>
            </a:r>
          </a:p>
        </p:txBody>
      </p:sp>
      <p:grpSp>
        <p:nvGrpSpPr>
          <p:cNvPr id="782364" name="Group 28"/>
          <p:cNvGrpSpPr>
            <a:grpSpLocks/>
          </p:cNvGrpSpPr>
          <p:nvPr/>
        </p:nvGrpSpPr>
        <p:grpSpPr bwMode="auto">
          <a:xfrm>
            <a:off x="5416550" y="1590675"/>
            <a:ext cx="3086100" cy="1793875"/>
            <a:chOff x="3504" y="1365"/>
            <a:chExt cx="1944" cy="1130"/>
          </a:xfrm>
        </p:grpSpPr>
        <p:sp>
          <p:nvSpPr>
            <p:cNvPr id="81955" name="Oval 29"/>
            <p:cNvSpPr>
              <a:spLocks noChangeArrowheads="1"/>
            </p:cNvSpPr>
            <p:nvPr/>
          </p:nvSpPr>
          <p:spPr bwMode="auto">
            <a:xfrm rot="1783049" flipH="1">
              <a:off x="3504" y="2352"/>
              <a:ext cx="58" cy="143"/>
            </a:xfrm>
            <a:prstGeom prst="ellipse">
              <a:avLst/>
            </a:prstGeom>
            <a:solidFill>
              <a:schemeClr val="fo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p:nvSpPr>
            <p:cNvPr id="81956" name="Line 30"/>
            <p:cNvSpPr>
              <a:spLocks noChangeShapeType="1"/>
            </p:cNvSpPr>
            <p:nvPr/>
          </p:nvSpPr>
          <p:spPr bwMode="auto">
            <a:xfrm flipH="1">
              <a:off x="3600" y="1680"/>
              <a:ext cx="864" cy="672"/>
            </a:xfrm>
            <a:prstGeom prst="line">
              <a:avLst/>
            </a:prstGeom>
            <a:noFill/>
            <a:ln w="19050">
              <a:solidFill>
                <a:schemeClr val="fo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957" name="Text Box 31"/>
            <p:cNvSpPr txBox="1">
              <a:spLocks noChangeArrowheads="1"/>
            </p:cNvSpPr>
            <p:nvPr/>
          </p:nvSpPr>
          <p:spPr bwMode="auto">
            <a:xfrm flipH="1">
              <a:off x="4344" y="1365"/>
              <a:ext cx="1104"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spcBef>
                  <a:spcPct val="0"/>
                </a:spcBef>
              </a:pPr>
              <a:r>
                <a:rPr lang="en-US" altLang="x-none" sz="1400" b="1">
                  <a:latin typeface="Arial" charset="0"/>
                </a:rPr>
                <a:t>Une méthode est appelée</a:t>
              </a:r>
              <a:endParaRPr lang="en-US" altLang="x-none" sz="1400" b="1" u="sng">
                <a:latin typeface="Arial" charset="0"/>
              </a:endParaRPr>
            </a:p>
          </p:txBody>
        </p:sp>
      </p:grpSp>
      <p:grpSp>
        <p:nvGrpSpPr>
          <p:cNvPr id="782368" name="Group 32"/>
          <p:cNvGrpSpPr>
            <a:grpSpLocks/>
          </p:cNvGrpSpPr>
          <p:nvPr/>
        </p:nvGrpSpPr>
        <p:grpSpPr bwMode="auto">
          <a:xfrm>
            <a:off x="2346325" y="3265488"/>
            <a:ext cx="2006600" cy="1235075"/>
            <a:chOff x="1632" y="2544"/>
            <a:chExt cx="1264" cy="778"/>
          </a:xfrm>
        </p:grpSpPr>
        <p:sp>
          <p:nvSpPr>
            <p:cNvPr id="81952" name="Text Box 33"/>
            <p:cNvSpPr txBox="1">
              <a:spLocks noChangeArrowheads="1"/>
            </p:cNvSpPr>
            <p:nvPr/>
          </p:nvSpPr>
          <p:spPr bwMode="auto">
            <a:xfrm flipH="1">
              <a:off x="1697" y="2996"/>
              <a:ext cx="1199"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spcBef>
                  <a:spcPct val="0"/>
                </a:spcBef>
              </a:pPr>
              <a:r>
                <a:rPr lang="en-US" altLang="x-none" sz="1400" b="1">
                  <a:latin typeface="Arial" charset="0"/>
                </a:rPr>
                <a:t>Une méthode s’exécute</a:t>
              </a:r>
              <a:endParaRPr lang="en-US" altLang="x-none" sz="1400" b="1" u="sng">
                <a:latin typeface="Arial" charset="0"/>
              </a:endParaRPr>
            </a:p>
          </p:txBody>
        </p:sp>
        <p:sp>
          <p:nvSpPr>
            <p:cNvPr id="81953" name="Oval 34"/>
            <p:cNvSpPr>
              <a:spLocks noChangeArrowheads="1"/>
            </p:cNvSpPr>
            <p:nvPr/>
          </p:nvSpPr>
          <p:spPr bwMode="auto">
            <a:xfrm rot="5677779" flipH="1">
              <a:off x="1675" y="2501"/>
              <a:ext cx="58" cy="143"/>
            </a:xfrm>
            <a:prstGeom prst="ellipse">
              <a:avLst/>
            </a:prstGeom>
            <a:solidFill>
              <a:schemeClr val="fo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p:nvSpPr>
            <p:cNvPr id="81954" name="Line 35"/>
            <p:cNvSpPr>
              <a:spLocks noChangeShapeType="1"/>
            </p:cNvSpPr>
            <p:nvPr/>
          </p:nvSpPr>
          <p:spPr bwMode="auto">
            <a:xfrm flipH="1" flipV="1">
              <a:off x="1776" y="2640"/>
              <a:ext cx="370" cy="336"/>
            </a:xfrm>
            <a:prstGeom prst="line">
              <a:avLst/>
            </a:prstGeom>
            <a:noFill/>
            <a:ln w="19050">
              <a:solidFill>
                <a:schemeClr val="fo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82372" name="Text Box 36"/>
          <p:cNvSpPr txBox="1">
            <a:spLocks noChangeArrowheads="1"/>
          </p:cNvSpPr>
          <p:nvPr/>
        </p:nvSpPr>
        <p:spPr bwMode="auto">
          <a:xfrm flipH="1">
            <a:off x="236538" y="2928938"/>
            <a:ext cx="1382712"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spcBef>
                <a:spcPct val="0"/>
              </a:spcBef>
            </a:pPr>
            <a:r>
              <a:rPr lang="en-US" altLang="x-none" sz="1400" b="1" u="sng">
                <a:latin typeface="Arial" charset="0"/>
              </a:rPr>
              <a:t>et </a:t>
            </a:r>
            <a:r>
              <a:rPr lang="en-US" altLang="x-none" sz="1400" b="1">
                <a:latin typeface="Arial" charset="0"/>
              </a:rPr>
              <a:t>se termine normalement ou non</a:t>
            </a:r>
          </a:p>
        </p:txBody>
      </p:sp>
      <p:grpSp>
        <p:nvGrpSpPr>
          <p:cNvPr id="782373" name="Group 37"/>
          <p:cNvGrpSpPr>
            <a:grpSpLocks/>
          </p:cNvGrpSpPr>
          <p:nvPr/>
        </p:nvGrpSpPr>
        <p:grpSpPr bwMode="auto">
          <a:xfrm>
            <a:off x="3919538" y="4854575"/>
            <a:ext cx="3387725" cy="757238"/>
            <a:chOff x="2561" y="3421"/>
            <a:chExt cx="2134" cy="477"/>
          </a:xfrm>
        </p:grpSpPr>
        <p:sp>
          <p:nvSpPr>
            <p:cNvPr id="81949" name="Text Box 38"/>
            <p:cNvSpPr txBox="1">
              <a:spLocks noChangeArrowheads="1"/>
            </p:cNvSpPr>
            <p:nvPr/>
          </p:nvSpPr>
          <p:spPr bwMode="auto">
            <a:xfrm flipH="1">
              <a:off x="2561" y="3572"/>
              <a:ext cx="1199" cy="3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spcBef>
                  <a:spcPct val="0"/>
                </a:spcBef>
              </a:pPr>
              <a:r>
                <a:rPr lang="en-US" altLang="x-none" sz="1400" b="1">
                  <a:latin typeface="Arial" charset="0"/>
                </a:rPr>
                <a:t>Une méthode s’exécute</a:t>
              </a:r>
              <a:endParaRPr lang="en-US" altLang="x-none" sz="1400" b="1" u="sng">
                <a:latin typeface="Arial" charset="0"/>
              </a:endParaRPr>
            </a:p>
          </p:txBody>
        </p:sp>
        <p:sp>
          <p:nvSpPr>
            <p:cNvPr id="81950" name="Oval 39"/>
            <p:cNvSpPr>
              <a:spLocks noChangeArrowheads="1"/>
            </p:cNvSpPr>
            <p:nvPr/>
          </p:nvSpPr>
          <p:spPr bwMode="auto">
            <a:xfrm rot="5677779" flipH="1">
              <a:off x="4595" y="3378"/>
              <a:ext cx="58" cy="143"/>
            </a:xfrm>
            <a:prstGeom prst="ellipse">
              <a:avLst/>
            </a:prstGeom>
            <a:solidFill>
              <a:schemeClr val="fo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p:nvSpPr>
            <p:cNvPr id="81951" name="Line 40"/>
            <p:cNvSpPr>
              <a:spLocks noChangeShapeType="1"/>
            </p:cNvSpPr>
            <p:nvPr/>
          </p:nvSpPr>
          <p:spPr bwMode="auto">
            <a:xfrm flipV="1">
              <a:off x="3744" y="3492"/>
              <a:ext cx="708" cy="156"/>
            </a:xfrm>
            <a:prstGeom prst="line">
              <a:avLst/>
            </a:prstGeom>
            <a:noFill/>
            <a:ln w="19050">
              <a:solidFill>
                <a:schemeClr val="fo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82377" name="Text Box 41"/>
          <p:cNvSpPr txBox="1">
            <a:spLocks noChangeArrowheads="1"/>
          </p:cNvSpPr>
          <p:nvPr/>
        </p:nvSpPr>
        <p:spPr bwMode="auto">
          <a:xfrm flipH="1">
            <a:off x="2697163" y="4437063"/>
            <a:ext cx="1382712"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spcBef>
                <a:spcPct val="0"/>
              </a:spcBef>
            </a:pPr>
            <a:r>
              <a:rPr lang="en-US" altLang="x-none" sz="1400" b="1" u="sng">
                <a:latin typeface="Arial" charset="0"/>
              </a:rPr>
              <a:t>et </a:t>
            </a:r>
            <a:r>
              <a:rPr lang="en-US" altLang="x-none" sz="1400" b="1">
                <a:latin typeface="Arial" charset="0"/>
              </a:rPr>
              <a:t>se termine normalement ou non</a:t>
            </a:r>
          </a:p>
        </p:txBody>
      </p:sp>
      <p:sp>
        <p:nvSpPr>
          <p:cNvPr id="782378" name="Text Box 42"/>
          <p:cNvSpPr txBox="1">
            <a:spLocks noChangeArrowheads="1"/>
          </p:cNvSpPr>
          <p:nvPr/>
        </p:nvSpPr>
        <p:spPr bwMode="auto">
          <a:xfrm flipH="1">
            <a:off x="4138613" y="5551488"/>
            <a:ext cx="1382712"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spcBef>
                <a:spcPct val="0"/>
              </a:spcBef>
            </a:pPr>
            <a:r>
              <a:rPr lang="en-US" altLang="x-none" sz="1400" b="1" u="sng">
                <a:latin typeface="Arial" charset="0"/>
              </a:rPr>
              <a:t>et </a:t>
            </a:r>
            <a:r>
              <a:rPr lang="en-US" altLang="x-none" sz="1400" b="1">
                <a:latin typeface="Arial" charset="0"/>
              </a:rPr>
              <a:t>se termine normalement ou non</a:t>
            </a:r>
          </a:p>
        </p:txBody>
      </p:sp>
      <p:sp>
        <p:nvSpPr>
          <p:cNvPr id="782379" name="Text Box 43"/>
          <p:cNvSpPr txBox="1">
            <a:spLocks noChangeArrowheads="1"/>
          </p:cNvSpPr>
          <p:nvPr/>
        </p:nvSpPr>
        <p:spPr bwMode="auto">
          <a:xfrm flipH="1">
            <a:off x="7018338" y="2060575"/>
            <a:ext cx="1382712"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spcBef>
                <a:spcPct val="0"/>
              </a:spcBef>
            </a:pPr>
            <a:r>
              <a:rPr lang="en-US" altLang="x-none" sz="1400" b="1" u="sng">
                <a:latin typeface="Arial" charset="0"/>
              </a:rPr>
              <a:t>et </a:t>
            </a:r>
            <a:r>
              <a:rPr lang="en-US" altLang="x-none" sz="1400" b="1">
                <a:latin typeface="Arial" charset="0"/>
              </a:rPr>
              <a:t>se termine normalement ou non</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82353"/>
                                        </p:tgtEl>
                                        <p:attrNameLst>
                                          <p:attrName>style.visibility</p:attrName>
                                        </p:attrNameLst>
                                      </p:cBhvr>
                                      <p:to>
                                        <p:strVal val="visible"/>
                                      </p:to>
                                    </p:set>
                                    <p:animEffect transition="in" filter="wipe(left)">
                                      <p:cBhvr>
                                        <p:cTn id="7" dur="500"/>
                                        <p:tgtEl>
                                          <p:spTgt spid="782353"/>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499"/>
                                          </p:stCondLst>
                                        </p:cTn>
                                        <p:tgtEl>
                                          <p:spTgt spid="782357"/>
                                        </p:tgtEl>
                                        <p:attrNameLst>
                                          <p:attrName>style.visibility</p:attrName>
                                        </p:attrNameLst>
                                      </p:cBhvr>
                                      <p:to>
                                        <p:strVal val="visible"/>
                                      </p:to>
                                    </p:set>
                                  </p:childTnLst>
                                </p:cTn>
                              </p:par>
                            </p:childTnLst>
                          </p:cTn>
                        </p:par>
                        <p:par>
                          <p:cTn id="11" fill="hold" nodeType="afterGroup">
                            <p:stCondLst>
                              <p:cond delay="1000"/>
                            </p:stCondLst>
                            <p:childTnLst>
                              <p:par>
                                <p:cTn id="12" presetID="1" presetClass="entr" presetSubtype="0" fill="hold" nodeType="afterEffect">
                                  <p:stCondLst>
                                    <p:cond delay="0"/>
                                  </p:stCondLst>
                                  <p:childTnLst>
                                    <p:set>
                                      <p:cBhvr>
                                        <p:cTn id="13" dur="1" fill="hold">
                                          <p:stCondLst>
                                            <p:cond delay="499"/>
                                          </p:stCondLst>
                                        </p:cTn>
                                        <p:tgtEl>
                                          <p:spTgt spid="782368"/>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782352"/>
                                        </p:tgtEl>
                                        <p:attrNameLst>
                                          <p:attrName>style.visibility</p:attrName>
                                        </p:attrNameLst>
                                      </p:cBhvr>
                                      <p:to>
                                        <p:strVal val="visible"/>
                                      </p:to>
                                    </p:set>
                                    <p:animEffect transition="in" filter="wipe(left)">
                                      <p:cBhvr>
                                        <p:cTn id="18" dur="500"/>
                                        <p:tgtEl>
                                          <p:spTgt spid="782352"/>
                                        </p:tgtEl>
                                      </p:cBhvr>
                                    </p:animEffect>
                                  </p:childTnLst>
                                </p:cTn>
                              </p:par>
                            </p:childTnLst>
                          </p:cTn>
                        </p:par>
                        <p:par>
                          <p:cTn id="19" fill="hold" nodeType="afterGroup">
                            <p:stCondLst>
                              <p:cond delay="500"/>
                            </p:stCondLst>
                            <p:childTnLst>
                              <p:par>
                                <p:cTn id="20" presetID="1" presetClass="entr" presetSubtype="0" fill="hold" nodeType="afterEffect">
                                  <p:stCondLst>
                                    <p:cond delay="0"/>
                                  </p:stCondLst>
                                  <p:childTnLst>
                                    <p:set>
                                      <p:cBhvr>
                                        <p:cTn id="21" dur="1" fill="hold">
                                          <p:stCondLst>
                                            <p:cond delay="499"/>
                                          </p:stCondLst>
                                        </p:cTn>
                                        <p:tgtEl>
                                          <p:spTgt spid="782364"/>
                                        </p:tgtEl>
                                        <p:attrNameLst>
                                          <p:attrName>style.visibility</p:attrName>
                                        </p:attrNameLst>
                                      </p:cBhvr>
                                      <p:to>
                                        <p:strVal val="visible"/>
                                      </p:to>
                                    </p:set>
                                  </p:childTnLst>
                                </p:cTn>
                              </p:par>
                            </p:childTnLst>
                          </p:cTn>
                        </p:par>
                        <p:par>
                          <p:cTn id="22" fill="hold" nodeType="afterGroup">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782354"/>
                                        </p:tgtEl>
                                        <p:attrNameLst>
                                          <p:attrName>style.visibility</p:attrName>
                                        </p:attrNameLst>
                                      </p:cBhvr>
                                      <p:to>
                                        <p:strVal val="visible"/>
                                      </p:to>
                                    </p:set>
                                    <p:animEffect transition="in" filter="wipe(left)">
                                      <p:cBhvr>
                                        <p:cTn id="25" dur="500"/>
                                        <p:tgtEl>
                                          <p:spTgt spid="782354"/>
                                        </p:tgtEl>
                                      </p:cBhvr>
                                    </p:animEffect>
                                  </p:childTnLst>
                                </p:cTn>
                              </p:par>
                            </p:childTnLst>
                          </p:cTn>
                        </p:par>
                        <p:par>
                          <p:cTn id="26" fill="hold" nodeType="afterGroup">
                            <p:stCondLst>
                              <p:cond delay="1500"/>
                            </p:stCondLst>
                            <p:childTnLst>
                              <p:par>
                                <p:cTn id="27" presetID="1" presetClass="entr" presetSubtype="0" fill="hold" nodeType="afterEffect">
                                  <p:stCondLst>
                                    <p:cond delay="0"/>
                                  </p:stCondLst>
                                  <p:childTnLst>
                                    <p:set>
                                      <p:cBhvr>
                                        <p:cTn id="28" dur="1" fill="hold">
                                          <p:stCondLst>
                                            <p:cond delay="499"/>
                                          </p:stCondLst>
                                        </p:cTn>
                                        <p:tgtEl>
                                          <p:spTgt spid="782373"/>
                                        </p:tgtEl>
                                        <p:attrNameLst>
                                          <p:attrName>style.visibility</p:attrName>
                                        </p:attrNameLst>
                                      </p:cBhvr>
                                      <p:to>
                                        <p:strVal val="visible"/>
                                      </p:to>
                                    </p:set>
                                  </p:childTnLst>
                                </p:cTn>
                              </p:par>
                            </p:childTnLst>
                          </p:cTn>
                        </p:par>
                        <p:par>
                          <p:cTn id="29" fill="hold" nodeType="afterGroup">
                            <p:stCondLst>
                              <p:cond delay="2000"/>
                            </p:stCondLst>
                            <p:childTnLst>
                              <p:par>
                                <p:cTn id="30" presetID="22" presetClass="entr" presetSubtype="2" fill="hold" grpId="0" nodeType="afterEffect">
                                  <p:stCondLst>
                                    <p:cond delay="0"/>
                                  </p:stCondLst>
                                  <p:childTnLst>
                                    <p:set>
                                      <p:cBhvr>
                                        <p:cTn id="31" dur="1" fill="hold">
                                          <p:stCondLst>
                                            <p:cond delay="0"/>
                                          </p:stCondLst>
                                        </p:cTn>
                                        <p:tgtEl>
                                          <p:spTgt spid="782356"/>
                                        </p:tgtEl>
                                        <p:attrNameLst>
                                          <p:attrName>style.visibility</p:attrName>
                                        </p:attrNameLst>
                                      </p:cBhvr>
                                      <p:to>
                                        <p:strVal val="visible"/>
                                      </p:to>
                                    </p:set>
                                    <p:animEffect transition="in" filter="wipe(right)">
                                      <p:cBhvr>
                                        <p:cTn id="32" dur="500"/>
                                        <p:tgtEl>
                                          <p:spTgt spid="782356"/>
                                        </p:tgtEl>
                                      </p:cBhvr>
                                    </p:animEffect>
                                  </p:childTnLst>
                                </p:cTn>
                              </p:par>
                            </p:childTnLst>
                          </p:cTn>
                        </p:par>
                        <p:par>
                          <p:cTn id="33" fill="hold" nodeType="afterGroup">
                            <p:stCondLst>
                              <p:cond delay="2500"/>
                            </p:stCondLst>
                            <p:childTnLst>
                              <p:par>
                                <p:cTn id="34" presetID="22" presetClass="entr" presetSubtype="2" fill="hold" grpId="0" nodeType="afterEffect">
                                  <p:stCondLst>
                                    <p:cond delay="0"/>
                                  </p:stCondLst>
                                  <p:childTnLst>
                                    <p:set>
                                      <p:cBhvr>
                                        <p:cTn id="35" dur="1" fill="hold">
                                          <p:stCondLst>
                                            <p:cond delay="0"/>
                                          </p:stCondLst>
                                        </p:cTn>
                                        <p:tgtEl>
                                          <p:spTgt spid="782351"/>
                                        </p:tgtEl>
                                        <p:attrNameLst>
                                          <p:attrName>style.visibility</p:attrName>
                                        </p:attrNameLst>
                                      </p:cBhvr>
                                      <p:to>
                                        <p:strVal val="visible"/>
                                      </p:to>
                                    </p:set>
                                    <p:animEffect transition="in" filter="wipe(right)">
                                      <p:cBhvr>
                                        <p:cTn id="36" dur="500"/>
                                        <p:tgtEl>
                                          <p:spTgt spid="782351"/>
                                        </p:tgtEl>
                                      </p:cBhvr>
                                    </p:animEffect>
                                  </p:childTnLst>
                                </p:cTn>
                              </p:par>
                            </p:childTnLst>
                          </p:cTn>
                        </p:par>
                        <p:par>
                          <p:cTn id="37" fill="hold" nodeType="afterGroup">
                            <p:stCondLst>
                              <p:cond delay="3000"/>
                            </p:stCondLst>
                            <p:childTnLst>
                              <p:par>
                                <p:cTn id="38" presetID="22" presetClass="entr" presetSubtype="2" fill="hold" grpId="0" nodeType="afterEffect">
                                  <p:stCondLst>
                                    <p:cond delay="0"/>
                                  </p:stCondLst>
                                  <p:childTnLst>
                                    <p:set>
                                      <p:cBhvr>
                                        <p:cTn id="39" dur="1" fill="hold">
                                          <p:stCondLst>
                                            <p:cond delay="0"/>
                                          </p:stCondLst>
                                        </p:cTn>
                                        <p:tgtEl>
                                          <p:spTgt spid="782355"/>
                                        </p:tgtEl>
                                        <p:attrNameLst>
                                          <p:attrName>style.visibility</p:attrName>
                                        </p:attrNameLst>
                                      </p:cBhvr>
                                      <p:to>
                                        <p:strVal val="visible"/>
                                      </p:to>
                                    </p:set>
                                    <p:animEffect transition="in" filter="wipe(right)">
                                      <p:cBhvr>
                                        <p:cTn id="40" dur="500"/>
                                        <p:tgtEl>
                                          <p:spTgt spid="782355"/>
                                        </p:tgtEl>
                                      </p:cBhvr>
                                    </p:animEffect>
                                  </p:childTnLst>
                                </p:cTn>
                              </p:par>
                            </p:childTnLst>
                          </p:cTn>
                        </p:par>
                        <p:par>
                          <p:cTn id="41" fill="hold" nodeType="afterGroup">
                            <p:stCondLst>
                              <p:cond delay="3500"/>
                            </p:stCondLst>
                            <p:childTnLst>
                              <p:par>
                                <p:cTn id="42" presetID="1" presetClass="entr" presetSubtype="0" fill="hold" grpId="0" nodeType="afterEffect">
                                  <p:stCondLst>
                                    <p:cond delay="0"/>
                                  </p:stCondLst>
                                  <p:childTnLst>
                                    <p:set>
                                      <p:cBhvr>
                                        <p:cTn id="43" dur="1" fill="hold">
                                          <p:stCondLst>
                                            <p:cond delay="499"/>
                                          </p:stCondLst>
                                        </p:cTn>
                                        <p:tgtEl>
                                          <p:spTgt spid="782372">
                                            <p:txEl>
                                              <p:pRg st="0" end="0"/>
                                            </p:txEl>
                                          </p:spTgt>
                                        </p:tgtEl>
                                        <p:attrNameLst>
                                          <p:attrName>style.visibility</p:attrName>
                                        </p:attrNameLst>
                                      </p:cBhvr>
                                      <p:to>
                                        <p:strVal val="visible"/>
                                      </p:to>
                                    </p:set>
                                  </p:childTnLst>
                                </p:cTn>
                              </p:par>
                            </p:childTnLst>
                          </p:cTn>
                        </p:par>
                        <p:par>
                          <p:cTn id="44" fill="hold" nodeType="afterGroup">
                            <p:stCondLst>
                              <p:cond delay="4000"/>
                            </p:stCondLst>
                            <p:childTnLst>
                              <p:par>
                                <p:cTn id="45" presetID="1" presetClass="entr" presetSubtype="0" fill="hold" grpId="0" nodeType="afterEffect">
                                  <p:stCondLst>
                                    <p:cond delay="0"/>
                                  </p:stCondLst>
                                  <p:childTnLst>
                                    <p:set>
                                      <p:cBhvr>
                                        <p:cTn id="46" dur="1" fill="hold">
                                          <p:stCondLst>
                                            <p:cond delay="499"/>
                                          </p:stCondLst>
                                        </p:cTn>
                                        <p:tgtEl>
                                          <p:spTgt spid="782377">
                                            <p:txEl>
                                              <p:pRg st="0" end="0"/>
                                            </p:txEl>
                                          </p:spTgt>
                                        </p:tgtEl>
                                        <p:attrNameLst>
                                          <p:attrName>style.visibility</p:attrName>
                                        </p:attrNameLst>
                                      </p:cBhvr>
                                      <p:to>
                                        <p:strVal val="visible"/>
                                      </p:to>
                                    </p:set>
                                  </p:childTnLst>
                                </p:cTn>
                              </p:par>
                            </p:childTnLst>
                          </p:cTn>
                        </p:par>
                        <p:par>
                          <p:cTn id="47" fill="hold" nodeType="afterGroup">
                            <p:stCondLst>
                              <p:cond delay="4500"/>
                            </p:stCondLst>
                            <p:childTnLst>
                              <p:par>
                                <p:cTn id="48" presetID="1" presetClass="entr" presetSubtype="0" fill="hold" grpId="0" nodeType="afterEffect">
                                  <p:stCondLst>
                                    <p:cond delay="0"/>
                                  </p:stCondLst>
                                  <p:childTnLst>
                                    <p:set>
                                      <p:cBhvr>
                                        <p:cTn id="49" dur="1" fill="hold">
                                          <p:stCondLst>
                                            <p:cond delay="499"/>
                                          </p:stCondLst>
                                        </p:cTn>
                                        <p:tgtEl>
                                          <p:spTgt spid="782378">
                                            <p:txEl>
                                              <p:pRg st="0" end="0"/>
                                            </p:txEl>
                                          </p:spTgt>
                                        </p:tgtEl>
                                        <p:attrNameLst>
                                          <p:attrName>style.visibility</p:attrName>
                                        </p:attrNameLst>
                                      </p:cBhvr>
                                      <p:to>
                                        <p:strVal val="visible"/>
                                      </p:to>
                                    </p:set>
                                  </p:childTnLst>
                                </p:cTn>
                              </p:par>
                            </p:childTnLst>
                          </p:cTn>
                        </p:par>
                        <p:par>
                          <p:cTn id="50" fill="hold" nodeType="afterGroup">
                            <p:stCondLst>
                              <p:cond delay="5000"/>
                            </p:stCondLst>
                            <p:childTnLst>
                              <p:par>
                                <p:cTn id="51" presetID="1" presetClass="entr" presetSubtype="0" fill="hold" grpId="0" nodeType="afterEffect">
                                  <p:stCondLst>
                                    <p:cond delay="0"/>
                                  </p:stCondLst>
                                  <p:childTnLst>
                                    <p:set>
                                      <p:cBhvr>
                                        <p:cTn id="52" dur="1" fill="hold">
                                          <p:stCondLst>
                                            <p:cond delay="499"/>
                                          </p:stCondLst>
                                        </p:cTn>
                                        <p:tgtEl>
                                          <p:spTgt spid="7823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2351" grpId="0" animBg="1"/>
      <p:bldP spid="782352" grpId="0" animBg="1"/>
      <p:bldP spid="782353" grpId="0" animBg="1"/>
      <p:bldP spid="782354" grpId="0" animBg="1"/>
      <p:bldP spid="782355" grpId="0" animBg="1"/>
      <p:bldP spid="782356" grpId="0" animBg="1"/>
      <p:bldP spid="782372" grpId="0" build="p" autoUpdateAnimBg="0" advAuto="0"/>
      <p:bldP spid="782377" grpId="0" build="p" autoUpdateAnimBg="0" advAuto="0"/>
      <p:bldP spid="782378" grpId="0" build="p" autoUpdateAnimBg="0" advAuto="0"/>
      <p:bldP spid="782379" grpId="0" build="p" autoUpdateAnimBg="0" advAuto="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Espace réservé de la date 2"/>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82947" name="Espace réservé du pied de page 3"/>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43AE55C5-90AE-4D03-B7C1-04F9356E9FE5}" type="slidenum">
              <a:rPr lang="en-US" altLang="x-none" sz="1400"/>
              <a:pPr/>
              <a:t>96</a:t>
            </a:fld>
            <a:endParaRPr lang="en-US" altLang="x-none" sz="1400"/>
          </a:p>
        </p:txBody>
      </p:sp>
      <p:sp>
        <p:nvSpPr>
          <p:cNvPr id="82948" name="Espace réservé du numéro de diapositive 4"/>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82949" name="Rectangle 2"/>
          <p:cNvSpPr>
            <a:spLocks noGrp="1" noChangeArrowheads="1"/>
          </p:cNvSpPr>
          <p:nvPr>
            <p:ph type="title"/>
          </p:nvPr>
        </p:nvSpPr>
        <p:spPr/>
        <p:txBody>
          <a:bodyPr/>
          <a:lstStyle/>
          <a:p>
            <a:r>
              <a:rPr lang="en-US" altLang="x-none" sz="3200" smtClean="0"/>
              <a:t>3.3 La terminologie des points de jonction</a:t>
            </a:r>
          </a:p>
        </p:txBody>
      </p:sp>
      <p:sp>
        <p:nvSpPr>
          <p:cNvPr id="82950" name="Rectangle 3"/>
          <p:cNvSpPr>
            <a:spLocks noGrp="1" noChangeArrowheads="1"/>
          </p:cNvSpPr>
          <p:nvPr>
            <p:ph type="body" sz="half" idx="4294967295"/>
          </p:nvPr>
        </p:nvSpPr>
        <p:spPr>
          <a:xfrm>
            <a:off x="179388" y="3119438"/>
            <a:ext cx="5013325" cy="1533525"/>
          </a:xfrm>
        </p:spPr>
        <p:txBody>
          <a:bodyPr/>
          <a:lstStyle/>
          <a:p>
            <a:pPr>
              <a:lnSpc>
                <a:spcPct val="75000"/>
              </a:lnSpc>
            </a:pPr>
            <a:r>
              <a:rPr lang="en-US" altLang="x-none" sz="2600" smtClean="0"/>
              <a:t>Différents types de points de jonction</a:t>
            </a:r>
          </a:p>
          <a:p>
            <a:pPr lvl="1">
              <a:lnSpc>
                <a:spcPct val="75000"/>
              </a:lnSpc>
            </a:pPr>
            <a:r>
              <a:rPr lang="en-US" altLang="x-none" sz="2100" smtClean="0"/>
              <a:t>Points de jonction sur les appels de méthodes et les constructeurs</a:t>
            </a:r>
          </a:p>
          <a:p>
            <a:pPr lvl="1">
              <a:lnSpc>
                <a:spcPct val="75000"/>
              </a:lnSpc>
            </a:pPr>
            <a:r>
              <a:rPr lang="en-US" altLang="x-none" sz="2100" smtClean="0"/>
              <a:t>Points de jonction sur l’exécution de méthode et de constructeur </a:t>
            </a:r>
          </a:p>
          <a:p>
            <a:pPr lvl="1">
              <a:lnSpc>
                <a:spcPct val="75000"/>
              </a:lnSpc>
            </a:pPr>
            <a:r>
              <a:rPr lang="en-US" altLang="x-none" sz="2100" smtClean="0"/>
              <a:t>Points de jonction sur les get/set </a:t>
            </a:r>
          </a:p>
          <a:p>
            <a:pPr lvl="1">
              <a:lnSpc>
                <a:spcPct val="75000"/>
              </a:lnSpc>
            </a:pPr>
            <a:r>
              <a:rPr lang="en-US" altLang="x-none" sz="2100" smtClean="0"/>
              <a:t>Points de jonction sur les gestionnaires d’exception</a:t>
            </a:r>
          </a:p>
          <a:p>
            <a:pPr lvl="1">
              <a:lnSpc>
                <a:spcPct val="75000"/>
              </a:lnSpc>
            </a:pPr>
            <a:r>
              <a:rPr lang="en-US" altLang="x-none" sz="2100" smtClean="0"/>
              <a:t>Points de jonctions sur les initialisations statiques et dynamiques</a:t>
            </a:r>
          </a:p>
          <a:p>
            <a:pPr>
              <a:lnSpc>
                <a:spcPct val="75000"/>
              </a:lnSpc>
            </a:pPr>
            <a:endParaRPr lang="en-US" altLang="x-none" sz="2600" smtClean="0">
              <a:solidFill>
                <a:schemeClr val="accent2"/>
              </a:solidFill>
            </a:endParaRPr>
          </a:p>
        </p:txBody>
      </p:sp>
      <p:grpSp>
        <p:nvGrpSpPr>
          <p:cNvPr id="82951" name="Group 4"/>
          <p:cNvGrpSpPr>
            <a:grpSpLocks/>
          </p:cNvGrpSpPr>
          <p:nvPr/>
        </p:nvGrpSpPr>
        <p:grpSpPr bwMode="auto">
          <a:xfrm>
            <a:off x="4097338" y="2254250"/>
            <a:ext cx="1330325" cy="541338"/>
            <a:chOff x="1392" y="2256"/>
            <a:chExt cx="838" cy="341"/>
          </a:xfrm>
        </p:grpSpPr>
        <p:sp useBgFill="1">
          <p:nvSpPr>
            <p:cNvPr id="82965" name="Rectangle 5"/>
            <p:cNvSpPr>
              <a:spLocks noChangeArrowheads="1"/>
            </p:cNvSpPr>
            <p:nvPr/>
          </p:nvSpPr>
          <p:spPr bwMode="auto">
            <a:xfrm flipH="1">
              <a:off x="1578" y="2256"/>
              <a:ext cx="652" cy="155"/>
            </a:xfrm>
            <a:prstGeom prst="rect">
              <a:avLst/>
            </a:prstGeom>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useBgFill="1">
          <p:nvSpPr>
            <p:cNvPr id="82966" name="Rectangle 6"/>
            <p:cNvSpPr>
              <a:spLocks noChangeArrowheads="1"/>
            </p:cNvSpPr>
            <p:nvPr/>
          </p:nvSpPr>
          <p:spPr bwMode="auto">
            <a:xfrm flipH="1">
              <a:off x="1488" y="2341"/>
              <a:ext cx="652" cy="155"/>
            </a:xfrm>
            <a:prstGeom prst="rect">
              <a:avLst/>
            </a:prstGeom>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useBgFill="1">
          <p:nvSpPr>
            <p:cNvPr id="82967" name="Rectangle 7"/>
            <p:cNvSpPr>
              <a:spLocks noChangeArrowheads="1"/>
            </p:cNvSpPr>
            <p:nvPr/>
          </p:nvSpPr>
          <p:spPr bwMode="auto">
            <a:xfrm flipH="1">
              <a:off x="1392" y="2442"/>
              <a:ext cx="652" cy="155"/>
            </a:xfrm>
            <a:prstGeom prst="rect">
              <a:avLst/>
            </a:prstGeom>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grpSp>
      <p:sp>
        <p:nvSpPr>
          <p:cNvPr id="82952" name="Oval 8"/>
          <p:cNvSpPr>
            <a:spLocks noChangeArrowheads="1"/>
          </p:cNvSpPr>
          <p:nvPr/>
        </p:nvSpPr>
        <p:spPr bwMode="auto">
          <a:xfrm flipH="1">
            <a:off x="3530600" y="836613"/>
            <a:ext cx="2217738" cy="2216150"/>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p:nvSpPr>
          <p:cNvPr id="82953" name="Text Box 9"/>
          <p:cNvSpPr txBox="1">
            <a:spLocks noChangeArrowheads="1"/>
          </p:cNvSpPr>
          <p:nvPr/>
        </p:nvSpPr>
        <p:spPr bwMode="auto">
          <a:xfrm>
            <a:off x="3922713" y="952500"/>
            <a:ext cx="14827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r>
              <a:rPr lang="en-US" altLang="x-none" sz="1800" b="1">
                <a:latin typeface="Arial" charset="0"/>
              </a:rPr>
              <a:t>Line</a:t>
            </a:r>
          </a:p>
        </p:txBody>
      </p:sp>
      <p:sp>
        <p:nvSpPr>
          <p:cNvPr id="82954" name="Freeform 10"/>
          <p:cNvSpPr>
            <a:spLocks/>
          </p:cNvSpPr>
          <p:nvPr/>
        </p:nvSpPr>
        <p:spPr bwMode="auto">
          <a:xfrm>
            <a:off x="2441575" y="957263"/>
            <a:ext cx="2084388" cy="1787525"/>
          </a:xfrm>
          <a:custGeom>
            <a:avLst/>
            <a:gdLst>
              <a:gd name="T0" fmla="*/ 0 w 1313"/>
              <a:gd name="T1" fmla="*/ 0 h 1126"/>
              <a:gd name="T2" fmla="*/ 1471613 w 1313"/>
              <a:gd name="T3" fmla="*/ 574675 h 1126"/>
              <a:gd name="T4" fmla="*/ 2084388 w 1313"/>
              <a:gd name="T5" fmla="*/ 1787525 h 1126"/>
              <a:gd name="T6" fmla="*/ 0 60000 65536"/>
              <a:gd name="T7" fmla="*/ 0 60000 65536"/>
              <a:gd name="T8" fmla="*/ 0 60000 65536"/>
            </a:gdLst>
            <a:ahLst/>
            <a:cxnLst>
              <a:cxn ang="T6">
                <a:pos x="T0" y="T1"/>
              </a:cxn>
              <a:cxn ang="T7">
                <a:pos x="T2" y="T3"/>
              </a:cxn>
              <a:cxn ang="T8">
                <a:pos x="T4" y="T5"/>
              </a:cxn>
            </a:cxnLst>
            <a:rect l="0" t="0" r="r" b="b"/>
            <a:pathLst>
              <a:path w="1313" h="1126">
                <a:moveTo>
                  <a:pt x="0" y="0"/>
                </a:moveTo>
                <a:lnTo>
                  <a:pt x="927" y="362"/>
                </a:lnTo>
                <a:lnTo>
                  <a:pt x="1313" y="1126"/>
                </a:lnTo>
              </a:path>
            </a:pathLst>
          </a:custGeom>
          <a:noFill/>
          <a:ln w="19050" cmpd="sng">
            <a:solidFill>
              <a:schemeClr val="tx1"/>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955" name="Freeform 11"/>
          <p:cNvSpPr>
            <a:spLocks/>
          </p:cNvSpPr>
          <p:nvPr/>
        </p:nvSpPr>
        <p:spPr bwMode="auto">
          <a:xfrm>
            <a:off x="2465388" y="855663"/>
            <a:ext cx="2146300" cy="1812925"/>
          </a:xfrm>
          <a:custGeom>
            <a:avLst/>
            <a:gdLst>
              <a:gd name="T0" fmla="*/ 0 w 1352"/>
              <a:gd name="T1" fmla="*/ 0 h 1142"/>
              <a:gd name="T2" fmla="*/ 1517650 w 1352"/>
              <a:gd name="T3" fmla="*/ 604838 h 1142"/>
              <a:gd name="T4" fmla="*/ 2146300 w 1352"/>
              <a:gd name="T5" fmla="*/ 1812925 h 1142"/>
              <a:gd name="T6" fmla="*/ 0 60000 65536"/>
              <a:gd name="T7" fmla="*/ 0 60000 65536"/>
              <a:gd name="T8" fmla="*/ 0 60000 65536"/>
            </a:gdLst>
            <a:ahLst/>
            <a:cxnLst>
              <a:cxn ang="T6">
                <a:pos x="T0" y="T1"/>
              </a:cxn>
              <a:cxn ang="T7">
                <a:pos x="T2" y="T3"/>
              </a:cxn>
              <a:cxn ang="T8">
                <a:pos x="T4" y="T5"/>
              </a:cxn>
            </a:cxnLst>
            <a:rect l="0" t="0" r="r" b="b"/>
            <a:pathLst>
              <a:path w="1352" h="1142">
                <a:moveTo>
                  <a:pt x="0" y="0"/>
                </a:moveTo>
                <a:lnTo>
                  <a:pt x="956" y="381"/>
                </a:lnTo>
                <a:lnTo>
                  <a:pt x="1352" y="1142"/>
                </a:lnTo>
              </a:path>
            </a:pathLst>
          </a:custGeom>
          <a:noFill/>
          <a:ln w="19050" cap="flat" cmpd="sng">
            <a:solidFill>
              <a:schemeClr val="tx1"/>
            </a:solidFill>
            <a:prstDash val="dash"/>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useBgFill="1">
        <p:nvSpPr>
          <p:cNvPr id="82956" name="Oval 12"/>
          <p:cNvSpPr>
            <a:spLocks noChangeArrowheads="1"/>
          </p:cNvSpPr>
          <p:nvPr/>
        </p:nvSpPr>
        <p:spPr bwMode="auto">
          <a:xfrm flipH="1">
            <a:off x="3657600" y="1471613"/>
            <a:ext cx="1130300" cy="403225"/>
          </a:xfrm>
          <a:prstGeom prst="ellipse">
            <a:avLst/>
          </a:prstGeom>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0"/>
              </a:spcBef>
            </a:pPr>
            <a:r>
              <a:rPr lang="en-US" altLang="x-none" sz="1400">
                <a:latin typeface="Arial" charset="0"/>
              </a:rPr>
              <a:t>dispatch</a:t>
            </a:r>
            <a:endParaRPr lang="en-US" altLang="x-none" sz="1400" u="sng">
              <a:latin typeface="Arial" charset="0"/>
            </a:endParaRPr>
          </a:p>
        </p:txBody>
      </p:sp>
      <p:sp>
        <p:nvSpPr>
          <p:cNvPr id="82957" name="Text Box 13"/>
          <p:cNvSpPr txBox="1">
            <a:spLocks noChangeArrowheads="1"/>
          </p:cNvSpPr>
          <p:nvPr/>
        </p:nvSpPr>
        <p:spPr bwMode="auto">
          <a:xfrm flipH="1">
            <a:off x="250825" y="1096963"/>
            <a:ext cx="230505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spcBef>
                <a:spcPct val="0"/>
              </a:spcBef>
            </a:pPr>
            <a:r>
              <a:rPr lang="en-US" altLang="x-none" sz="2000" b="1">
                <a:latin typeface="Arial" charset="0"/>
              </a:rPr>
              <a:t>Point de jonction sur des appels de méthodes</a:t>
            </a:r>
          </a:p>
        </p:txBody>
      </p:sp>
      <p:sp>
        <p:nvSpPr>
          <p:cNvPr id="82958" name="Line 14"/>
          <p:cNvSpPr>
            <a:spLocks noChangeShapeType="1"/>
          </p:cNvSpPr>
          <p:nvPr/>
        </p:nvSpPr>
        <p:spPr bwMode="auto">
          <a:xfrm flipH="1" flipV="1">
            <a:off x="4643438" y="2565400"/>
            <a:ext cx="2449512" cy="71438"/>
          </a:xfrm>
          <a:prstGeom prst="line">
            <a:avLst/>
          </a:prstGeom>
          <a:noFill/>
          <a:ln w="19050">
            <a:solidFill>
              <a:schemeClr val="fo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959" name="Freeform 15"/>
          <p:cNvSpPr>
            <a:spLocks/>
          </p:cNvSpPr>
          <p:nvPr/>
        </p:nvSpPr>
        <p:spPr bwMode="auto">
          <a:xfrm>
            <a:off x="4799013" y="1665288"/>
            <a:ext cx="1866900" cy="1050925"/>
          </a:xfrm>
          <a:custGeom>
            <a:avLst/>
            <a:gdLst>
              <a:gd name="T0" fmla="*/ 0 w 1176"/>
              <a:gd name="T1" fmla="*/ 1050925 h 662"/>
              <a:gd name="T2" fmla="*/ 911225 w 1176"/>
              <a:gd name="T3" fmla="*/ 0 h 662"/>
              <a:gd name="T4" fmla="*/ 1866900 w 1176"/>
              <a:gd name="T5" fmla="*/ 438150 h 662"/>
              <a:gd name="T6" fmla="*/ 0 60000 65536"/>
              <a:gd name="T7" fmla="*/ 0 60000 65536"/>
              <a:gd name="T8" fmla="*/ 0 60000 65536"/>
            </a:gdLst>
            <a:ahLst/>
            <a:cxnLst>
              <a:cxn ang="T6">
                <a:pos x="T0" y="T1"/>
              </a:cxn>
              <a:cxn ang="T7">
                <a:pos x="T2" y="T3"/>
              </a:cxn>
              <a:cxn ang="T8">
                <a:pos x="T4" y="T5"/>
              </a:cxn>
            </a:cxnLst>
            <a:rect l="0" t="0" r="r" b="b"/>
            <a:pathLst>
              <a:path w="1176" h="662">
                <a:moveTo>
                  <a:pt x="0" y="662"/>
                </a:moveTo>
                <a:lnTo>
                  <a:pt x="574" y="0"/>
                </a:lnTo>
                <a:lnTo>
                  <a:pt x="1176" y="276"/>
                </a:lnTo>
              </a:path>
            </a:pathLst>
          </a:custGeom>
          <a:noFill/>
          <a:ln w="19050" cap="flat" cmpd="sng">
            <a:solidFill>
              <a:schemeClr val="tx1"/>
            </a:solidFill>
            <a:prstDash val="dash"/>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960" name="Freeform 16"/>
          <p:cNvSpPr>
            <a:spLocks/>
          </p:cNvSpPr>
          <p:nvPr/>
        </p:nvSpPr>
        <p:spPr bwMode="auto">
          <a:xfrm>
            <a:off x="4965700" y="1819275"/>
            <a:ext cx="1412875" cy="901700"/>
          </a:xfrm>
          <a:custGeom>
            <a:avLst/>
            <a:gdLst>
              <a:gd name="T0" fmla="*/ 0 w 890"/>
              <a:gd name="T1" fmla="*/ 901700 h 568"/>
              <a:gd name="T2" fmla="*/ 788988 w 890"/>
              <a:gd name="T3" fmla="*/ 0 h 568"/>
              <a:gd name="T4" fmla="*/ 1412875 w 890"/>
              <a:gd name="T5" fmla="*/ 284163 h 568"/>
              <a:gd name="T6" fmla="*/ 0 60000 65536"/>
              <a:gd name="T7" fmla="*/ 0 60000 65536"/>
              <a:gd name="T8" fmla="*/ 0 60000 65536"/>
            </a:gdLst>
            <a:ahLst/>
            <a:cxnLst>
              <a:cxn ang="T6">
                <a:pos x="T0" y="T1"/>
              </a:cxn>
              <a:cxn ang="T7">
                <a:pos x="T2" y="T3"/>
              </a:cxn>
              <a:cxn ang="T8">
                <a:pos x="T4" y="T5"/>
              </a:cxn>
            </a:cxnLst>
            <a:rect l="0" t="0" r="r" b="b"/>
            <a:pathLst>
              <a:path w="890" h="568">
                <a:moveTo>
                  <a:pt x="0" y="568"/>
                </a:moveTo>
                <a:lnTo>
                  <a:pt x="497" y="0"/>
                </a:lnTo>
                <a:lnTo>
                  <a:pt x="890" y="179"/>
                </a:lnTo>
              </a:path>
            </a:pathLst>
          </a:custGeom>
          <a:noFill/>
          <a:ln w="19050" cmpd="sng">
            <a:solidFill>
              <a:schemeClr val="tx1"/>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961" name="Oval 17"/>
          <p:cNvSpPr>
            <a:spLocks noChangeArrowheads="1"/>
          </p:cNvSpPr>
          <p:nvPr/>
        </p:nvSpPr>
        <p:spPr bwMode="auto">
          <a:xfrm rot="5677779" flipH="1">
            <a:off x="4469606" y="2439195"/>
            <a:ext cx="92075" cy="227012"/>
          </a:xfrm>
          <a:prstGeom prst="ellipse">
            <a:avLst/>
          </a:prstGeom>
          <a:solidFill>
            <a:schemeClr val="fo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p:nvSpPr>
          <p:cNvPr id="82962" name="Text Box 18"/>
          <p:cNvSpPr txBox="1">
            <a:spLocks noChangeArrowheads="1"/>
          </p:cNvSpPr>
          <p:nvPr/>
        </p:nvSpPr>
        <p:spPr bwMode="auto">
          <a:xfrm flipH="1">
            <a:off x="6732588" y="2492375"/>
            <a:ext cx="2246312" cy="1311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spcBef>
                <a:spcPct val="0"/>
              </a:spcBef>
            </a:pPr>
            <a:r>
              <a:rPr lang="en-US" altLang="x-none" sz="2000" b="1">
                <a:latin typeface="Arial" charset="0"/>
              </a:rPr>
              <a:t>Points de jonction sur des exécutions de méthodes</a:t>
            </a:r>
            <a:endParaRPr lang="en-US" altLang="x-none" sz="2000" b="1" u="sng">
              <a:latin typeface="Arial" charset="0"/>
            </a:endParaRPr>
          </a:p>
        </p:txBody>
      </p:sp>
      <p:sp>
        <p:nvSpPr>
          <p:cNvPr id="82963" name="Line 19"/>
          <p:cNvSpPr>
            <a:spLocks noChangeShapeType="1"/>
          </p:cNvSpPr>
          <p:nvPr/>
        </p:nvSpPr>
        <p:spPr bwMode="auto">
          <a:xfrm flipV="1">
            <a:off x="2205038" y="1114425"/>
            <a:ext cx="381000" cy="195263"/>
          </a:xfrm>
          <a:prstGeom prst="line">
            <a:avLst/>
          </a:prstGeom>
          <a:noFill/>
          <a:ln w="19050">
            <a:solidFill>
              <a:schemeClr val="fo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964" name="Oval 20"/>
          <p:cNvSpPr>
            <a:spLocks noChangeArrowheads="1"/>
          </p:cNvSpPr>
          <p:nvPr/>
        </p:nvSpPr>
        <p:spPr bwMode="auto">
          <a:xfrm rot="1783049" flipH="1">
            <a:off x="2662238" y="908050"/>
            <a:ext cx="92075" cy="227013"/>
          </a:xfrm>
          <a:prstGeom prst="ellipse">
            <a:avLst/>
          </a:prstGeom>
          <a:solidFill>
            <a:schemeClr val="fo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Espace réservé de la date 4"/>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83971" name="Espace réservé du pied de page 5"/>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7DED57BA-8571-4B75-B5B9-F1CC4805B769}" type="slidenum">
              <a:rPr lang="en-US" altLang="x-none" sz="1400"/>
              <a:pPr/>
              <a:t>97</a:t>
            </a:fld>
            <a:endParaRPr lang="en-US" altLang="x-none" sz="1400"/>
          </a:p>
        </p:txBody>
      </p:sp>
      <p:sp>
        <p:nvSpPr>
          <p:cNvPr id="83972" name="Espace réservé du numéro de diapositive 6"/>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83973" name="Rectangle 2"/>
          <p:cNvSpPr>
            <a:spLocks noGrp="1" noChangeArrowheads="1"/>
          </p:cNvSpPr>
          <p:nvPr>
            <p:ph type="title"/>
          </p:nvPr>
        </p:nvSpPr>
        <p:spPr/>
        <p:txBody>
          <a:bodyPr/>
          <a:lstStyle/>
          <a:p>
            <a:r>
              <a:rPr lang="en-US" altLang="x-none" sz="3200" smtClean="0"/>
              <a:t>3.3 La terminologie des points de jonction</a:t>
            </a:r>
          </a:p>
        </p:txBody>
      </p:sp>
      <p:grpSp>
        <p:nvGrpSpPr>
          <p:cNvPr id="83974" name="Group 3"/>
          <p:cNvGrpSpPr>
            <a:grpSpLocks/>
          </p:cNvGrpSpPr>
          <p:nvPr/>
        </p:nvGrpSpPr>
        <p:grpSpPr bwMode="auto">
          <a:xfrm>
            <a:off x="5965825" y="2636838"/>
            <a:ext cx="1846263" cy="1684337"/>
            <a:chOff x="3117" y="1344"/>
            <a:chExt cx="1042" cy="1042"/>
          </a:xfrm>
        </p:grpSpPr>
        <p:sp useBgFill="1">
          <p:nvSpPr>
            <p:cNvPr id="84000" name="Rectangle 4"/>
            <p:cNvSpPr>
              <a:spLocks noChangeArrowheads="1"/>
            </p:cNvSpPr>
            <p:nvPr/>
          </p:nvSpPr>
          <p:spPr bwMode="auto">
            <a:xfrm flipH="1">
              <a:off x="3522" y="2010"/>
              <a:ext cx="487" cy="116"/>
            </a:xfrm>
            <a:prstGeom prst="rect">
              <a:avLst/>
            </a:prstGeom>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useBgFill="1">
          <p:nvSpPr>
            <p:cNvPr id="84001" name="Rectangle 5"/>
            <p:cNvSpPr>
              <a:spLocks noChangeArrowheads="1"/>
            </p:cNvSpPr>
            <p:nvPr/>
          </p:nvSpPr>
          <p:spPr bwMode="auto">
            <a:xfrm flipH="1">
              <a:off x="3455" y="2074"/>
              <a:ext cx="486" cy="115"/>
            </a:xfrm>
            <a:prstGeom prst="rect">
              <a:avLst/>
            </a:prstGeom>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useBgFill="1">
          <p:nvSpPr>
            <p:cNvPr id="84002" name="Rectangle 6"/>
            <p:cNvSpPr>
              <a:spLocks noChangeArrowheads="1"/>
            </p:cNvSpPr>
            <p:nvPr/>
          </p:nvSpPr>
          <p:spPr bwMode="auto">
            <a:xfrm flipH="1">
              <a:off x="3383" y="2149"/>
              <a:ext cx="487" cy="116"/>
            </a:xfrm>
            <a:prstGeom prst="rect">
              <a:avLst/>
            </a:prstGeom>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p:nvSpPr>
            <p:cNvPr id="84003" name="Oval 7"/>
            <p:cNvSpPr>
              <a:spLocks noChangeArrowheads="1"/>
            </p:cNvSpPr>
            <p:nvPr/>
          </p:nvSpPr>
          <p:spPr bwMode="auto">
            <a:xfrm flipH="1">
              <a:off x="3117" y="1344"/>
              <a:ext cx="1042" cy="1042"/>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p:nvSpPr>
            <p:cNvPr id="84004" name="Text Box 8"/>
            <p:cNvSpPr txBox="1">
              <a:spLocks noChangeArrowheads="1"/>
            </p:cNvSpPr>
            <p:nvPr/>
          </p:nvSpPr>
          <p:spPr bwMode="auto">
            <a:xfrm>
              <a:off x="3350" y="1381"/>
              <a:ext cx="571" cy="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r>
                <a:rPr lang="en-US" altLang="x-none" sz="1600" b="1">
                  <a:latin typeface="Arial" charset="0"/>
                </a:rPr>
                <a:t>Line</a:t>
              </a:r>
            </a:p>
          </p:txBody>
        </p:sp>
      </p:grpSp>
      <p:grpSp>
        <p:nvGrpSpPr>
          <p:cNvPr id="83975" name="Group 9"/>
          <p:cNvGrpSpPr>
            <a:grpSpLocks/>
          </p:cNvGrpSpPr>
          <p:nvPr/>
        </p:nvGrpSpPr>
        <p:grpSpPr bwMode="auto">
          <a:xfrm>
            <a:off x="2147888" y="3395663"/>
            <a:ext cx="1654175" cy="1654175"/>
            <a:chOff x="733" y="1810"/>
            <a:chExt cx="1042" cy="1042"/>
          </a:xfrm>
        </p:grpSpPr>
        <p:sp useBgFill="1">
          <p:nvSpPr>
            <p:cNvPr id="83995" name="Rectangle 10"/>
            <p:cNvSpPr>
              <a:spLocks noChangeArrowheads="1"/>
            </p:cNvSpPr>
            <p:nvPr/>
          </p:nvSpPr>
          <p:spPr bwMode="auto">
            <a:xfrm flipH="1">
              <a:off x="1138" y="2476"/>
              <a:ext cx="487" cy="116"/>
            </a:xfrm>
            <a:prstGeom prst="rect">
              <a:avLst/>
            </a:prstGeom>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useBgFill="1">
          <p:nvSpPr>
            <p:cNvPr id="83996" name="Rectangle 11"/>
            <p:cNvSpPr>
              <a:spLocks noChangeArrowheads="1"/>
            </p:cNvSpPr>
            <p:nvPr/>
          </p:nvSpPr>
          <p:spPr bwMode="auto">
            <a:xfrm flipH="1">
              <a:off x="1071" y="2540"/>
              <a:ext cx="486" cy="116"/>
            </a:xfrm>
            <a:prstGeom prst="rect">
              <a:avLst/>
            </a:prstGeom>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useBgFill="1">
          <p:nvSpPr>
            <p:cNvPr id="83997" name="Rectangle 12"/>
            <p:cNvSpPr>
              <a:spLocks noChangeArrowheads="1"/>
            </p:cNvSpPr>
            <p:nvPr/>
          </p:nvSpPr>
          <p:spPr bwMode="auto">
            <a:xfrm flipH="1">
              <a:off x="999" y="2615"/>
              <a:ext cx="487" cy="116"/>
            </a:xfrm>
            <a:prstGeom prst="rect">
              <a:avLst/>
            </a:prstGeom>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p:nvSpPr>
            <p:cNvPr id="83998" name="Oval 13"/>
            <p:cNvSpPr>
              <a:spLocks noChangeArrowheads="1"/>
            </p:cNvSpPr>
            <p:nvPr/>
          </p:nvSpPr>
          <p:spPr bwMode="auto">
            <a:xfrm flipH="1">
              <a:off x="733" y="1810"/>
              <a:ext cx="1042" cy="1042"/>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p:nvSpPr>
            <p:cNvPr id="83999" name="Text Box 14"/>
            <p:cNvSpPr txBox="1">
              <a:spLocks noChangeArrowheads="1"/>
            </p:cNvSpPr>
            <p:nvPr/>
          </p:nvSpPr>
          <p:spPr bwMode="auto">
            <a:xfrm>
              <a:off x="970" y="1847"/>
              <a:ext cx="53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r>
                <a:rPr lang="en-US" altLang="x-none" sz="1600" b="1">
                  <a:latin typeface="Arial" charset="0"/>
                </a:rPr>
                <a:t>Figure</a:t>
              </a:r>
            </a:p>
          </p:txBody>
        </p:sp>
      </p:grpSp>
      <p:sp>
        <p:nvSpPr>
          <p:cNvPr id="83976" name="Freeform 15"/>
          <p:cNvSpPr>
            <a:spLocks/>
          </p:cNvSpPr>
          <p:nvPr/>
        </p:nvSpPr>
        <p:spPr bwMode="auto">
          <a:xfrm>
            <a:off x="1901825" y="3511550"/>
            <a:ext cx="1085850" cy="1262063"/>
          </a:xfrm>
          <a:custGeom>
            <a:avLst/>
            <a:gdLst>
              <a:gd name="T0" fmla="*/ 0 w 916"/>
              <a:gd name="T1" fmla="*/ 0 h 1065"/>
              <a:gd name="T2" fmla="*/ 616421 w 916"/>
              <a:gd name="T3" fmla="*/ 360251 h 1065"/>
              <a:gd name="T4" fmla="*/ 1085850 w 916"/>
              <a:gd name="T5" fmla="*/ 1262063 h 1065"/>
              <a:gd name="T6" fmla="*/ 0 60000 65536"/>
              <a:gd name="T7" fmla="*/ 0 60000 65536"/>
              <a:gd name="T8" fmla="*/ 0 60000 65536"/>
            </a:gdLst>
            <a:ahLst/>
            <a:cxnLst>
              <a:cxn ang="T6">
                <a:pos x="T0" y="T1"/>
              </a:cxn>
              <a:cxn ang="T7">
                <a:pos x="T2" y="T3"/>
              </a:cxn>
              <a:cxn ang="T8">
                <a:pos x="T4" y="T5"/>
              </a:cxn>
            </a:cxnLst>
            <a:rect l="0" t="0" r="r" b="b"/>
            <a:pathLst>
              <a:path w="916" h="1065">
                <a:moveTo>
                  <a:pt x="0" y="0"/>
                </a:moveTo>
                <a:lnTo>
                  <a:pt x="520" y="304"/>
                </a:lnTo>
                <a:lnTo>
                  <a:pt x="916" y="1065"/>
                </a:lnTo>
              </a:path>
            </a:pathLst>
          </a:custGeom>
          <a:noFill/>
          <a:ln w="19050" cap="flat" cmpd="sng">
            <a:solidFill>
              <a:schemeClr val="tx1"/>
            </a:solidFill>
            <a:prstDash val="dash"/>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977" name="Freeform 16"/>
          <p:cNvSpPr>
            <a:spLocks/>
          </p:cNvSpPr>
          <p:nvPr/>
        </p:nvSpPr>
        <p:spPr bwMode="auto">
          <a:xfrm>
            <a:off x="1703388" y="3503613"/>
            <a:ext cx="1220787" cy="1327150"/>
          </a:xfrm>
          <a:custGeom>
            <a:avLst/>
            <a:gdLst>
              <a:gd name="T0" fmla="*/ 0 w 1030"/>
              <a:gd name="T1" fmla="*/ 0 h 1121"/>
              <a:gd name="T2" fmla="*/ 763288 w 1030"/>
              <a:gd name="T3" fmla="*/ 422652 h 1121"/>
              <a:gd name="T4" fmla="*/ 1220787 w 1030"/>
              <a:gd name="T5" fmla="*/ 1327150 h 1121"/>
              <a:gd name="T6" fmla="*/ 0 60000 65536"/>
              <a:gd name="T7" fmla="*/ 0 60000 65536"/>
              <a:gd name="T8" fmla="*/ 0 60000 65536"/>
            </a:gdLst>
            <a:ahLst/>
            <a:cxnLst>
              <a:cxn ang="T6">
                <a:pos x="T0" y="T1"/>
              </a:cxn>
              <a:cxn ang="T7">
                <a:pos x="T2" y="T3"/>
              </a:cxn>
              <a:cxn ang="T8">
                <a:pos x="T4" y="T5"/>
              </a:cxn>
            </a:cxnLst>
            <a:rect l="0" t="0" r="r" b="b"/>
            <a:pathLst>
              <a:path w="1030" h="1121">
                <a:moveTo>
                  <a:pt x="0" y="0"/>
                </a:moveTo>
                <a:lnTo>
                  <a:pt x="644" y="357"/>
                </a:lnTo>
                <a:lnTo>
                  <a:pt x="1030" y="1121"/>
                </a:lnTo>
              </a:path>
            </a:pathLst>
          </a:custGeom>
          <a:noFill/>
          <a:ln w="19050" cmpd="sng">
            <a:solidFill>
              <a:schemeClr val="tx1"/>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978" name="Freeform 17"/>
          <p:cNvSpPr>
            <a:spLocks/>
          </p:cNvSpPr>
          <p:nvPr/>
        </p:nvSpPr>
        <p:spPr bwMode="auto">
          <a:xfrm>
            <a:off x="3055938" y="3254375"/>
            <a:ext cx="2425700" cy="1546225"/>
          </a:xfrm>
          <a:custGeom>
            <a:avLst/>
            <a:gdLst>
              <a:gd name="T0" fmla="*/ 0 w 1528"/>
              <a:gd name="T1" fmla="*/ 1546225 h 974"/>
              <a:gd name="T2" fmla="*/ 700088 w 1528"/>
              <a:gd name="T3" fmla="*/ 636588 h 974"/>
              <a:gd name="T4" fmla="*/ 2425700 w 1528"/>
              <a:gd name="T5" fmla="*/ 0 h 974"/>
              <a:gd name="T6" fmla="*/ 0 60000 65536"/>
              <a:gd name="T7" fmla="*/ 0 60000 65536"/>
              <a:gd name="T8" fmla="*/ 0 60000 65536"/>
            </a:gdLst>
            <a:ahLst/>
            <a:cxnLst>
              <a:cxn ang="T6">
                <a:pos x="T0" y="T1"/>
              </a:cxn>
              <a:cxn ang="T7">
                <a:pos x="T2" y="T3"/>
              </a:cxn>
              <a:cxn ang="T8">
                <a:pos x="T4" y="T5"/>
              </a:cxn>
            </a:cxnLst>
            <a:rect l="0" t="0" r="r" b="b"/>
            <a:pathLst>
              <a:path w="1528" h="974">
                <a:moveTo>
                  <a:pt x="0" y="974"/>
                </a:moveTo>
                <a:lnTo>
                  <a:pt x="441" y="401"/>
                </a:lnTo>
                <a:lnTo>
                  <a:pt x="1528" y="0"/>
                </a:lnTo>
              </a:path>
            </a:pathLst>
          </a:custGeom>
          <a:noFill/>
          <a:ln w="19050" cap="flat" cmpd="sng">
            <a:solidFill>
              <a:schemeClr val="tx1"/>
            </a:solidFill>
            <a:prstDash val="dash"/>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979" name="Freeform 18"/>
          <p:cNvSpPr>
            <a:spLocks/>
          </p:cNvSpPr>
          <p:nvPr/>
        </p:nvSpPr>
        <p:spPr bwMode="auto">
          <a:xfrm>
            <a:off x="5484813" y="2971800"/>
            <a:ext cx="1398587" cy="1062038"/>
          </a:xfrm>
          <a:custGeom>
            <a:avLst/>
            <a:gdLst>
              <a:gd name="T0" fmla="*/ 0 w 881"/>
              <a:gd name="T1" fmla="*/ 276225 h 669"/>
              <a:gd name="T2" fmla="*/ 644525 w 881"/>
              <a:gd name="T3" fmla="*/ 0 h 669"/>
              <a:gd name="T4" fmla="*/ 1398587 w 881"/>
              <a:gd name="T5" fmla="*/ 1062038 h 669"/>
              <a:gd name="T6" fmla="*/ 0 60000 65536"/>
              <a:gd name="T7" fmla="*/ 0 60000 65536"/>
              <a:gd name="T8" fmla="*/ 0 60000 65536"/>
            </a:gdLst>
            <a:ahLst/>
            <a:cxnLst>
              <a:cxn ang="T6">
                <a:pos x="T0" y="T1"/>
              </a:cxn>
              <a:cxn ang="T7">
                <a:pos x="T2" y="T3"/>
              </a:cxn>
              <a:cxn ang="T8">
                <a:pos x="T4" y="T5"/>
              </a:cxn>
            </a:cxnLst>
            <a:rect l="0" t="0" r="r" b="b"/>
            <a:pathLst>
              <a:path w="881" h="669">
                <a:moveTo>
                  <a:pt x="0" y="174"/>
                </a:moveTo>
                <a:lnTo>
                  <a:pt x="406" y="0"/>
                </a:lnTo>
                <a:lnTo>
                  <a:pt x="881" y="669"/>
                </a:lnTo>
              </a:path>
            </a:pathLst>
          </a:custGeom>
          <a:noFill/>
          <a:ln w="19050" cap="flat" cmpd="sng">
            <a:solidFill>
              <a:schemeClr val="tx1"/>
            </a:solidFill>
            <a:prstDash val="dash"/>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980" name="Freeform 19"/>
          <p:cNvSpPr>
            <a:spLocks/>
          </p:cNvSpPr>
          <p:nvPr/>
        </p:nvSpPr>
        <p:spPr bwMode="auto">
          <a:xfrm>
            <a:off x="6078538" y="3060700"/>
            <a:ext cx="741362" cy="1012825"/>
          </a:xfrm>
          <a:custGeom>
            <a:avLst/>
            <a:gdLst>
              <a:gd name="T0" fmla="*/ 0 w 467"/>
              <a:gd name="T1" fmla="*/ 0 h 638"/>
              <a:gd name="T2" fmla="*/ 741362 w 467"/>
              <a:gd name="T3" fmla="*/ 1012825 h 638"/>
              <a:gd name="T4" fmla="*/ 0 60000 65536"/>
              <a:gd name="T5" fmla="*/ 0 60000 65536"/>
            </a:gdLst>
            <a:ahLst/>
            <a:cxnLst>
              <a:cxn ang="T4">
                <a:pos x="T0" y="T1"/>
              </a:cxn>
              <a:cxn ang="T5">
                <a:pos x="T2" y="T3"/>
              </a:cxn>
            </a:cxnLst>
            <a:rect l="0" t="0" r="r" b="b"/>
            <a:pathLst>
              <a:path w="467" h="638">
                <a:moveTo>
                  <a:pt x="0" y="0"/>
                </a:moveTo>
                <a:lnTo>
                  <a:pt x="467" y="638"/>
                </a:ln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981" name="Freeform 20"/>
          <p:cNvSpPr>
            <a:spLocks/>
          </p:cNvSpPr>
          <p:nvPr/>
        </p:nvSpPr>
        <p:spPr bwMode="auto">
          <a:xfrm>
            <a:off x="3198813" y="3109913"/>
            <a:ext cx="2854325" cy="1685925"/>
          </a:xfrm>
          <a:custGeom>
            <a:avLst/>
            <a:gdLst>
              <a:gd name="T0" fmla="*/ 0 w 1798"/>
              <a:gd name="T1" fmla="*/ 1685925 h 1062"/>
              <a:gd name="T2" fmla="*/ 595313 w 1798"/>
              <a:gd name="T3" fmla="*/ 876300 h 1062"/>
              <a:gd name="T4" fmla="*/ 2854325 w 1798"/>
              <a:gd name="T5" fmla="*/ 0 h 1062"/>
              <a:gd name="T6" fmla="*/ 0 60000 65536"/>
              <a:gd name="T7" fmla="*/ 0 60000 65536"/>
              <a:gd name="T8" fmla="*/ 0 60000 65536"/>
            </a:gdLst>
            <a:ahLst/>
            <a:cxnLst>
              <a:cxn ang="T6">
                <a:pos x="T0" y="T1"/>
              </a:cxn>
              <a:cxn ang="T7">
                <a:pos x="T2" y="T3"/>
              </a:cxn>
              <a:cxn ang="T8">
                <a:pos x="T4" y="T5"/>
              </a:cxn>
            </a:cxnLst>
            <a:rect l="0" t="0" r="r" b="b"/>
            <a:pathLst>
              <a:path w="1798" h="1062">
                <a:moveTo>
                  <a:pt x="0" y="1062"/>
                </a:moveTo>
                <a:lnTo>
                  <a:pt x="375" y="552"/>
                </a:lnTo>
                <a:lnTo>
                  <a:pt x="1798" y="0"/>
                </a:lnTo>
              </a:path>
            </a:pathLst>
          </a:custGeom>
          <a:noFill/>
          <a:ln w="19050" cmpd="sng">
            <a:solidFill>
              <a:schemeClr val="tx1"/>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982" name="Text Box 21"/>
          <p:cNvSpPr txBox="1">
            <a:spLocks noChangeArrowheads="1"/>
          </p:cNvSpPr>
          <p:nvPr/>
        </p:nvSpPr>
        <p:spPr bwMode="auto">
          <a:xfrm>
            <a:off x="304800" y="1524000"/>
            <a:ext cx="38862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ctr"/>
            <a:r>
              <a:rPr lang="en-US" altLang="x-none" sz="2000">
                <a:solidFill>
                  <a:schemeClr val="folHlink"/>
                </a:solidFill>
                <a:latin typeface="Arial" charset="0"/>
              </a:rPr>
              <a:t>Ici, tous les points de jonction sont sous le contrôle de ce point de jonction</a:t>
            </a:r>
          </a:p>
        </p:txBody>
      </p:sp>
      <p:sp>
        <p:nvSpPr>
          <p:cNvPr id="83983" name="Line 22"/>
          <p:cNvSpPr>
            <a:spLocks noChangeShapeType="1"/>
          </p:cNvSpPr>
          <p:nvPr/>
        </p:nvSpPr>
        <p:spPr bwMode="auto">
          <a:xfrm>
            <a:off x="1143000" y="2362200"/>
            <a:ext cx="762000" cy="1066800"/>
          </a:xfrm>
          <a:prstGeom prst="line">
            <a:avLst/>
          </a:prstGeom>
          <a:noFill/>
          <a:ln w="19050">
            <a:solidFill>
              <a:schemeClr val="fo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984" name="Freeform 23"/>
          <p:cNvSpPr>
            <a:spLocks/>
          </p:cNvSpPr>
          <p:nvPr/>
        </p:nvSpPr>
        <p:spPr bwMode="auto">
          <a:xfrm>
            <a:off x="5510213" y="3367088"/>
            <a:ext cx="1157287" cy="698500"/>
          </a:xfrm>
          <a:custGeom>
            <a:avLst/>
            <a:gdLst>
              <a:gd name="T0" fmla="*/ 0 w 729"/>
              <a:gd name="T1" fmla="*/ 200025 h 440"/>
              <a:gd name="T2" fmla="*/ 460375 w 729"/>
              <a:gd name="T3" fmla="*/ 0 h 440"/>
              <a:gd name="T4" fmla="*/ 1157287 w 729"/>
              <a:gd name="T5" fmla="*/ 698500 h 440"/>
              <a:gd name="T6" fmla="*/ 0 60000 65536"/>
              <a:gd name="T7" fmla="*/ 0 60000 65536"/>
              <a:gd name="T8" fmla="*/ 0 60000 65536"/>
            </a:gdLst>
            <a:ahLst/>
            <a:cxnLst>
              <a:cxn ang="T6">
                <a:pos x="T0" y="T1"/>
              </a:cxn>
              <a:cxn ang="T7">
                <a:pos x="T2" y="T3"/>
              </a:cxn>
              <a:cxn ang="T8">
                <a:pos x="T4" y="T5"/>
              </a:cxn>
            </a:cxnLst>
            <a:rect l="0" t="0" r="r" b="b"/>
            <a:pathLst>
              <a:path w="729" h="440">
                <a:moveTo>
                  <a:pt x="0" y="126"/>
                </a:moveTo>
                <a:lnTo>
                  <a:pt x="290" y="0"/>
                </a:lnTo>
                <a:lnTo>
                  <a:pt x="729" y="440"/>
                </a:lnTo>
              </a:path>
            </a:pathLst>
          </a:custGeom>
          <a:noFill/>
          <a:ln w="19050" cap="flat" cmpd="sng">
            <a:solidFill>
              <a:schemeClr val="tx1"/>
            </a:solidFill>
            <a:prstDash val="dash"/>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985" name="Freeform 24"/>
          <p:cNvSpPr>
            <a:spLocks/>
          </p:cNvSpPr>
          <p:nvPr/>
        </p:nvSpPr>
        <p:spPr bwMode="auto">
          <a:xfrm>
            <a:off x="3303588" y="3581400"/>
            <a:ext cx="2171700" cy="1169988"/>
          </a:xfrm>
          <a:custGeom>
            <a:avLst/>
            <a:gdLst>
              <a:gd name="T0" fmla="*/ 0 w 1368"/>
              <a:gd name="T1" fmla="*/ 1169988 h 737"/>
              <a:gd name="T2" fmla="*/ 506413 w 1368"/>
              <a:gd name="T3" fmla="*/ 714375 h 737"/>
              <a:gd name="T4" fmla="*/ 2171700 w 1368"/>
              <a:gd name="T5" fmla="*/ 0 h 737"/>
              <a:gd name="T6" fmla="*/ 0 60000 65536"/>
              <a:gd name="T7" fmla="*/ 0 60000 65536"/>
              <a:gd name="T8" fmla="*/ 0 60000 65536"/>
            </a:gdLst>
            <a:ahLst/>
            <a:cxnLst>
              <a:cxn ang="T6">
                <a:pos x="T0" y="T1"/>
              </a:cxn>
              <a:cxn ang="T7">
                <a:pos x="T2" y="T3"/>
              </a:cxn>
              <a:cxn ang="T8">
                <a:pos x="T4" y="T5"/>
              </a:cxn>
            </a:cxnLst>
            <a:rect l="0" t="0" r="r" b="b"/>
            <a:pathLst>
              <a:path w="1368" h="737">
                <a:moveTo>
                  <a:pt x="0" y="737"/>
                </a:moveTo>
                <a:lnTo>
                  <a:pt x="319" y="450"/>
                </a:lnTo>
                <a:lnTo>
                  <a:pt x="1368" y="0"/>
                </a:lnTo>
              </a:path>
            </a:pathLst>
          </a:custGeom>
          <a:noFill/>
          <a:ln w="19050" cap="flat" cmpd="sng">
            <a:solidFill>
              <a:schemeClr val="tx1"/>
            </a:solidFill>
            <a:prstDash val="dash"/>
            <a:round/>
            <a:headEnd type="triangl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986" name="Freeform 25"/>
          <p:cNvSpPr>
            <a:spLocks/>
          </p:cNvSpPr>
          <p:nvPr/>
        </p:nvSpPr>
        <p:spPr bwMode="auto">
          <a:xfrm>
            <a:off x="5965825" y="3471863"/>
            <a:ext cx="655638" cy="627062"/>
          </a:xfrm>
          <a:custGeom>
            <a:avLst/>
            <a:gdLst>
              <a:gd name="T0" fmla="*/ 0 w 413"/>
              <a:gd name="T1" fmla="*/ 0 h 395"/>
              <a:gd name="T2" fmla="*/ 655638 w 413"/>
              <a:gd name="T3" fmla="*/ 627062 h 395"/>
              <a:gd name="T4" fmla="*/ 0 60000 65536"/>
              <a:gd name="T5" fmla="*/ 0 60000 65536"/>
            </a:gdLst>
            <a:ahLst/>
            <a:cxnLst>
              <a:cxn ang="T4">
                <a:pos x="T0" y="T1"/>
              </a:cxn>
              <a:cxn ang="T5">
                <a:pos x="T2" y="T3"/>
              </a:cxn>
            </a:cxnLst>
            <a:rect l="0" t="0" r="r" b="b"/>
            <a:pathLst>
              <a:path w="413" h="395">
                <a:moveTo>
                  <a:pt x="0" y="0"/>
                </a:moveTo>
                <a:lnTo>
                  <a:pt x="413" y="395"/>
                </a:lnTo>
              </a:path>
            </a:pathLst>
          </a:custGeom>
          <a:noFill/>
          <a:ln w="1905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987" name="Freeform 26"/>
          <p:cNvSpPr>
            <a:spLocks/>
          </p:cNvSpPr>
          <p:nvPr/>
        </p:nvSpPr>
        <p:spPr bwMode="auto">
          <a:xfrm>
            <a:off x="3379788" y="3476625"/>
            <a:ext cx="2566987" cy="1347788"/>
          </a:xfrm>
          <a:custGeom>
            <a:avLst/>
            <a:gdLst>
              <a:gd name="T0" fmla="*/ 0 w 1617"/>
              <a:gd name="T1" fmla="*/ 1347788 h 849"/>
              <a:gd name="T2" fmla="*/ 428625 w 1617"/>
              <a:gd name="T3" fmla="*/ 914400 h 849"/>
              <a:gd name="T4" fmla="*/ 2566987 w 1617"/>
              <a:gd name="T5" fmla="*/ 0 h 849"/>
              <a:gd name="T6" fmla="*/ 0 60000 65536"/>
              <a:gd name="T7" fmla="*/ 0 60000 65536"/>
              <a:gd name="T8" fmla="*/ 0 60000 65536"/>
            </a:gdLst>
            <a:ahLst/>
            <a:cxnLst>
              <a:cxn ang="T6">
                <a:pos x="T0" y="T1"/>
              </a:cxn>
              <a:cxn ang="T7">
                <a:pos x="T2" y="T3"/>
              </a:cxn>
              <a:cxn ang="T8">
                <a:pos x="T4" y="T5"/>
              </a:cxn>
            </a:cxnLst>
            <a:rect l="0" t="0" r="r" b="b"/>
            <a:pathLst>
              <a:path w="1617" h="849">
                <a:moveTo>
                  <a:pt x="0" y="849"/>
                </a:moveTo>
                <a:lnTo>
                  <a:pt x="270" y="576"/>
                </a:lnTo>
                <a:lnTo>
                  <a:pt x="1617" y="0"/>
                </a:lnTo>
              </a:path>
            </a:pathLst>
          </a:custGeom>
          <a:noFill/>
          <a:ln w="19050" cmpd="sng">
            <a:solidFill>
              <a:schemeClr val="tx1"/>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988" name="Oval 27"/>
          <p:cNvSpPr>
            <a:spLocks noChangeArrowheads="1"/>
          </p:cNvSpPr>
          <p:nvPr/>
        </p:nvSpPr>
        <p:spPr bwMode="auto">
          <a:xfrm rot="6054101" flipH="1">
            <a:off x="2865437" y="4597401"/>
            <a:ext cx="68263" cy="169862"/>
          </a:xfrm>
          <a:prstGeom prst="ellipse">
            <a:avLst/>
          </a:prstGeom>
          <a:solidFill>
            <a:schemeClr val="fo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p:nvSpPr>
          <p:cNvPr id="83989" name="Oval 28"/>
          <p:cNvSpPr>
            <a:spLocks noChangeArrowheads="1"/>
          </p:cNvSpPr>
          <p:nvPr/>
        </p:nvSpPr>
        <p:spPr bwMode="auto">
          <a:xfrm rot="1841154" flipH="1">
            <a:off x="2008188" y="3581400"/>
            <a:ext cx="68262" cy="169863"/>
          </a:xfrm>
          <a:prstGeom prst="ellipse">
            <a:avLst/>
          </a:prstGeom>
          <a:solidFill>
            <a:schemeClr val="fo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p:nvSpPr>
          <p:cNvPr id="83990" name="Oval 29"/>
          <p:cNvSpPr>
            <a:spLocks noChangeArrowheads="1"/>
          </p:cNvSpPr>
          <p:nvPr/>
        </p:nvSpPr>
        <p:spPr bwMode="auto">
          <a:xfrm rot="45672" flipH="1">
            <a:off x="4827588" y="3810000"/>
            <a:ext cx="69850" cy="169863"/>
          </a:xfrm>
          <a:prstGeom prst="ellipse">
            <a:avLst/>
          </a:prstGeom>
          <a:solidFill>
            <a:schemeClr val="fo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p:nvSpPr>
          <p:cNvPr id="83991" name="Text Box 30"/>
          <p:cNvSpPr txBox="1">
            <a:spLocks noChangeArrowheads="1"/>
          </p:cNvSpPr>
          <p:nvPr/>
        </p:nvSpPr>
        <p:spPr bwMode="auto">
          <a:xfrm>
            <a:off x="3124200" y="728663"/>
            <a:ext cx="59213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r"/>
            <a:r>
              <a:rPr lang="en-US" altLang="x-none" sz="2400" b="1">
                <a:latin typeface="Arial" charset="0"/>
              </a:rPr>
              <a:t>Les points clés dans un graphe d’appel dynamique</a:t>
            </a:r>
          </a:p>
        </p:txBody>
      </p:sp>
      <p:sp>
        <p:nvSpPr>
          <p:cNvPr id="83992" name="Oval 31"/>
          <p:cNvSpPr>
            <a:spLocks noChangeArrowheads="1"/>
          </p:cNvSpPr>
          <p:nvPr/>
        </p:nvSpPr>
        <p:spPr bwMode="auto">
          <a:xfrm rot="45672" flipH="1">
            <a:off x="4827588" y="3429000"/>
            <a:ext cx="69850" cy="169863"/>
          </a:xfrm>
          <a:prstGeom prst="ellipse">
            <a:avLst/>
          </a:prstGeom>
          <a:solidFill>
            <a:schemeClr val="fo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p:nvSpPr>
          <p:cNvPr id="83993" name="Oval 32"/>
          <p:cNvSpPr>
            <a:spLocks noChangeArrowheads="1"/>
          </p:cNvSpPr>
          <p:nvPr/>
        </p:nvSpPr>
        <p:spPr bwMode="auto">
          <a:xfrm rot="6054101" flipH="1">
            <a:off x="6750050" y="3879850"/>
            <a:ext cx="68263" cy="169863"/>
          </a:xfrm>
          <a:prstGeom prst="ellipse">
            <a:avLst/>
          </a:prstGeom>
          <a:solidFill>
            <a:schemeClr val="fo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
        <p:nvSpPr>
          <p:cNvPr id="83994" name="Oval 33"/>
          <p:cNvSpPr>
            <a:spLocks noChangeArrowheads="1"/>
          </p:cNvSpPr>
          <p:nvPr/>
        </p:nvSpPr>
        <p:spPr bwMode="auto">
          <a:xfrm rot="6054101" flipH="1">
            <a:off x="6511925" y="3879850"/>
            <a:ext cx="68263" cy="169863"/>
          </a:xfrm>
          <a:prstGeom prst="ellipse">
            <a:avLst/>
          </a:prstGeom>
          <a:solidFill>
            <a:schemeClr val="fo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FR" altLang="x-none"/>
          </a:p>
        </p:txBody>
      </p:sp>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Espace réservé de la date 4"/>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84995" name="Espace réservé du pied de page 5"/>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3A1BEAEA-4BEE-4DA1-90EC-80BA166C89FF}" type="slidenum">
              <a:rPr lang="en-US" altLang="x-none" sz="1400"/>
              <a:pPr/>
              <a:t>98</a:t>
            </a:fld>
            <a:endParaRPr lang="en-US" altLang="x-none" sz="1400"/>
          </a:p>
        </p:txBody>
      </p:sp>
      <p:sp>
        <p:nvSpPr>
          <p:cNvPr id="84996" name="Espace réservé du numéro de diapositive 6"/>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84997" name="Text Box 2"/>
          <p:cNvSpPr txBox="1">
            <a:spLocks noChangeArrowheads="1"/>
          </p:cNvSpPr>
          <p:nvPr/>
        </p:nvSpPr>
        <p:spPr bwMode="auto">
          <a:xfrm>
            <a:off x="533400" y="2138363"/>
            <a:ext cx="4552950" cy="2014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spcBef>
                <a:spcPct val="0"/>
              </a:spcBef>
            </a:pPr>
            <a:endParaRPr lang="en-US" altLang="x-none" sz="1800" b="1">
              <a:latin typeface="Courier New" pitchFamily="49" charset="0"/>
            </a:endParaRPr>
          </a:p>
          <a:p>
            <a:pPr>
              <a:spcBef>
                <a:spcPct val="0"/>
              </a:spcBef>
            </a:pPr>
            <a:endParaRPr lang="en-US" altLang="x-none" sz="1800" b="1">
              <a:latin typeface="Courier New" pitchFamily="49" charset="0"/>
            </a:endParaRPr>
          </a:p>
          <a:p>
            <a:pPr>
              <a:spcBef>
                <a:spcPct val="0"/>
              </a:spcBef>
            </a:pPr>
            <a:r>
              <a:rPr lang="en-US" altLang="x-none" sz="1800" b="1">
                <a:latin typeface="Courier New" pitchFamily="49" charset="0"/>
              </a:rPr>
              <a:t>  </a:t>
            </a:r>
          </a:p>
          <a:p>
            <a:pPr>
              <a:spcBef>
                <a:spcPct val="0"/>
              </a:spcBef>
            </a:pPr>
            <a:endParaRPr lang="en-US" altLang="x-none" sz="1800" b="1">
              <a:latin typeface="Courier New" pitchFamily="49" charset="0"/>
            </a:endParaRPr>
          </a:p>
          <a:p>
            <a:pPr>
              <a:spcBef>
                <a:spcPct val="0"/>
              </a:spcBef>
            </a:pPr>
            <a:endParaRPr lang="en-US" altLang="x-none" sz="1800" b="1">
              <a:latin typeface="Courier New" pitchFamily="49" charset="0"/>
            </a:endParaRPr>
          </a:p>
          <a:p>
            <a:pPr>
              <a:spcBef>
                <a:spcPct val="0"/>
              </a:spcBef>
            </a:pPr>
            <a:endParaRPr lang="en-US" altLang="x-none" sz="1800" b="1">
              <a:latin typeface="Courier New" pitchFamily="49" charset="0"/>
            </a:endParaRP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 </a:t>
            </a:r>
            <a:r>
              <a:rPr lang="en-US" altLang="x-none" sz="1800" b="1">
                <a:latin typeface="Courier New" pitchFamily="49" charset="0"/>
              </a:rPr>
              <a:t>Line.setP1(Point))</a:t>
            </a:r>
            <a:endParaRPr lang="en-US" altLang="x-none" sz="1800" b="1">
              <a:solidFill>
                <a:srgbClr val="5F5F5F"/>
              </a:solidFill>
              <a:latin typeface="Courier New" pitchFamily="49" charset="0"/>
            </a:endParaRPr>
          </a:p>
        </p:txBody>
      </p:sp>
      <p:sp>
        <p:nvSpPr>
          <p:cNvPr id="84998" name="Rectangle 3"/>
          <p:cNvSpPr>
            <a:spLocks noGrp="1" noChangeArrowheads="1"/>
          </p:cNvSpPr>
          <p:nvPr>
            <p:ph type="title"/>
          </p:nvPr>
        </p:nvSpPr>
        <p:spPr/>
        <p:txBody>
          <a:bodyPr/>
          <a:lstStyle/>
          <a:p>
            <a:r>
              <a:rPr lang="en-US" altLang="x-none" smtClean="0"/>
              <a:t>3.3 Les points de coupe primitifs</a:t>
            </a:r>
          </a:p>
        </p:txBody>
      </p:sp>
      <p:sp>
        <p:nvSpPr>
          <p:cNvPr id="84999" name="Rectangle 4"/>
          <p:cNvSpPr>
            <a:spLocks noGrp="1" noChangeArrowheads="1"/>
          </p:cNvSpPr>
          <p:nvPr>
            <p:ph type="body" sz="half" idx="1"/>
          </p:nvPr>
        </p:nvSpPr>
        <p:spPr>
          <a:xfrm>
            <a:off x="0" y="1700213"/>
            <a:ext cx="8861425" cy="2657475"/>
          </a:xfrm>
        </p:spPr>
        <p:txBody>
          <a:bodyPr/>
          <a:lstStyle/>
          <a:p>
            <a:r>
              <a:rPr lang="en-US" altLang="x-none" sz="2400" smtClean="0"/>
              <a:t>Un  point de coupe est un prédicat sur les points de jonction qui : </a:t>
            </a:r>
          </a:p>
          <a:p>
            <a:pPr lvl="1"/>
            <a:r>
              <a:rPr lang="en-US" altLang="x-none" sz="2100" smtClean="0"/>
              <a:t>Peut être mis en correspondance ou non avec un point de jonction donné et</a:t>
            </a:r>
          </a:p>
          <a:p>
            <a:pPr lvl="1"/>
            <a:r>
              <a:rPr lang="en-US" altLang="x-none" sz="2100" smtClean="0"/>
              <a:t>Optionnellement, peut fournir quelques unes des valeurs à ce point de jonction</a:t>
            </a:r>
          </a:p>
        </p:txBody>
      </p:sp>
      <p:sp>
        <p:nvSpPr>
          <p:cNvPr id="85000" name="Text Box 5"/>
          <p:cNvSpPr txBox="1">
            <a:spLocks noChangeArrowheads="1"/>
          </p:cNvSpPr>
          <p:nvPr/>
        </p:nvSpPr>
        <p:spPr bwMode="auto">
          <a:xfrm>
            <a:off x="3429000" y="728663"/>
            <a:ext cx="56165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lgn="r"/>
            <a:r>
              <a:rPr lang="en-US" altLang="x-none" sz="2400" b="1">
                <a:latin typeface="Arial" charset="0"/>
              </a:rPr>
              <a:t>“un moyen d’identification des points de jonction”</a:t>
            </a:r>
          </a:p>
        </p:txBody>
      </p:sp>
      <p:sp>
        <p:nvSpPr>
          <p:cNvPr id="85001" name="Text Box 6"/>
          <p:cNvSpPr txBox="1">
            <a:spLocks noChangeArrowheads="1"/>
          </p:cNvSpPr>
          <p:nvPr/>
        </p:nvSpPr>
        <p:spPr bwMode="auto">
          <a:xfrm>
            <a:off x="998538" y="4864100"/>
            <a:ext cx="7493000" cy="1096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spcBef>
                <a:spcPct val="0"/>
              </a:spcBef>
            </a:pPr>
            <a:r>
              <a:rPr lang="en-US" altLang="x-none" sz="2200">
                <a:solidFill>
                  <a:schemeClr val="folHlink"/>
                </a:solidFill>
                <a:latin typeface="Arial" charset="0"/>
              </a:rPr>
              <a:t>Correspond si le point de jonction est un </a:t>
            </a:r>
            <a:r>
              <a:rPr lang="en-US" altLang="x-none" sz="2200" u="sng">
                <a:solidFill>
                  <a:schemeClr val="folHlink"/>
                </a:solidFill>
                <a:latin typeface="Arial" charset="0"/>
              </a:rPr>
              <a:t>appel de méthode</a:t>
            </a:r>
          </a:p>
          <a:p>
            <a:pPr>
              <a:spcBef>
                <a:spcPct val="0"/>
              </a:spcBef>
            </a:pPr>
            <a:r>
              <a:rPr lang="en-US" altLang="x-none" sz="2200">
                <a:solidFill>
                  <a:schemeClr val="folHlink"/>
                </a:solidFill>
                <a:latin typeface="Arial" charset="0"/>
              </a:rPr>
              <a:t>avec </a:t>
            </a:r>
            <a:r>
              <a:rPr lang="en-US" altLang="x-none" sz="2200" u="sng">
                <a:solidFill>
                  <a:schemeClr val="folHlink"/>
                </a:solidFill>
                <a:latin typeface="Arial" charset="0"/>
              </a:rPr>
              <a:t>cette signature</a:t>
            </a:r>
          </a:p>
          <a:p>
            <a:pPr>
              <a:spcBef>
                <a:spcPct val="0"/>
              </a:spcBef>
            </a:pPr>
            <a:r>
              <a:rPr lang="en-US" altLang="x-none" sz="2200">
                <a:solidFill>
                  <a:schemeClr val="folHlink"/>
                </a:solidFill>
                <a:latin typeface="Arial" charset="0"/>
              </a:rPr>
              <a:t> </a:t>
            </a:r>
            <a:endParaRPr lang="en-US" altLang="x-none" sz="2200" u="sng">
              <a:solidFill>
                <a:schemeClr val="folHlink"/>
              </a:solidFill>
              <a:latin typeface="Arial" charset="0"/>
            </a:endParaRPr>
          </a:p>
        </p:txBody>
      </p:sp>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Espace réservé de la date 2"/>
          <p:cNvSpPr>
            <a:spLocks noGrp="1"/>
          </p:cNvSpPr>
          <p:nvPr>
            <p:ph type="dt" sz="quarter" idx="10"/>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TAA</a:t>
            </a:r>
          </a:p>
        </p:txBody>
      </p:sp>
      <p:sp>
        <p:nvSpPr>
          <p:cNvPr id="86019" name="Espace réservé du pied de page 3"/>
          <p:cNvSpPr>
            <a:spLocks noGrp="1"/>
          </p:cNvSpPr>
          <p:nvPr>
            <p:ph type="ftr" sz="quarter" idx="11"/>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fld id="{71580526-BD32-4744-8BF0-FCA4D47CA70A}" type="slidenum">
              <a:rPr lang="en-US" altLang="x-none" sz="1400"/>
              <a:pPr/>
              <a:t>99</a:t>
            </a:fld>
            <a:endParaRPr lang="en-US" altLang="x-none" sz="1400"/>
          </a:p>
        </p:txBody>
      </p:sp>
      <p:sp>
        <p:nvSpPr>
          <p:cNvPr id="86020" name="Espace réservé du numéro de diapositive 4"/>
          <p:cNvSpPr>
            <a:spLocks noGrp="1"/>
          </p:cNvSpPr>
          <p:nvPr>
            <p:ph type="sldNum" sz="quarter" idx="12"/>
          </p:nvPr>
        </p:nvSpPr>
        <p:spPr>
          <a:noFill/>
        </p:spPr>
        <p:txBody>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r>
              <a:rPr lang="en-US" altLang="x-none" sz="1400"/>
              <a:t>Olivier Barais</a:t>
            </a:r>
          </a:p>
        </p:txBody>
      </p:sp>
      <p:sp>
        <p:nvSpPr>
          <p:cNvPr id="86021" name="Rectangle 2"/>
          <p:cNvSpPr>
            <a:spLocks noGrp="1" noChangeArrowheads="1"/>
          </p:cNvSpPr>
          <p:nvPr>
            <p:ph type="title"/>
          </p:nvPr>
        </p:nvSpPr>
        <p:spPr/>
        <p:txBody>
          <a:bodyPr/>
          <a:lstStyle/>
          <a:p>
            <a:r>
              <a:rPr lang="en-US" altLang="x-none" sz="3200" smtClean="0"/>
              <a:t>3.3 Composition de point de coupe</a:t>
            </a:r>
          </a:p>
        </p:txBody>
      </p:sp>
      <p:sp>
        <p:nvSpPr>
          <p:cNvPr id="788483" name="Text Box 3"/>
          <p:cNvSpPr txBox="1">
            <a:spLocks noChangeArrowheads="1"/>
          </p:cNvSpPr>
          <p:nvPr/>
        </p:nvSpPr>
        <p:spPr bwMode="auto">
          <a:xfrm>
            <a:off x="762000" y="4646613"/>
            <a:ext cx="7848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spcBef>
                <a:spcPct val="0"/>
              </a:spcBef>
            </a:pPr>
            <a:r>
              <a:rPr lang="en-US" altLang="x-none" sz="2400">
                <a:latin typeface="Arial" charset="0"/>
              </a:rPr>
              <a:t>Chaque fois que l’objet Line reçoit un appel de méthode</a:t>
            </a:r>
            <a:br>
              <a:rPr lang="en-US" altLang="x-none" sz="2400">
                <a:latin typeface="Arial" charset="0"/>
              </a:rPr>
            </a:br>
            <a:r>
              <a:rPr lang="en-US" altLang="x-none" sz="2400">
                <a:latin typeface="Arial" charset="0"/>
              </a:rPr>
              <a:t>  “</a:t>
            </a:r>
            <a:r>
              <a:rPr lang="en-US" altLang="x-none" sz="2400">
                <a:solidFill>
                  <a:srgbClr val="0033CC"/>
                </a:solidFill>
                <a:latin typeface="Arial" charset="0"/>
              </a:rPr>
              <a:t>void</a:t>
            </a:r>
            <a:r>
              <a:rPr lang="en-US" altLang="x-none" sz="2400">
                <a:latin typeface="Arial" charset="0"/>
              </a:rPr>
              <a:t> setP1(Point)” ou “</a:t>
            </a:r>
            <a:r>
              <a:rPr lang="en-US" altLang="x-none" sz="2400">
                <a:solidFill>
                  <a:srgbClr val="0033CC"/>
                </a:solidFill>
                <a:latin typeface="Arial" charset="0"/>
              </a:rPr>
              <a:t>void</a:t>
            </a:r>
            <a:r>
              <a:rPr lang="en-US" altLang="x-none" sz="2400">
                <a:latin typeface="Arial" charset="0"/>
              </a:rPr>
              <a:t> setP2(Point)”</a:t>
            </a:r>
          </a:p>
        </p:txBody>
      </p:sp>
      <p:grpSp>
        <p:nvGrpSpPr>
          <p:cNvPr id="788484" name="Group 4"/>
          <p:cNvGrpSpPr>
            <a:grpSpLocks/>
          </p:cNvGrpSpPr>
          <p:nvPr/>
        </p:nvGrpSpPr>
        <p:grpSpPr bwMode="auto">
          <a:xfrm>
            <a:off x="5454650" y="2862263"/>
            <a:ext cx="622300" cy="396875"/>
            <a:chOff x="5356" y="2167"/>
            <a:chExt cx="392" cy="250"/>
          </a:xfrm>
        </p:grpSpPr>
        <p:sp>
          <p:nvSpPr>
            <p:cNvPr id="86032" name="Line 5"/>
            <p:cNvSpPr>
              <a:spLocks noChangeShapeType="1"/>
            </p:cNvSpPr>
            <p:nvPr/>
          </p:nvSpPr>
          <p:spPr bwMode="auto">
            <a:xfrm flipH="1">
              <a:off x="5356" y="2304"/>
              <a:ext cx="128" cy="104"/>
            </a:xfrm>
            <a:prstGeom prst="line">
              <a:avLst/>
            </a:prstGeom>
            <a:noFill/>
            <a:ln w="19050">
              <a:solidFill>
                <a:schemeClr val="fo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033" name="Text Box 6"/>
            <p:cNvSpPr txBox="1">
              <a:spLocks noChangeArrowheads="1"/>
            </p:cNvSpPr>
            <p:nvPr/>
          </p:nvSpPr>
          <p:spPr bwMode="auto">
            <a:xfrm>
              <a:off x="5454" y="2167"/>
              <a:ext cx="29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spcBef>
                  <a:spcPct val="0"/>
                </a:spcBef>
              </a:pPr>
              <a:r>
                <a:rPr lang="en-US" altLang="x-none" sz="2000">
                  <a:solidFill>
                    <a:schemeClr val="folHlink"/>
                  </a:solidFill>
                  <a:latin typeface="Arial" charset="0"/>
                </a:rPr>
                <a:t>ou</a:t>
              </a:r>
            </a:p>
          </p:txBody>
        </p:sp>
      </p:grpSp>
      <p:grpSp>
        <p:nvGrpSpPr>
          <p:cNvPr id="788487" name="Group 7"/>
          <p:cNvGrpSpPr>
            <a:grpSpLocks/>
          </p:cNvGrpSpPr>
          <p:nvPr/>
        </p:nvGrpSpPr>
        <p:grpSpPr bwMode="auto">
          <a:xfrm>
            <a:off x="3124200" y="3797300"/>
            <a:ext cx="4800600" cy="784225"/>
            <a:chOff x="2684" y="2400"/>
            <a:chExt cx="3024" cy="494"/>
          </a:xfrm>
        </p:grpSpPr>
        <p:sp>
          <p:nvSpPr>
            <p:cNvPr id="86030" name="Line 8"/>
            <p:cNvSpPr>
              <a:spLocks noChangeShapeType="1"/>
            </p:cNvSpPr>
            <p:nvPr/>
          </p:nvSpPr>
          <p:spPr bwMode="auto">
            <a:xfrm flipV="1">
              <a:off x="3120" y="2400"/>
              <a:ext cx="192" cy="288"/>
            </a:xfrm>
            <a:prstGeom prst="line">
              <a:avLst/>
            </a:prstGeom>
            <a:noFill/>
            <a:ln w="19050">
              <a:solidFill>
                <a:schemeClr val="fo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6031" name="Text Box 9"/>
            <p:cNvSpPr txBox="1">
              <a:spLocks noChangeArrowheads="1"/>
            </p:cNvSpPr>
            <p:nvPr/>
          </p:nvSpPr>
          <p:spPr bwMode="auto">
            <a:xfrm>
              <a:off x="2684" y="2625"/>
              <a:ext cx="3024"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spcBef>
                  <a:spcPct val="0"/>
                </a:spcBef>
              </a:pPr>
              <a:r>
                <a:rPr lang="en-US" altLang="x-none" sz="2200">
                  <a:solidFill>
                    <a:schemeClr val="folHlink"/>
                  </a:solidFill>
                  <a:latin typeface="Arial" charset="0"/>
                </a:rPr>
                <a:t>Un appel “void Line.setP2(Point)” call</a:t>
              </a:r>
            </a:p>
          </p:txBody>
        </p:sp>
      </p:grpSp>
      <p:grpSp>
        <p:nvGrpSpPr>
          <p:cNvPr id="788490" name="Group 10"/>
          <p:cNvGrpSpPr>
            <a:grpSpLocks/>
          </p:cNvGrpSpPr>
          <p:nvPr/>
        </p:nvGrpSpPr>
        <p:grpSpPr bwMode="auto">
          <a:xfrm>
            <a:off x="3124200" y="2336800"/>
            <a:ext cx="4303713" cy="850900"/>
            <a:chOff x="2684" y="1480"/>
            <a:chExt cx="2711" cy="536"/>
          </a:xfrm>
        </p:grpSpPr>
        <p:sp>
          <p:nvSpPr>
            <p:cNvPr id="86028" name="Text Box 11"/>
            <p:cNvSpPr txBox="1">
              <a:spLocks noChangeArrowheads="1"/>
            </p:cNvSpPr>
            <p:nvPr/>
          </p:nvSpPr>
          <p:spPr bwMode="auto">
            <a:xfrm>
              <a:off x="2684" y="1480"/>
              <a:ext cx="2711"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spcBef>
                  <a:spcPct val="0"/>
                </a:spcBef>
              </a:pPr>
              <a:r>
                <a:rPr lang="en-US" altLang="x-none" sz="2200">
                  <a:solidFill>
                    <a:schemeClr val="folHlink"/>
                  </a:solidFill>
                  <a:latin typeface="Arial" charset="0"/>
                </a:rPr>
                <a:t>Un appel “void Line.setP1(Point)”</a:t>
              </a:r>
            </a:p>
          </p:txBody>
        </p:sp>
        <p:sp>
          <p:nvSpPr>
            <p:cNvPr id="86029" name="Line 12"/>
            <p:cNvSpPr>
              <a:spLocks noChangeShapeType="1"/>
            </p:cNvSpPr>
            <p:nvPr/>
          </p:nvSpPr>
          <p:spPr bwMode="auto">
            <a:xfrm>
              <a:off x="3120" y="1728"/>
              <a:ext cx="192" cy="288"/>
            </a:xfrm>
            <a:prstGeom prst="line">
              <a:avLst/>
            </a:prstGeom>
            <a:noFill/>
            <a:ln w="19050">
              <a:solidFill>
                <a:schemeClr val="folHlink"/>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86026" name="Text Box 13"/>
          <p:cNvSpPr txBox="1">
            <a:spLocks noChangeArrowheads="1"/>
          </p:cNvSpPr>
          <p:nvPr/>
        </p:nvSpPr>
        <p:spPr bwMode="auto">
          <a:xfrm>
            <a:off x="533400" y="1511300"/>
            <a:ext cx="5099050" cy="228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800">
                <a:solidFill>
                  <a:schemeClr val="tx1"/>
                </a:solidFill>
                <a:latin typeface="Times New Roman" pitchFamily="16" charset="0"/>
              </a:defRPr>
            </a:lvl1pPr>
            <a:lvl2pPr marL="742950" indent="-285750">
              <a:defRPr sz="2800">
                <a:solidFill>
                  <a:schemeClr val="tx1"/>
                </a:solidFill>
                <a:latin typeface="Times New Roman" pitchFamily="16" charset="0"/>
              </a:defRPr>
            </a:lvl2pPr>
            <a:lvl3pPr marL="1143000" indent="-228600">
              <a:defRPr sz="2800">
                <a:solidFill>
                  <a:schemeClr val="tx1"/>
                </a:solidFill>
                <a:latin typeface="Times New Roman" pitchFamily="16" charset="0"/>
              </a:defRPr>
            </a:lvl3pPr>
            <a:lvl4pPr marL="1600200" indent="-228600">
              <a:defRPr sz="2800">
                <a:solidFill>
                  <a:schemeClr val="tx1"/>
                </a:solidFill>
                <a:latin typeface="Times New Roman" pitchFamily="16" charset="0"/>
              </a:defRPr>
            </a:lvl4pPr>
            <a:lvl5pPr marL="2057400" indent="-228600">
              <a:defRPr sz="2800">
                <a:solidFill>
                  <a:schemeClr val="tx1"/>
                </a:solidFill>
                <a:latin typeface="Times New Roman" pitchFamily="16" charset="0"/>
              </a:defRPr>
            </a:lvl5pPr>
            <a:lvl6pPr marL="2514600" indent="-228600" eaLnBrk="0" fontAlgn="base" hangingPunct="0">
              <a:spcBef>
                <a:spcPct val="50000"/>
              </a:spcBef>
              <a:spcAft>
                <a:spcPct val="0"/>
              </a:spcAft>
              <a:defRPr sz="2800">
                <a:solidFill>
                  <a:schemeClr val="tx1"/>
                </a:solidFill>
                <a:latin typeface="Times New Roman" pitchFamily="16" charset="0"/>
              </a:defRPr>
            </a:lvl6pPr>
            <a:lvl7pPr marL="2971800" indent="-228600" eaLnBrk="0" fontAlgn="base" hangingPunct="0">
              <a:spcBef>
                <a:spcPct val="50000"/>
              </a:spcBef>
              <a:spcAft>
                <a:spcPct val="0"/>
              </a:spcAft>
              <a:defRPr sz="2800">
                <a:solidFill>
                  <a:schemeClr val="tx1"/>
                </a:solidFill>
                <a:latin typeface="Times New Roman" pitchFamily="16" charset="0"/>
              </a:defRPr>
            </a:lvl7pPr>
            <a:lvl8pPr marL="3429000" indent="-228600" eaLnBrk="0" fontAlgn="base" hangingPunct="0">
              <a:spcBef>
                <a:spcPct val="50000"/>
              </a:spcBef>
              <a:spcAft>
                <a:spcPct val="0"/>
              </a:spcAft>
              <a:defRPr sz="2800">
                <a:solidFill>
                  <a:schemeClr val="tx1"/>
                </a:solidFill>
                <a:latin typeface="Times New Roman" pitchFamily="16" charset="0"/>
              </a:defRPr>
            </a:lvl8pPr>
            <a:lvl9pPr marL="3886200" indent="-228600" eaLnBrk="0" fontAlgn="base" hangingPunct="0">
              <a:spcBef>
                <a:spcPct val="50000"/>
              </a:spcBef>
              <a:spcAft>
                <a:spcPct val="0"/>
              </a:spcAft>
              <a:defRPr sz="2800">
                <a:solidFill>
                  <a:schemeClr val="tx1"/>
                </a:solidFill>
                <a:latin typeface="Times New Roman" pitchFamily="16" charset="0"/>
              </a:defRPr>
            </a:lvl9pPr>
          </a:lstStyle>
          <a:p>
            <a:pPr>
              <a:spcBef>
                <a:spcPct val="0"/>
              </a:spcBef>
            </a:pPr>
            <a:endParaRPr lang="en-US" altLang="x-none" sz="1800" b="1">
              <a:latin typeface="Courier New" pitchFamily="49" charset="0"/>
            </a:endParaRPr>
          </a:p>
          <a:p>
            <a:pPr>
              <a:spcBef>
                <a:spcPct val="0"/>
              </a:spcBef>
            </a:pPr>
            <a:endParaRPr lang="en-US" altLang="x-none" sz="1800" b="1">
              <a:latin typeface="Courier New" pitchFamily="49" charset="0"/>
            </a:endParaRPr>
          </a:p>
          <a:p>
            <a:pPr>
              <a:spcBef>
                <a:spcPct val="0"/>
              </a:spcBef>
            </a:pPr>
            <a:r>
              <a:rPr lang="en-US" altLang="x-none" sz="1800" b="1">
                <a:latin typeface="Courier New" pitchFamily="49" charset="0"/>
              </a:rPr>
              <a:t>  </a:t>
            </a:r>
          </a:p>
          <a:p>
            <a:pPr>
              <a:spcBef>
                <a:spcPct val="0"/>
              </a:spcBef>
            </a:pPr>
            <a:endParaRPr lang="en-US" altLang="x-none" sz="1800" b="1">
              <a:latin typeface="Courier New" pitchFamily="49" charset="0"/>
            </a:endParaRPr>
          </a:p>
          <a:p>
            <a:pPr>
              <a:spcBef>
                <a:spcPct val="0"/>
              </a:spcBef>
            </a:pPr>
            <a:endParaRPr lang="en-US" altLang="x-none" sz="1800" b="1">
              <a:latin typeface="Courier New" pitchFamily="49" charset="0"/>
            </a:endParaRPr>
          </a:p>
          <a:p>
            <a:pPr>
              <a:spcBef>
                <a:spcPct val="0"/>
              </a:spcBef>
            </a:pPr>
            <a:endParaRPr lang="en-US" altLang="x-none" sz="1800" b="1">
              <a:latin typeface="Courier New" pitchFamily="49" charset="0"/>
            </a:endParaRP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 </a:t>
            </a:r>
            <a:r>
              <a:rPr lang="en-US" altLang="x-none" sz="1800" b="1">
                <a:latin typeface="Courier New" pitchFamily="49" charset="0"/>
              </a:rPr>
              <a:t>Line.setP1(Point)) || </a:t>
            </a:r>
          </a:p>
          <a:p>
            <a:pPr>
              <a:spcBef>
                <a:spcPct val="0"/>
              </a:spcBef>
            </a:pPr>
            <a:r>
              <a:rPr lang="en-US" altLang="x-none" sz="1800" b="1">
                <a:latin typeface="Courier New" pitchFamily="49" charset="0"/>
              </a:rPr>
              <a:t>    call(</a:t>
            </a:r>
            <a:r>
              <a:rPr lang="en-US" altLang="x-none" sz="1800" b="1">
                <a:solidFill>
                  <a:srgbClr val="0033CC"/>
                </a:solidFill>
                <a:latin typeface="Courier New" pitchFamily="49" charset="0"/>
              </a:rPr>
              <a:t>void </a:t>
            </a:r>
            <a:r>
              <a:rPr lang="en-US" altLang="x-none" sz="1800" b="1">
                <a:latin typeface="Courier New" pitchFamily="49" charset="0"/>
              </a:rPr>
              <a:t>Line.setP2(Point))</a:t>
            </a:r>
            <a:endParaRPr lang="en-US" altLang="x-none" sz="1800" b="1">
              <a:solidFill>
                <a:srgbClr val="5F5F5F"/>
              </a:solidFill>
              <a:latin typeface="Courier New" pitchFamily="49" charset="0"/>
            </a:endParaRPr>
          </a:p>
        </p:txBody>
      </p:sp>
      <p:sp>
        <p:nvSpPr>
          <p:cNvPr id="86027" name="Rectangle 14"/>
          <p:cNvSpPr>
            <a:spLocks noChangeArrowheads="1"/>
          </p:cNvSpPr>
          <p:nvPr/>
        </p:nvSpPr>
        <p:spPr bwMode="auto">
          <a:xfrm>
            <a:off x="609600" y="1125538"/>
            <a:ext cx="77724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85000"/>
              </a:lnSpc>
              <a:spcBef>
                <a:spcPct val="30000"/>
              </a:spcBef>
              <a:buClr>
                <a:schemeClr val="accent2"/>
              </a:buClr>
            </a:pPr>
            <a:r>
              <a:rPr lang="en-US" altLang="x-none" sz="2200" b="1">
                <a:latin typeface="Arial" charset="0"/>
              </a:rPr>
              <a:t>Les points de coupe se compose comme des prédicats en utilisant &amp;&amp;, || et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88490"/>
                                        </p:tgtEl>
                                        <p:attrNameLst>
                                          <p:attrName>style.visibility</p:attrName>
                                        </p:attrNameLst>
                                      </p:cBhvr>
                                      <p:to>
                                        <p:strVal val="visible"/>
                                      </p:to>
                                    </p:set>
                                  </p:childTnLst>
                                  <p:subTnLst>
                                    <p:animClr clrSpc="rgb" dir="cw">
                                      <p:cBhvr override="childStyle">
                                        <p:cTn dur="1" fill="hold" display="0" masterRel="nextClick" afterEffect="1"/>
                                        <p:tgtEl>
                                          <p:spTgt spid="788490"/>
                                        </p:tgtEl>
                                        <p:attrNameLst>
                                          <p:attrName>ppt_c</p:attrName>
                                        </p:attrNameLst>
                                      </p:cBhvr>
                                      <p:to>
                                        <a:schemeClr val="bg2"/>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788484"/>
                                        </p:tgtEl>
                                        <p:attrNameLst>
                                          <p:attrName>style.visibility</p:attrName>
                                        </p:attrNameLst>
                                      </p:cBhvr>
                                      <p:to>
                                        <p:strVal val="visible"/>
                                      </p:to>
                                    </p:set>
                                  </p:childTnLst>
                                  <p:subTnLst>
                                    <p:animClr clrSpc="rgb" dir="cw">
                                      <p:cBhvr override="childStyle">
                                        <p:cTn dur="1" fill="hold" display="0" masterRel="nextClick" afterEffect="1"/>
                                        <p:tgtEl>
                                          <p:spTgt spid="788484"/>
                                        </p:tgtEl>
                                        <p:attrNameLst>
                                          <p:attrName>ppt_c</p:attrName>
                                        </p:attrNameLst>
                                      </p:cBhvr>
                                      <p:to>
                                        <a:schemeClr val="bg2"/>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788487"/>
                                        </p:tgtEl>
                                        <p:attrNameLst>
                                          <p:attrName>style.visibility</p:attrName>
                                        </p:attrNameLst>
                                      </p:cBhvr>
                                      <p:to>
                                        <p:strVal val="visible"/>
                                      </p:to>
                                    </p:set>
                                  </p:childTnLst>
                                  <p:subTnLst>
                                    <p:animClr clrSpc="rgb" dir="cw">
                                      <p:cBhvr override="childStyle">
                                        <p:cTn dur="1" fill="hold" display="0" masterRel="nextClick" afterEffect="1"/>
                                        <p:tgtEl>
                                          <p:spTgt spid="788487"/>
                                        </p:tgtEl>
                                        <p:attrNameLst>
                                          <p:attrName>ppt_c</p:attrName>
                                        </p:attrNameLst>
                                      </p:cBhvr>
                                      <p:to>
                                        <a:schemeClr val="bg2"/>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8848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483" grpId="0" build="p" autoUpdateAnimBg="0"/>
    </p:bldLst>
  </p:timing>
</p:sld>
</file>

<file path=ppt/theme/theme1.xml><?xml version="1.0" encoding="utf-8"?>
<a:theme xmlns:a="http://schemas.openxmlformats.org/drawingml/2006/main" name="Nouvelle présentation">
  <a:themeElements>
    <a:clrScheme name="Nouvelle présentation.po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Nouvelle présentation.pot">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altLang="x-none" sz="2800" b="0" i="0" u="none" strike="noStrike" cap="none" normalizeH="0" baseline="0" smtClean="0">
            <a:ln>
              <a:noFill/>
            </a:ln>
            <a:solidFill>
              <a:schemeClr val="tx1"/>
            </a:solidFill>
            <a:effectLst/>
            <a:latin typeface="Times New Roman" pitchFamily="16"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altLang="x-none" sz="2800" b="0" i="0" u="none" strike="noStrike" cap="none" normalizeH="0" baseline="0" smtClean="0">
            <a:ln>
              <a:noFill/>
            </a:ln>
            <a:solidFill>
              <a:schemeClr val="tx1"/>
            </a:solidFill>
            <a:effectLst/>
            <a:latin typeface="Times New Roman" pitchFamily="16" charset="0"/>
          </a:defRPr>
        </a:defPPr>
      </a:lstStyle>
    </a:lnDef>
  </a:objectDefaults>
  <a:extraClrSchemeLst>
    <a:extraClrScheme>
      <a:clrScheme name="Nouvelle présentation.po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ouvelle présentation.po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Nouvelle présentation.po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ouvelle présentation.po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ouvelle présentation.po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ouvelle présentation.po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Nouvelle présentation.po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files\MSOffice\Modeles\Nouvelle présentation.pot</Template>
  <TotalTime>9912</TotalTime>
  <Words>19697</Words>
  <Application>Microsoft Macintosh PowerPoint</Application>
  <PresentationFormat>Présentation à l'écran (4:3)</PresentationFormat>
  <Paragraphs>4301</Paragraphs>
  <Slides>187</Slides>
  <Notes>71</Notes>
  <HiddenSlides>4</HiddenSlides>
  <MMClips>0</MMClips>
  <ScaleCrop>false</ScaleCrop>
  <HeadingPairs>
    <vt:vector size="6" baseType="variant">
      <vt:variant>
        <vt:lpstr>Polices utilisées</vt:lpstr>
      </vt:variant>
      <vt:variant>
        <vt:i4>18</vt:i4>
      </vt:variant>
      <vt:variant>
        <vt:lpstr>Thème</vt:lpstr>
      </vt:variant>
      <vt:variant>
        <vt:i4>1</vt:i4>
      </vt:variant>
      <vt:variant>
        <vt:lpstr>Titres des diapositives</vt:lpstr>
      </vt:variant>
      <vt:variant>
        <vt:i4>187</vt:i4>
      </vt:variant>
    </vt:vector>
  </HeadingPairs>
  <TitlesOfParts>
    <vt:vector size="206" baseType="lpstr">
      <vt:lpstr>AR PL ShanHeiSun Uni</vt:lpstr>
      <vt:lpstr>Arial Unicode MS</vt:lpstr>
      <vt:lpstr>Braggadocio</vt:lpstr>
      <vt:lpstr>Century Schoolbook L</vt:lpstr>
      <vt:lpstr>Consolas</vt:lpstr>
      <vt:lpstr>Courier New</vt:lpstr>
      <vt:lpstr>Lucida Console</vt:lpstr>
      <vt:lpstr>Lucida Sans Unicode</vt:lpstr>
      <vt:lpstr>Monaco</vt:lpstr>
      <vt:lpstr>Monotype Sorts</vt:lpstr>
      <vt:lpstr>ＭＳ Ｐゴシック</vt:lpstr>
      <vt:lpstr>StarSymbol</vt:lpstr>
      <vt:lpstr>Tahoma</vt:lpstr>
      <vt:lpstr>Times New Roman</vt:lpstr>
      <vt:lpstr>Verdana</vt:lpstr>
      <vt:lpstr>Wingdings</vt:lpstr>
      <vt:lpstr>Zapf Dingbats</vt:lpstr>
      <vt:lpstr>Arial</vt:lpstr>
      <vt:lpstr>Nouvelle présentation</vt:lpstr>
      <vt:lpstr>Présentation PowerPoint</vt:lpstr>
      <vt:lpstr>Objectifs de la présentation</vt:lpstr>
      <vt:lpstr>Plan</vt:lpstr>
      <vt:lpstr>1. Motivations</vt:lpstr>
      <vt:lpstr>1. Les objectifs de Spring</vt:lpstr>
      <vt:lpstr>1. About Spring 1/3</vt:lpstr>
      <vt:lpstr>1. About Spring 2/3</vt:lpstr>
      <vt:lpstr>1. About Spring 3/3</vt:lpstr>
      <vt:lpstr>1. Les moyens de Spring</vt:lpstr>
      <vt:lpstr>1. Les moyens de Spring</vt:lpstr>
      <vt:lpstr>1. Les moyens de Spring</vt:lpstr>
      <vt:lpstr>1. Les moyens de Spring</vt:lpstr>
      <vt:lpstr>1. Retour sur les EJBs</vt:lpstr>
      <vt:lpstr>1. Conteneurs légers</vt:lpstr>
      <vt:lpstr>Retour sur les principes de conception objet</vt:lpstr>
      <vt:lpstr>Rappel PHP Objet</vt:lpstr>
      <vt:lpstr>Signe d’une mauvaise conception</vt:lpstr>
      <vt:lpstr>Causes d’une mauvaise conception</vt:lpstr>
      <vt:lpstr>Exemple de Rigidité et d’Immobilité</vt:lpstr>
      <vt:lpstr>Plan</vt:lpstr>
      <vt:lpstr>Single-Responsibility Principle (SRP)</vt:lpstr>
      <vt:lpstr>Exemple  SRP</vt:lpstr>
      <vt:lpstr>SRP Résumé</vt:lpstr>
      <vt:lpstr>Open-Closed Principle (OCP)‏</vt:lpstr>
      <vt:lpstr>Open the door ...</vt:lpstr>
      <vt:lpstr> ... But Keep It Closed!</vt:lpstr>
      <vt:lpstr>Heuristiques pour l’OCP</vt:lpstr>
      <vt:lpstr>Liskov Substitution Principle (LSP)‏</vt:lpstr>
      <vt:lpstr>Le problème du rectangle carré</vt:lpstr>
      <vt:lpstr>Violation de Contrat</vt:lpstr>
      <vt:lpstr>L’exemple 4vector</vt:lpstr>
      <vt:lpstr>Résumé du LSP</vt:lpstr>
      <vt:lpstr>Dependency Inversion Principle (DIP)‏</vt:lpstr>
      <vt:lpstr>Résolution de Dépendances</vt:lpstr>
      <vt:lpstr>Ancienne façon (classique)</vt:lpstr>
      <vt:lpstr>Registre de services</vt:lpstr>
      <vt:lpstr>Inversion de Contrôle</vt:lpstr>
      <vt:lpstr>Inversion de Contrôle</vt:lpstr>
      <vt:lpstr>Deux types d’injection</vt:lpstr>
      <vt:lpstr>Sans IoC</vt:lpstr>
      <vt:lpstr>Dépendances avec les classes concrètes</vt:lpstr>
      <vt:lpstr>Injection de dépendances par constructeur</vt:lpstr>
      <vt:lpstr>Même chose par setter</vt:lpstr>
      <vt:lpstr>Le problème avec le pattern IoC</vt:lpstr>
      <vt:lpstr>DIP Résumé</vt:lpstr>
      <vt:lpstr>DIP Résumé</vt:lpstr>
      <vt:lpstr>Interface Segregation Principle (ISP)‏</vt:lpstr>
      <vt:lpstr>Interface-Segregation Principle (ISP)</vt:lpstr>
      <vt:lpstr>ISP Example: Timed Door</vt:lpstr>
      <vt:lpstr>Exemple ISP : Timed Door</vt:lpstr>
      <vt:lpstr>Exemple ISP : UIs</vt:lpstr>
      <vt:lpstr>Résumé ISP</vt:lpstr>
      <vt:lpstr>Résumé des principes de conception objet</vt:lpstr>
      <vt:lpstr>Philosophie des principes de conception objet</vt:lpstr>
      <vt:lpstr>En cas de doute</vt:lpstr>
      <vt:lpstr>Bibliographie</vt:lpstr>
      <vt:lpstr>2. Spring Core</vt:lpstr>
      <vt:lpstr>2. Spring pour Java</vt:lpstr>
      <vt:lpstr>2.1 Résolution de Dépendances</vt:lpstr>
      <vt:lpstr>2.2 The problem with IoC by itself</vt:lpstr>
      <vt:lpstr>2.3 Containers to the rescue</vt:lpstr>
      <vt:lpstr>2.3 Spring’s Heart</vt:lpstr>
      <vt:lpstr>Inversion of control container / dependency injection:</vt:lpstr>
      <vt:lpstr>Enrichment and proxying:</vt:lpstr>
      <vt:lpstr>2.4 Pourquoi IoC avec un Container</vt:lpstr>
      <vt:lpstr>2.4 Pourquoi IoC avec un Container (2)</vt:lpstr>
      <vt:lpstr>2.4 Autres Frameworks IoC</vt:lpstr>
      <vt:lpstr>3. Programmation par aspects</vt:lpstr>
      <vt:lpstr>3. AOP</vt:lpstr>
      <vt:lpstr>3.1 La séparation des préoccupations</vt:lpstr>
      <vt:lpstr>3.1 La séparation des préoccupations</vt:lpstr>
      <vt:lpstr>3.1 La séparation des préoccupations</vt:lpstr>
      <vt:lpstr>3.1 La séparation des préoccupations</vt:lpstr>
      <vt:lpstr>3.1 Entrelacement des préoccupations</vt:lpstr>
      <vt:lpstr>3.1 Exemple de modularité dans Tomcat</vt:lpstr>
      <vt:lpstr>3.1 Un autre exemple de modularité</vt:lpstr>
      <vt:lpstr>3.1 Une autre forme de modularité !</vt:lpstr>
      <vt:lpstr>3.1 Une autre forme de modularité !</vt:lpstr>
      <vt:lpstr>3.2 Concepts de la programmation par aspects</vt:lpstr>
      <vt:lpstr>3.2 Programmation par aspects</vt:lpstr>
      <vt:lpstr>3.2 Programmation par aspects</vt:lpstr>
      <vt:lpstr>3.2 Programmation par aspects</vt:lpstr>
      <vt:lpstr>3.2 Programmation par aspects</vt:lpstr>
      <vt:lpstr>3.2 Programmation par aspects</vt:lpstr>
      <vt:lpstr>3.2 Restons modeste …</vt:lpstr>
      <vt:lpstr>3.2 Programmation par aspects</vt:lpstr>
      <vt:lpstr>3.3 Un langage de programmation par aspects : Aspect J</vt:lpstr>
      <vt:lpstr>3.3 AspectJ</vt:lpstr>
      <vt:lpstr>3.3 AspectJ</vt:lpstr>
      <vt:lpstr>3.3 AspectJ</vt:lpstr>
      <vt:lpstr>3.3 AspectJ</vt:lpstr>
      <vt:lpstr>3.3 Un éditeur de figure simple</vt:lpstr>
      <vt:lpstr>3.3 Un éditeur de figure simple</vt:lpstr>
      <vt:lpstr>3.3 Mise à jour de l’écran</vt:lpstr>
      <vt:lpstr>3.3 Point de jonction</vt:lpstr>
      <vt:lpstr>3.3 La terminologie des points de jonction</vt:lpstr>
      <vt:lpstr>3.3 La terminologie des points de jonction</vt:lpstr>
      <vt:lpstr>3.3 Les points de coupe primitifs</vt:lpstr>
      <vt:lpstr>3.3 Composition de point de coupe</vt:lpstr>
      <vt:lpstr>3.3 Points de coupe définis par l’utilisateur</vt:lpstr>
      <vt:lpstr>3.3 Points de coupe</vt:lpstr>
      <vt:lpstr>3.3 Méthode d’aspect “après” : after advice</vt:lpstr>
      <vt:lpstr>3.3 Un simple aspect</vt:lpstr>
      <vt:lpstr>3.3 Sans AspectJ</vt:lpstr>
      <vt:lpstr>3.3 Points de coupe</vt:lpstr>
      <vt:lpstr>3.3 Points de coupe</vt:lpstr>
      <vt:lpstr>3.3 Un aspect multi-classes</vt:lpstr>
      <vt:lpstr>3.3 Utiliser des valeurs aux points de jonction</vt:lpstr>
      <vt:lpstr>3.3 Explication des paramètres</vt:lpstr>
      <vt:lpstr>3.3 AspectJ</vt:lpstr>
      <vt:lpstr>3.3 AspectJ</vt:lpstr>
      <vt:lpstr>3.3 AspectJ</vt:lpstr>
      <vt:lpstr>3.4 Spring AOP - Généralités</vt:lpstr>
      <vt:lpstr>3.4 AOP – Concepts (Rappel)</vt:lpstr>
      <vt:lpstr>3.4 Spring AOP concepts (1/2)</vt:lpstr>
      <vt:lpstr>3.4 Spring AOP : concepts (2/2)</vt:lpstr>
      <vt:lpstr>3.4 Spring AOP: Tissage (1/3)</vt:lpstr>
      <vt:lpstr>3.4 Spring AOP: Tissage (2/3)</vt:lpstr>
      <vt:lpstr>3.4 Spring AOP: Tissage (3/3)</vt:lpstr>
      <vt:lpstr>3.4 Spring AOP: Target</vt:lpstr>
      <vt:lpstr>3.5 Conclusion sur l’AOP</vt:lpstr>
      <vt:lpstr>4 Spring Boot</vt:lpstr>
      <vt:lpstr>Spring 4.0 Highlights</vt:lpstr>
      <vt:lpstr>Big Spring Diagram with Boot</vt:lpstr>
      <vt:lpstr>Spring Boot</vt:lpstr>
      <vt:lpstr>Introduction to Spring Boot</vt:lpstr>
      <vt:lpstr>Goals</vt:lpstr>
      <vt:lpstr>Getting Started REALLY Quickly</vt:lpstr>
      <vt:lpstr>What Just Happened?</vt:lpstr>
      <vt:lpstr>Spring Boot Modules</vt:lpstr>
      <vt:lpstr>Spring Boot Modules</vt:lpstr>
      <vt:lpstr>Binding to Command Line Arguments</vt:lpstr>
      <vt:lpstr>Currently Available Auto-configured Behavior</vt:lpstr>
      <vt:lpstr>Other</vt:lpstr>
      <vt:lpstr>Does Anybody Use This For Real?</vt:lpstr>
      <vt:lpstr>Introduction to Spring Data</vt:lpstr>
      <vt:lpstr>Topics in this session</vt:lpstr>
      <vt:lpstr>Overview of Spring Data</vt:lpstr>
      <vt:lpstr>Spring Data sub-projects</vt:lpstr>
      <vt:lpstr>Spring Data Goals</vt:lpstr>
      <vt:lpstr>Topics in this session</vt:lpstr>
      <vt:lpstr>Spring Data Basics </vt:lpstr>
      <vt:lpstr>Spring Data Components</vt:lpstr>
      <vt:lpstr>Spring Data Components (2)</vt:lpstr>
      <vt:lpstr>3 layer architecture </vt:lpstr>
      <vt:lpstr>Spring Data Repositories</vt:lpstr>
      <vt:lpstr>Spring Data Mapping</vt:lpstr>
      <vt:lpstr>Spring Data Templates</vt:lpstr>
      <vt:lpstr>Spring Data Queries</vt:lpstr>
      <vt:lpstr>Topics in this session</vt:lpstr>
      <vt:lpstr>Quick Start</vt:lpstr>
      <vt:lpstr>Predefined Repository Interfaces</vt:lpstr>
      <vt:lpstr>Extending CRUDRepository</vt:lpstr>
      <vt:lpstr>Quick Start (3)</vt:lpstr>
      <vt:lpstr>Quick Start (4)</vt:lpstr>
      <vt:lpstr>Defining finders</vt:lpstr>
      <vt:lpstr>Instant Repositories</vt:lpstr>
      <vt:lpstr>Internal behavior</vt:lpstr>
      <vt:lpstr>Using Dependency Injection </vt:lpstr>
      <vt:lpstr>Présentation PowerPoint</vt:lpstr>
      <vt:lpstr>Building Persistence Applications</vt:lpstr>
      <vt:lpstr>Service versus DAO</vt:lpstr>
      <vt:lpstr>Présentation PowerPoint</vt:lpstr>
      <vt:lpstr>Présentation PowerPoint</vt:lpstr>
      <vt:lpstr>4.2 Spring pour les architecture HATEOAS</vt:lpstr>
      <vt:lpstr>What is HATEOAS?</vt:lpstr>
      <vt:lpstr>HATEOAS samples</vt:lpstr>
      <vt:lpstr>4.3 Spring pour le test</vt:lpstr>
      <vt:lpstr>Approche classique : De bas en haut</vt:lpstr>
      <vt:lpstr>4.3 Spring pour le test</vt:lpstr>
      <vt:lpstr>4.4 Spring Security</vt:lpstr>
      <vt:lpstr>Definition</vt:lpstr>
      <vt:lpstr>The two dimensions of System Security</vt:lpstr>
      <vt:lpstr>Fonctionalités</vt:lpstr>
      <vt:lpstr>Demo</vt:lpstr>
      <vt:lpstr>Demo</vt:lpstr>
      <vt:lpstr>Demo</vt:lpstr>
      <vt:lpstr>Demo</vt:lpstr>
      <vt:lpstr>Demo</vt:lpstr>
      <vt:lpstr>Demo</vt:lpstr>
      <vt:lpstr>Demo - Contrôle d’access</vt:lpstr>
      <vt:lpstr>Demo - Contrôle d’access</vt:lpstr>
      <vt:lpstr>Demo - Contrôle d’access</vt:lpstr>
      <vt:lpstr>Demo – OAuth2</vt:lpstr>
      <vt:lpstr>Demo – OAuth2</vt:lpstr>
      <vt:lpstr>Demo – Page de connexion personalisé</vt:lpstr>
      <vt:lpstr>5.0</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ABC / JEE 5</dc:title>
  <dc:creator>Olivier Barais</dc:creator>
  <dc:description>Support inspiré des membres du projet jacquard</dc:description>
  <cp:lastModifiedBy>Utilisateur de Microsoft Office</cp:lastModifiedBy>
  <cp:revision>593</cp:revision>
  <cp:lastPrinted>2001-11-06T13:41:55Z</cp:lastPrinted>
  <dcterms:created xsi:type="dcterms:W3CDTF">1995-06-17T23:31:02Z</dcterms:created>
  <dcterms:modified xsi:type="dcterms:W3CDTF">2019-03-19T16:03:05Z</dcterms:modified>
</cp:coreProperties>
</file>